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32"/>
  </p:notesMasterIdLst>
  <p:sldIdLst>
    <p:sldId id="610" r:id="rId3"/>
    <p:sldId id="635" r:id="rId4"/>
    <p:sldId id="615" r:id="rId5"/>
    <p:sldId id="637" r:id="rId6"/>
    <p:sldId id="603" r:id="rId7"/>
    <p:sldId id="604" r:id="rId8"/>
    <p:sldId id="638" r:id="rId9"/>
    <p:sldId id="616" r:id="rId10"/>
    <p:sldId id="608" r:id="rId11"/>
    <p:sldId id="640" r:id="rId12"/>
    <p:sldId id="617" r:id="rId13"/>
    <p:sldId id="618" r:id="rId14"/>
    <p:sldId id="619" r:id="rId15"/>
    <p:sldId id="620" r:id="rId16"/>
    <p:sldId id="621" r:id="rId17"/>
    <p:sldId id="622" r:id="rId18"/>
    <p:sldId id="623" r:id="rId19"/>
    <p:sldId id="625" r:id="rId20"/>
    <p:sldId id="624" r:id="rId21"/>
    <p:sldId id="595" r:id="rId22"/>
    <p:sldId id="626" r:id="rId23"/>
    <p:sldId id="627" r:id="rId24"/>
    <p:sldId id="629" r:id="rId25"/>
    <p:sldId id="628" r:id="rId26"/>
    <p:sldId id="630" r:id="rId27"/>
    <p:sldId id="631" r:id="rId28"/>
    <p:sldId id="634" r:id="rId29"/>
    <p:sldId id="636" r:id="rId30"/>
    <p:sldId id="597" r:id="rId31"/>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53F7B"/>
    <a:srgbClr val="F67B00"/>
    <a:srgbClr val="4755A7"/>
    <a:srgbClr val="33599D"/>
    <a:srgbClr val="3399FF"/>
    <a:srgbClr val="C4223D"/>
    <a:srgbClr val="658DCD"/>
    <a:srgbClr val="00CC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3" autoAdjust="0"/>
    <p:restoredTop sz="95721" autoAdjust="0"/>
  </p:normalViewPr>
  <p:slideViewPr>
    <p:cSldViewPr snapToGrid="0">
      <p:cViewPr varScale="1">
        <p:scale>
          <a:sx n="87" d="100"/>
          <a:sy n="87" d="100"/>
        </p:scale>
        <p:origin x="1002" y="78"/>
      </p:cViewPr>
      <p:guideLst>
        <p:guide pos="2880"/>
        <p:guide orient="horz" pos="2160"/>
      </p:guideLst>
    </p:cSldViewPr>
  </p:slideViewPr>
  <p:outlineViewPr>
    <p:cViewPr>
      <p:scale>
        <a:sx n="33" d="100"/>
        <a:sy n="33" d="100"/>
      </p:scale>
      <p:origin x="0" y="-772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КВОТЫ</c:v>
                </c:pt>
              </c:strCache>
            </c:strRef>
          </c:tx>
          <c:spPr>
            <a:solidFill>
              <a:srgbClr val="92D050"/>
            </a:solidFill>
          </c:spPr>
          <c:dPt>
            <c:idx val="0"/>
            <c:bubble3D val="0"/>
            <c:spPr>
              <a:solidFill>
                <a:srgbClr val="F67B00"/>
              </a:solidFill>
              <a:ln w="19050">
                <a:solidFill>
                  <a:schemeClr val="lt1"/>
                </a:solidFill>
              </a:ln>
              <a:effectLst/>
            </c:spPr>
            <c:extLst>
              <c:ext xmlns:c16="http://schemas.microsoft.com/office/drawing/2014/chart" uri="{C3380CC4-5D6E-409C-BE32-E72D297353CC}">
                <c16:uniqueId val="{00000002-19F8-4E13-A7D4-BF1AB73B53F6}"/>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9F8-4E13-A7D4-BF1AB73B53F6}"/>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F919-4CA8-98A3-164DDCD81ADB}"/>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F919-4CA8-98A3-164DDCD81AD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3"/>
                <c:pt idx="0">
                  <c:v>СРО СОЮЗАТОМСТРОЙ</c:v>
                </c:pt>
                <c:pt idx="1">
                  <c:v>СРО СОЮЗАТОМПРОЕКТ</c:v>
                </c:pt>
                <c:pt idx="2">
                  <c:v>СРО СОЮЗАТОМГЕО</c:v>
                </c:pt>
              </c:strCache>
            </c:strRef>
          </c:cat>
          <c:val>
            <c:numRef>
              <c:f>Лист1!$B$2:$B$5</c:f>
              <c:numCache>
                <c:formatCode>General</c:formatCode>
                <c:ptCount val="4"/>
                <c:pt idx="0">
                  <c:v>230</c:v>
                </c:pt>
                <c:pt idx="1">
                  <c:v>120</c:v>
                </c:pt>
                <c:pt idx="2">
                  <c:v>30</c:v>
                </c:pt>
              </c:numCache>
            </c:numRef>
          </c:val>
          <c:extLst>
            <c:ext xmlns:c16="http://schemas.microsoft.com/office/drawing/2014/chart" uri="{C3380CC4-5D6E-409C-BE32-E72D297353CC}">
              <c16:uniqueId val="{00000000-19F8-4E13-A7D4-BF1AB73B53F6}"/>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4688639117146327"/>
          <c:y val="0.15747529092870838"/>
          <c:w val="0.71100882718136349"/>
          <c:h val="0.70714459161953824"/>
        </c:manualLayout>
      </c:layout>
      <c:pieChart>
        <c:varyColors val="1"/>
        <c:ser>
          <c:idx val="0"/>
          <c:order val="0"/>
          <c:tx>
            <c:strRef>
              <c:f>Лист1!$B$1</c:f>
              <c:strCache>
                <c:ptCount val="1"/>
                <c:pt idx="0">
                  <c:v>ОБЩЕЕ КОЛИЧЕСТВО КВОТ</c:v>
                </c:pt>
              </c:strCache>
            </c:strRef>
          </c:tx>
          <c:explosion val="21"/>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6883-40F8-9FD3-C1B3AE649676}"/>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6883-40F8-9FD3-C1B3AE649676}"/>
              </c:ext>
            </c:extLst>
          </c:dPt>
          <c:dLbls>
            <c:dLbl>
              <c:idx val="0"/>
              <c:layout>
                <c:manualLayout>
                  <c:x val="-0.17401389609965201"/>
                  <c:y val="-0.1828109886011200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7321374004395299"/>
                      <c:h val="0.11756656539696125"/>
                    </c:manualLayout>
                  </c15:layout>
                </c:ext>
                <c:ext xmlns:c16="http://schemas.microsoft.com/office/drawing/2014/chart" uri="{C3380CC4-5D6E-409C-BE32-E72D297353CC}">
                  <c16:uniqueId val="{00000001-6883-40F8-9FD3-C1B3AE649676}"/>
                </c:ext>
              </c:extLst>
            </c:dLbl>
            <c:dLbl>
              <c:idx val="1"/>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883-40F8-9FD3-C1B3AE64967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ДОСТУПНО</c:v>
                </c:pt>
                <c:pt idx="1">
                  <c:v>ИСПОЛЬЗОВАНО</c:v>
                </c:pt>
              </c:strCache>
            </c:strRef>
          </c:cat>
          <c:val>
            <c:numRef>
              <c:f>Лист1!$B$2:$B$3</c:f>
              <c:numCache>
                <c:formatCode>General</c:formatCode>
                <c:ptCount val="2"/>
                <c:pt idx="0">
                  <c:v>380</c:v>
                </c:pt>
                <c:pt idx="1">
                  <c:v>159</c:v>
                </c:pt>
              </c:numCache>
            </c:numRef>
          </c:val>
          <c:extLst>
            <c:ext xmlns:c16="http://schemas.microsoft.com/office/drawing/2014/chart" uri="{C3380CC4-5D6E-409C-BE32-E72D297353CC}">
              <c16:uniqueId val="{00000000-6883-40F8-9FD3-C1B3AE64967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1B941BA-E3C8-4F65-9C19-1DD119172476}" type="datetimeFigureOut">
              <a:rPr lang="ru-RU" smtClean="0"/>
              <a:t>07.07.2023</a:t>
            </a:fld>
            <a:endParaRPr lang="ru-RU" dirty="0"/>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5E02C8E-FDC1-4911-AA47-6147EE7E2079}" type="slidenum">
              <a:rPr lang="ru-RU" smtClean="0"/>
              <a:t>‹#›</a:t>
            </a:fld>
            <a:endParaRPr lang="ru-RU" dirty="0"/>
          </a:p>
        </p:txBody>
      </p:sp>
    </p:spTree>
    <p:extLst>
      <p:ext uri="{BB962C8B-B14F-4D97-AF65-F5344CB8AC3E}">
        <p14:creationId xmlns:p14="http://schemas.microsoft.com/office/powerpoint/2010/main" val="86819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5E02C8E-FDC1-4911-AA47-6147EE7E2079}" type="slidenum">
              <a:rPr lang="ru-RU" smtClean="0"/>
              <a:t>15</a:t>
            </a:fld>
            <a:endParaRPr lang="ru-RU" dirty="0"/>
          </a:p>
        </p:txBody>
      </p:sp>
    </p:spTree>
    <p:extLst>
      <p:ext uri="{BB962C8B-B14F-4D97-AF65-F5344CB8AC3E}">
        <p14:creationId xmlns:p14="http://schemas.microsoft.com/office/powerpoint/2010/main" val="114057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5E02C8E-FDC1-4911-AA47-6147EE7E2079}" type="slidenum">
              <a:rPr lang="ru-RU" smtClean="0"/>
              <a:t>18</a:t>
            </a:fld>
            <a:endParaRPr lang="ru-RU" dirty="0"/>
          </a:p>
        </p:txBody>
      </p:sp>
    </p:spTree>
    <p:extLst>
      <p:ext uri="{BB962C8B-B14F-4D97-AF65-F5344CB8AC3E}">
        <p14:creationId xmlns:p14="http://schemas.microsoft.com/office/powerpoint/2010/main" val="160074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345562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30419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109030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162360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pPr defTabSz="685800"/>
            <a:fld id="{179C4AAC-47E6-40FA-8E59-A389A289EEA9}" type="datetime1">
              <a:rPr lang="ru-RU" smtClean="0">
                <a:solidFill>
                  <a:prstClr val="black">
                    <a:tint val="75000"/>
                  </a:prstClr>
                </a:solidFill>
              </a:rPr>
              <a:pPr defTabSz="685800"/>
              <a:t>07.07.2023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1676337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9278"/>
            <a:ext cx="6865374" cy="539699"/>
          </a:xfrm>
        </p:spPr>
        <p:txBody>
          <a:bodyPr>
            <a:noAutofit/>
          </a:bodyPr>
          <a:lstStyle>
            <a:lvl1pPr>
              <a:defRPr sz="2100">
                <a:solidFill>
                  <a:srgbClr val="434F9B"/>
                </a:solidFill>
              </a:defRPr>
            </a:lvl1pPr>
          </a:lstStyle>
          <a:p>
            <a:r>
              <a:rPr lang="ru-RU" dirty="0"/>
              <a:t>Образец заголовка</a:t>
            </a:r>
          </a:p>
        </p:txBody>
      </p:sp>
      <p:sp>
        <p:nvSpPr>
          <p:cNvPr id="3" name="Объект 2"/>
          <p:cNvSpPr>
            <a:spLocks noGrp="1"/>
          </p:cNvSpPr>
          <p:nvPr>
            <p:ph idx="1"/>
          </p:nvPr>
        </p:nvSpPr>
        <p:spPr>
          <a:xfrm>
            <a:off x="591779" y="1520825"/>
            <a:ext cx="7886700" cy="4351338"/>
          </a:xfrm>
        </p:spPr>
        <p:txBody>
          <a:bodyPr>
            <a:normAutofit/>
          </a:bodyPr>
          <a:lstStyle>
            <a:lvl1pPr>
              <a:defRPr sz="1800">
                <a:solidFill>
                  <a:srgbClr val="434F9B"/>
                </a:solidFill>
              </a:defRPr>
            </a:lvl1pPr>
          </a:lstStyle>
          <a:p>
            <a:pPr lvl="0"/>
            <a:r>
              <a:rPr lang="ru-RU" dirty="0"/>
              <a:t>Образец текста</a:t>
            </a:r>
          </a:p>
        </p:txBody>
      </p:sp>
      <p:sp>
        <p:nvSpPr>
          <p:cNvPr id="6" name="Номер слайда 5"/>
          <p:cNvSpPr>
            <a:spLocks noGrp="1"/>
          </p:cNvSpPr>
          <p:nvPr>
            <p:ph type="sldNum" sz="quarter" idx="12"/>
          </p:nvPr>
        </p:nvSpPr>
        <p:spPr>
          <a:xfrm>
            <a:off x="6981518" y="216564"/>
            <a:ext cx="2057400" cy="365125"/>
          </a:xfrm>
        </p:spPr>
        <p:txBody>
          <a:bodyPr/>
          <a:lstStyle>
            <a:lvl1pPr>
              <a:defRPr sz="2400">
                <a:solidFill>
                  <a:schemeClr val="bg1"/>
                </a:solidFill>
              </a:defRPr>
            </a:lvl1pPr>
          </a:lstStyle>
          <a:p>
            <a:pPr defTabSz="685800"/>
            <a:fld id="{35A78594-8646-4D53-8F42-51980A186450}" type="slidenum">
              <a:rPr lang="ru-RU" smtClean="0">
                <a:solidFill>
                  <a:prstClr val="white"/>
                </a:solidFill>
              </a:rPr>
              <a:pPr defTabSz="685800"/>
              <a:t>‹#›</a:t>
            </a:fld>
            <a:endParaRPr lang="ru-RU" dirty="0">
              <a:solidFill>
                <a:prstClr val="white"/>
              </a:solidFill>
            </a:endParaRPr>
          </a:p>
        </p:txBody>
      </p:sp>
    </p:spTree>
    <p:extLst>
      <p:ext uri="{BB962C8B-B14F-4D97-AF65-F5344CB8AC3E}">
        <p14:creationId xmlns:p14="http://schemas.microsoft.com/office/powerpoint/2010/main" val="33635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defTabSz="685800"/>
            <a:fld id="{1055AF8B-E143-4990-AB3D-51B1761C827B}" type="datetime1">
              <a:rPr lang="ru-RU" smtClean="0">
                <a:solidFill>
                  <a:prstClr val="black">
                    <a:tint val="75000"/>
                  </a:prstClr>
                </a:solidFill>
              </a:rPr>
              <a:pPr defTabSz="685800"/>
              <a:t>07.07.2023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507920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defTabSz="685800"/>
            <a:fld id="{05C797E2-8F0A-4A82-9492-B66C15556785}" type="datetime1">
              <a:rPr lang="ru-RU" smtClean="0">
                <a:solidFill>
                  <a:prstClr val="black">
                    <a:tint val="75000"/>
                  </a:prstClr>
                </a:solidFill>
              </a:rPr>
              <a:pPr defTabSz="685800"/>
              <a:t>07.07.2023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25765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defTabSz="685800"/>
            <a:fld id="{82D55CA7-0863-45A2-8DF0-49D87C51AC83}" type="datetime1">
              <a:rPr lang="ru-RU" smtClean="0">
                <a:solidFill>
                  <a:prstClr val="black">
                    <a:tint val="75000"/>
                  </a:prstClr>
                </a:solidFill>
              </a:rPr>
              <a:pPr defTabSz="685800"/>
              <a:t>07.07.2023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defTabSz="685800"/>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775605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defTabSz="685800"/>
            <a:fld id="{CD57C159-F0A2-45A2-B211-C45013280E1E}" type="datetime1">
              <a:rPr lang="ru-RU" smtClean="0">
                <a:solidFill>
                  <a:prstClr val="black">
                    <a:tint val="75000"/>
                  </a:prstClr>
                </a:solidFill>
              </a:rPr>
              <a:pPr defTabSz="685800"/>
              <a:t>07.07.2023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defTabSz="685800"/>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12726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685800"/>
            <a:fld id="{B73D0B63-E879-4C4D-99EC-64A2B4B0F58E}" type="datetime1">
              <a:rPr lang="ru-RU" smtClean="0">
                <a:solidFill>
                  <a:prstClr val="black">
                    <a:tint val="75000"/>
                  </a:prstClr>
                </a:solidFill>
              </a:rPr>
              <a:pPr defTabSz="685800"/>
              <a:t>07.07.2023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defTabSz="685800"/>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47004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036"/>
            <a:ext cx="5565116" cy="343560"/>
          </a:xfrm>
        </p:spPr>
        <p:txBody>
          <a:bodyPr>
            <a:normAutofit/>
          </a:bodyPr>
          <a:lstStyle>
            <a:lvl1pPr>
              <a:defRPr sz="2400">
                <a:solidFill>
                  <a:srgbClr val="434F9B"/>
                </a:solidFill>
              </a:defRPr>
            </a:lvl1pPr>
          </a:lstStyle>
          <a:p>
            <a:r>
              <a:rPr lang="ru-RU" dirty="0" smtClean="0"/>
              <a:t>Образец заголовка</a:t>
            </a:r>
            <a:endParaRPr lang="en-US" dirty="0"/>
          </a:p>
        </p:txBody>
      </p:sp>
      <p:sp>
        <p:nvSpPr>
          <p:cNvPr id="3" name="Content Placeholder 2"/>
          <p:cNvSpPr>
            <a:spLocks noGrp="1"/>
          </p:cNvSpPr>
          <p:nvPr>
            <p:ph idx="1"/>
          </p:nvPr>
        </p:nvSpPr>
        <p:spPr>
          <a:xfrm>
            <a:off x="628650" y="1295803"/>
            <a:ext cx="7886700" cy="4837577"/>
          </a:xfrm>
        </p:spPr>
        <p:txBody>
          <a:bodyPr>
            <a:normAutofit/>
          </a:bodyPr>
          <a:lstStyle>
            <a:lvl1pPr>
              <a:defRPr sz="2200">
                <a:solidFill>
                  <a:srgbClr val="434F9B"/>
                </a:solidFill>
              </a:defRPr>
            </a:lvl1pPr>
          </a:lstStyle>
          <a:p>
            <a:pPr lvl="0"/>
            <a:r>
              <a:rPr lang="ru-RU" dirty="0" smtClean="0"/>
              <a:t>Образец текста</a:t>
            </a:r>
          </a:p>
        </p:txBody>
      </p:sp>
      <p:sp>
        <p:nvSpPr>
          <p:cNvPr id="6" name="Slide Number Placeholder 5"/>
          <p:cNvSpPr>
            <a:spLocks noGrp="1"/>
          </p:cNvSpPr>
          <p:nvPr>
            <p:ph type="sldNum" sz="quarter" idx="12"/>
          </p:nvPr>
        </p:nvSpPr>
        <p:spPr>
          <a:xfrm>
            <a:off x="6958282" y="221471"/>
            <a:ext cx="2057400" cy="365125"/>
          </a:xfrm>
        </p:spPr>
        <p:txBody>
          <a:bodyPr/>
          <a:lstStyle>
            <a:lvl1pPr>
              <a:defRPr sz="3200">
                <a:solidFill>
                  <a:schemeClr val="bg1"/>
                </a:solidFill>
              </a:defRPr>
            </a:lvl1pPr>
          </a:lstStyle>
          <a:p>
            <a:fld id="{3765C533-573A-49DE-874E-AB87EF57987D}" type="slidenum">
              <a:rPr lang="ru-RU" smtClean="0"/>
              <a:pPr/>
              <a:t>‹#›</a:t>
            </a:fld>
            <a:endParaRPr lang="ru-RU" dirty="0"/>
          </a:p>
        </p:txBody>
      </p:sp>
    </p:spTree>
    <p:extLst>
      <p:ext uri="{BB962C8B-B14F-4D97-AF65-F5344CB8AC3E}">
        <p14:creationId xmlns:p14="http://schemas.microsoft.com/office/powerpoint/2010/main" val="144167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defTabSz="685800"/>
            <a:fld id="{1A277838-E0CA-41C8-98BC-583D7107CD41}" type="datetime1">
              <a:rPr lang="ru-RU" smtClean="0">
                <a:solidFill>
                  <a:prstClr val="black">
                    <a:tint val="75000"/>
                  </a:prstClr>
                </a:solidFill>
              </a:rPr>
              <a:pPr defTabSz="685800"/>
              <a:t>07.07.2023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429499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defTabSz="685800"/>
            <a:fld id="{14600AB5-A725-4A2A-B0D0-68A677DF5AFE}" type="datetime1">
              <a:rPr lang="ru-RU" smtClean="0">
                <a:solidFill>
                  <a:prstClr val="black">
                    <a:tint val="75000"/>
                  </a:prstClr>
                </a:solidFill>
              </a:rPr>
              <a:pPr defTabSz="685800"/>
              <a:t>07.07.2023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685800"/>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243081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685800"/>
            <a:fld id="{392C7DE4-F3AD-4F6D-BDA1-4F3877260C08}" type="datetime1">
              <a:rPr lang="ru-RU" smtClean="0">
                <a:solidFill>
                  <a:prstClr val="black">
                    <a:tint val="75000"/>
                  </a:prstClr>
                </a:solidFill>
              </a:rPr>
              <a:pPr defTabSz="685800"/>
              <a:t>07.07.2023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777433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685800"/>
            <a:fld id="{B63D55BF-D867-4DB8-A091-78AA21D791F1}" type="datetime1">
              <a:rPr lang="ru-RU" smtClean="0">
                <a:solidFill>
                  <a:prstClr val="black">
                    <a:tint val="75000"/>
                  </a:prstClr>
                </a:solidFill>
              </a:rPr>
              <a:pPr defTabSz="685800"/>
              <a:t>07.07.2023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685800"/>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42654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036"/>
            <a:ext cx="5565116" cy="343560"/>
          </a:xfrm>
        </p:spPr>
        <p:txBody>
          <a:bodyPr>
            <a:normAutofit/>
          </a:bodyPr>
          <a:lstStyle>
            <a:lvl1pPr>
              <a:defRPr sz="2400">
                <a:solidFill>
                  <a:srgbClr val="434F9B"/>
                </a:solidFill>
              </a:defRPr>
            </a:lvl1pPr>
          </a:lstStyle>
          <a:p>
            <a:r>
              <a:rPr lang="ru-RU" dirty="0" smtClean="0"/>
              <a:t>Образец заголовка</a:t>
            </a:r>
            <a:endParaRPr lang="en-US" dirty="0"/>
          </a:p>
        </p:txBody>
      </p:sp>
      <p:sp>
        <p:nvSpPr>
          <p:cNvPr id="3" name="Content Placeholder 2"/>
          <p:cNvSpPr>
            <a:spLocks noGrp="1"/>
          </p:cNvSpPr>
          <p:nvPr>
            <p:ph idx="1"/>
          </p:nvPr>
        </p:nvSpPr>
        <p:spPr>
          <a:xfrm>
            <a:off x="628650" y="1295803"/>
            <a:ext cx="7886700" cy="4837577"/>
          </a:xfrm>
        </p:spPr>
        <p:txBody>
          <a:bodyPr>
            <a:normAutofit/>
          </a:bodyPr>
          <a:lstStyle>
            <a:lvl1pPr>
              <a:defRPr sz="2200">
                <a:solidFill>
                  <a:srgbClr val="434F9B"/>
                </a:solidFill>
              </a:defRPr>
            </a:lvl1pPr>
          </a:lstStyle>
          <a:p>
            <a:pPr lvl="0"/>
            <a:r>
              <a:rPr lang="ru-RU" dirty="0" smtClean="0"/>
              <a:t>Образец текста</a:t>
            </a:r>
          </a:p>
        </p:txBody>
      </p:sp>
      <p:sp>
        <p:nvSpPr>
          <p:cNvPr id="6" name="Slide Number Placeholder 5"/>
          <p:cNvSpPr>
            <a:spLocks noGrp="1"/>
          </p:cNvSpPr>
          <p:nvPr>
            <p:ph type="sldNum" sz="quarter" idx="12"/>
          </p:nvPr>
        </p:nvSpPr>
        <p:spPr>
          <a:xfrm>
            <a:off x="6958282" y="221471"/>
            <a:ext cx="2057400" cy="365125"/>
          </a:xfrm>
        </p:spPr>
        <p:txBody>
          <a:bodyPr/>
          <a:lstStyle>
            <a:lvl1pPr>
              <a:defRPr sz="3200">
                <a:solidFill>
                  <a:schemeClr val="bg1"/>
                </a:solidFill>
              </a:defRPr>
            </a:lvl1pPr>
          </a:lstStyle>
          <a:p>
            <a:fld id="{3765C533-573A-49DE-874E-AB87EF57987D}" type="slidenum">
              <a:rPr lang="ru-RU" smtClean="0"/>
              <a:pPr/>
              <a:t>‹#›</a:t>
            </a:fld>
            <a:endParaRPr lang="ru-RU" dirty="0"/>
          </a:p>
        </p:txBody>
      </p:sp>
    </p:spTree>
    <p:extLst>
      <p:ext uri="{BB962C8B-B14F-4D97-AF65-F5344CB8AC3E}">
        <p14:creationId xmlns:p14="http://schemas.microsoft.com/office/powerpoint/2010/main" val="385348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9276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86306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29173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109134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379006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765C533-573A-49DE-874E-AB87EF57987D}" type="slidenum">
              <a:rPr lang="ru-RU" smtClean="0"/>
              <a:t>‹#›</a:t>
            </a:fld>
            <a:endParaRPr lang="ru-RU" dirty="0"/>
          </a:p>
        </p:txBody>
      </p:sp>
    </p:spTree>
    <p:extLst>
      <p:ext uri="{BB962C8B-B14F-4D97-AF65-F5344CB8AC3E}">
        <p14:creationId xmlns:p14="http://schemas.microsoft.com/office/powerpoint/2010/main" val="88803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err="1" smtClean="0"/>
              <a:t>Обыыыыразец</a:t>
            </a:r>
            <a:r>
              <a:rPr lang="ru-RU" dirty="0" smtClean="0"/>
              <a:t>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5C533-573A-49DE-874E-AB87EF57987D}" type="slidenum">
              <a:rPr lang="ru-RU" smtClean="0"/>
              <a:t>‹#›</a:t>
            </a:fld>
            <a:endParaRPr lang="ru-RU" dirty="0"/>
          </a:p>
        </p:txBody>
      </p:sp>
    </p:spTree>
    <p:extLst>
      <p:ext uri="{BB962C8B-B14F-4D97-AF65-F5344CB8AC3E}">
        <p14:creationId xmlns:p14="http://schemas.microsoft.com/office/powerpoint/2010/main" val="330927128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AE159F1-1C28-4608-9DC9-440613790CAF}" type="datetime1">
              <a:rPr lang="ru-RU" smtClean="0">
                <a:solidFill>
                  <a:prstClr val="black">
                    <a:tint val="75000"/>
                  </a:prstClr>
                </a:solidFill>
              </a:rPr>
              <a:pPr defTabSz="685800"/>
              <a:t>07.07.2023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5A78594-8646-4D53-8F42-51980A186450}"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8641980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nrs.nopriz.ru/notification/upk" TargetMode="External"/><Relationship Id="rId2" Type="http://schemas.openxmlformats.org/officeDocument/2006/relationships/hyperlink" Target="https://nostroy.ru/nacreestrspec/zapros-daty-prokhozhdeniya-nezavisimoy-otsenki-kvalifikatsii/"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xam.nostroy.ru/"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156771"/>
            <a:ext cx="8162810" cy="4976609"/>
          </a:xfrm>
        </p:spPr>
        <p:txBody>
          <a:bodyPr>
            <a:normAutofit/>
          </a:bodyPr>
          <a:lstStyle/>
          <a:p>
            <a:pPr marL="0" indent="0" algn="ctr">
              <a:buNone/>
            </a:pPr>
            <a:endParaRPr lang="ru-RU" sz="3600" b="1" dirty="0" smtClean="0">
              <a:latin typeface="Times New Roman" panose="02020603050405020304" pitchFamily="18" charset="0"/>
              <a:cs typeface="Times New Roman" panose="02020603050405020304" pitchFamily="18" charset="0"/>
            </a:endParaRPr>
          </a:p>
          <a:p>
            <a:pPr marL="0" indent="0" algn="ctr">
              <a:buNone/>
            </a:pPr>
            <a:r>
              <a:rPr lang="ru-RU" sz="3600" b="1" dirty="0" smtClean="0">
                <a:latin typeface="Times New Roman" panose="02020603050405020304" pitchFamily="18" charset="0"/>
                <a:cs typeface="Times New Roman" panose="02020603050405020304" pitchFamily="18" charset="0"/>
              </a:rPr>
              <a:t>ВЕБИНАР</a:t>
            </a:r>
          </a:p>
          <a:p>
            <a:pPr marL="0" indent="0" algn="ctr">
              <a:buNone/>
            </a:pPr>
            <a:r>
              <a:rPr lang="ru-RU" sz="3600" b="1" dirty="0" smtClean="0">
                <a:latin typeface="Times New Roman" panose="02020603050405020304" pitchFamily="18" charset="0"/>
                <a:cs typeface="Times New Roman" panose="02020603050405020304" pitchFamily="18" charset="0"/>
              </a:rPr>
              <a:t>«НЕЗАВИСИМАЯ ОЦЕНКА КВАЛИФИКАИИ»</a:t>
            </a:r>
          </a:p>
          <a:p>
            <a:pPr marL="0" indent="0" algn="ctr">
              <a:buNone/>
            </a:pPr>
            <a:endParaRPr lang="ru-RU" sz="3600" b="1" dirty="0">
              <a:latin typeface="Times New Roman" panose="02020603050405020304" pitchFamily="18" charset="0"/>
              <a:cs typeface="Times New Roman" panose="02020603050405020304" pitchFamily="18" charset="0"/>
            </a:endParaRPr>
          </a:p>
          <a:p>
            <a:pPr marL="0" indent="0" algn="ctr">
              <a:buNone/>
            </a:pPr>
            <a:endParaRPr lang="ru-RU" sz="3600" b="1" dirty="0" smtClean="0">
              <a:latin typeface="Times New Roman" panose="02020603050405020304" pitchFamily="18" charset="0"/>
              <a:cs typeface="Times New Roman" panose="02020603050405020304" pitchFamily="18" charset="0"/>
            </a:endParaRPr>
          </a:p>
          <a:p>
            <a:pPr marL="0" indent="0" algn="ctr">
              <a:buNone/>
            </a:pPr>
            <a:endParaRPr lang="ru-RU" sz="3600" b="1" dirty="0">
              <a:latin typeface="Times New Roman" panose="02020603050405020304" pitchFamily="18" charset="0"/>
              <a:cs typeface="Times New Roman" panose="02020603050405020304" pitchFamily="18" charset="0"/>
            </a:endParaRPr>
          </a:p>
          <a:p>
            <a:pPr marL="0" indent="0" algn="ctr">
              <a:buNone/>
            </a:pPr>
            <a:r>
              <a:rPr lang="ru-RU" sz="3600" b="1" dirty="0" smtClean="0">
                <a:latin typeface="Times New Roman" panose="02020603050405020304" pitchFamily="18" charset="0"/>
                <a:cs typeface="Times New Roman" panose="02020603050405020304" pitchFamily="18" charset="0"/>
              </a:rPr>
              <a:t>«07» июля 2023 года</a:t>
            </a:r>
            <a:endParaRPr lang="ru-RU" sz="32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1</a:t>
            </a:fld>
            <a:endParaRPr lang="ru-RU" dirty="0"/>
          </a:p>
        </p:txBody>
      </p:sp>
    </p:spTree>
    <p:extLst>
      <p:ext uri="{BB962C8B-B14F-4D97-AF65-F5344CB8AC3E}">
        <p14:creationId xmlns:p14="http://schemas.microsoft.com/office/powerpoint/2010/main" val="581621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164" y="41990"/>
            <a:ext cx="6865374" cy="539699"/>
          </a:xfrm>
        </p:spPr>
        <p:txBody>
          <a:bodyPr/>
          <a:lstStyle/>
          <a:p>
            <a:pPr algn="ctr"/>
            <a:r>
              <a:rPr lang="ru-RU" b="1" dirty="0" smtClean="0">
                <a:latin typeface="Times New Roman" panose="02020603050405020304" pitchFamily="18" charset="0"/>
                <a:cs typeface="Times New Roman" panose="02020603050405020304" pitchFamily="18" charset="0"/>
              </a:rPr>
              <a:t>    Информационные ресурсы </a:t>
            </a:r>
            <a:r>
              <a:rPr lang="ru-RU" b="1" dirty="0">
                <a:latin typeface="Times New Roman" panose="02020603050405020304" pitchFamily="18" charset="0"/>
                <a:cs typeface="Times New Roman" panose="02020603050405020304" pitchFamily="18" charset="0"/>
              </a:rPr>
              <a:t>для проверки даты </a:t>
            </a:r>
            <a:r>
              <a:rPr lang="ru-RU" b="1" dirty="0" smtClean="0">
                <a:latin typeface="Times New Roman" panose="02020603050405020304" pitchFamily="18" charset="0"/>
                <a:cs typeface="Times New Roman" panose="02020603050405020304" pitchFamily="18" charset="0"/>
              </a:rPr>
              <a:t>  прохождения </a:t>
            </a:r>
            <a:r>
              <a:rPr lang="ru-RU" b="1" dirty="0">
                <a:latin typeface="Times New Roman" panose="02020603050405020304" pitchFamily="18" charset="0"/>
                <a:cs typeface="Times New Roman" panose="02020603050405020304" pitchFamily="18" charset="0"/>
              </a:rPr>
              <a:t>НОК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rot="10800000" flipV="1">
            <a:off x="240504" y="1415506"/>
            <a:ext cx="4177255" cy="2776250"/>
          </a:xfrm>
        </p:spPr>
        <p:txBody>
          <a:bodyPr>
            <a:normAutofit/>
          </a:bodyPr>
          <a:lstStyle/>
          <a:p>
            <a:pPr marL="0" indent="0" algn="ctr">
              <a:buNone/>
            </a:pPr>
            <a:r>
              <a:rPr lang="ru-RU" b="1" dirty="0" smtClean="0">
                <a:latin typeface="Times New Roman" panose="02020603050405020304" pitchFamily="18" charset="0"/>
                <a:cs typeface="Times New Roman" panose="02020603050405020304" pitchFamily="18" charset="0"/>
              </a:rPr>
              <a:t>НОСТРОЙ</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Запрос даты прохождения процедуры НОК</a:t>
            </a:r>
            <a:endParaRPr lang="ru-RU" b="1"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hlinkClick r:id="rId2"/>
              </a:rPr>
              <a:t>https://</a:t>
            </a:r>
            <a:r>
              <a:rPr lang="en-US" dirty="0" smtClean="0">
                <a:latin typeface="Times New Roman" panose="02020603050405020304" pitchFamily="18" charset="0"/>
                <a:cs typeface="Times New Roman" panose="02020603050405020304" pitchFamily="18" charset="0"/>
                <a:hlinkClick r:id="rId2"/>
              </a:rPr>
              <a:t>nostroy.ru/nacreestrspec/zapros-daty-prokhozhdeniya-nezavisimoy-otsenki-kvalifikatsii</a:t>
            </a:r>
            <a:r>
              <a:rPr lang="en-US" b="1" dirty="0" smtClean="0">
                <a:latin typeface="Times New Roman" panose="02020603050405020304" pitchFamily="18" charset="0"/>
                <a:cs typeface="Times New Roman" panose="02020603050405020304" pitchFamily="18" charset="0"/>
                <a:hlinkClick r:id="rId2"/>
              </a:rPr>
              <a:t>/</a:t>
            </a: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Необходима следующая информация о </a:t>
            </a:r>
            <a:r>
              <a:rPr lang="ru-RU" b="1" dirty="0" smtClean="0">
                <a:latin typeface="Times New Roman" panose="02020603050405020304" pitchFamily="18" charset="0"/>
                <a:cs typeface="Times New Roman" panose="02020603050405020304" pitchFamily="18" charset="0"/>
              </a:rPr>
              <a:t>Специалисте</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СНИЛС</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электронный адрес</a:t>
            </a:r>
            <a:endParaRPr lang="ru-RU"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10</a:t>
            </a:fld>
            <a:endParaRPr lang="ru-RU" dirty="0">
              <a:solidFill>
                <a:prstClr val="white"/>
              </a:solidFill>
            </a:endParaRPr>
          </a:p>
        </p:txBody>
      </p:sp>
      <p:sp>
        <p:nvSpPr>
          <p:cNvPr id="8" name="Объект 2"/>
          <p:cNvSpPr txBox="1">
            <a:spLocks/>
          </p:cNvSpPr>
          <p:nvPr/>
        </p:nvSpPr>
        <p:spPr>
          <a:xfrm>
            <a:off x="4650478" y="1415506"/>
            <a:ext cx="4192845" cy="28203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434F9B"/>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atin typeface="Times New Roman" panose="02020603050405020304" pitchFamily="18" charset="0"/>
                <a:cs typeface="Times New Roman" panose="02020603050405020304" pitchFamily="18" charset="0"/>
              </a:rPr>
              <a:t>НОПРИЗ</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Запрос даты окончания последнего действующего (поданного) УПК</a:t>
            </a:r>
          </a:p>
          <a:p>
            <a:pPr marL="0" indent="0" algn="ctr">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hlinkClick r:id="rId3"/>
              </a:rPr>
              <a:t>https://nrs.nopriz.ru/notification/upk</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Необходима следующая информация о Специалисте</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Ф.И.О. Специалиста</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номер и серия </a:t>
            </a:r>
            <a:r>
              <a:rPr lang="ru-RU" b="1" dirty="0">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аспорта РФ </a:t>
            </a:r>
            <a:br>
              <a:rPr lang="ru-RU"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650478" y="1371438"/>
            <a:ext cx="4235054" cy="282031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40506" y="1371438"/>
            <a:ext cx="4279631" cy="2820318"/>
          </a:xfrm>
          <a:prstGeom prst="rect">
            <a:avLst/>
          </a:prstGeom>
          <a:noFill/>
          <a:ln w="57150">
            <a:solidFill>
              <a:srgbClr val="353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828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881" y="2820318"/>
            <a:ext cx="7886700" cy="1112705"/>
          </a:xfrm>
        </p:spPr>
        <p:txBody>
          <a:bodyPr>
            <a:normAutofit/>
          </a:bodyPr>
          <a:lstStyle/>
          <a:p>
            <a:pPr marL="0" indent="0" algn="ctr">
              <a:buNone/>
            </a:pPr>
            <a:r>
              <a:rPr lang="ru-RU" sz="2400" b="1" dirty="0" smtClean="0">
                <a:latin typeface="Times New Roman" panose="02020603050405020304" pitchFamily="18" charset="0"/>
                <a:cs typeface="Times New Roman" panose="02020603050405020304" pitchFamily="18" charset="0"/>
              </a:rPr>
              <a:t>ВОПРОС 3. ПРОХОЖДЕНИЕ НОК В ЦЕНТРЕ ОЦЕНКИ КВАЛИФИКАЦИИ ООО «ЦТКАО»                         ЗА СЧЁТ СРЕДСТВ СРО АО</a:t>
            </a:r>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11</a:t>
            </a:fld>
            <a:endParaRPr lang="ru-RU" dirty="0">
              <a:solidFill>
                <a:prstClr val="white"/>
              </a:solidFill>
            </a:endParaRPr>
          </a:p>
        </p:txBody>
      </p:sp>
    </p:spTree>
    <p:extLst>
      <p:ext uri="{BB962C8B-B14F-4D97-AF65-F5344CB8AC3E}">
        <p14:creationId xmlns:p14="http://schemas.microsoft.com/office/powerpoint/2010/main" val="291418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36572" y="921971"/>
            <a:ext cx="4617896" cy="2009180"/>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В феврале 2023 года на общем Собрании членов СРО АО были приняты изменения в Положение о членстве в СРО, касающиеся выделения квоты на прохождение Независимой оценки </a:t>
            </a:r>
            <a:r>
              <a:rPr lang="ru-RU" dirty="0">
                <a:latin typeface="Times New Roman" panose="02020603050405020304" pitchFamily="18" charset="0"/>
                <a:cs typeface="Times New Roman" panose="02020603050405020304" pitchFamily="18" charset="0"/>
              </a:rPr>
              <a:t>к</a:t>
            </a:r>
            <a:r>
              <a:rPr lang="ru-RU" dirty="0" smtClean="0">
                <a:latin typeface="Times New Roman" panose="02020603050405020304" pitchFamily="18" charset="0"/>
                <a:cs typeface="Times New Roman" panose="02020603050405020304" pitchFamily="18" charset="0"/>
              </a:rPr>
              <a:t>валификации за счёт средств СРО в Центре Оценки Квалификации «ЦТКАО»</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12</a:t>
            </a:fld>
            <a:endParaRPr lang="ru-RU" dirty="0">
              <a:solidFill>
                <a:prstClr val="white"/>
              </a:solidFill>
            </a:endParaRPr>
          </a:p>
        </p:txBody>
      </p:sp>
      <p:sp>
        <p:nvSpPr>
          <p:cNvPr id="5" name="Прямоугольник 4"/>
          <p:cNvSpPr/>
          <p:nvPr/>
        </p:nvSpPr>
        <p:spPr>
          <a:xfrm>
            <a:off x="3991429" y="865321"/>
            <a:ext cx="4855115" cy="206583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ятиугольник 5"/>
          <p:cNvSpPr/>
          <p:nvPr/>
        </p:nvSpPr>
        <p:spPr>
          <a:xfrm>
            <a:off x="159742" y="3607687"/>
            <a:ext cx="3281192" cy="782198"/>
          </a:xfrm>
          <a:prstGeom prst="homePlate">
            <a:avLst/>
          </a:prstGeom>
          <a:solidFill>
            <a:srgbClr val="F67B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СОЮЗАТОМСТРОЙ – 230 </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159742" y="5439273"/>
            <a:ext cx="3327095" cy="782198"/>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СОЮЗАТОМГЕО - 30</a:t>
            </a:r>
            <a:endParaRPr lang="ru-RU" b="1" dirty="0">
              <a:latin typeface="Times New Roman" panose="02020603050405020304" pitchFamily="18" charset="0"/>
              <a:cs typeface="Times New Roman" panose="02020603050405020304" pitchFamily="18" charset="0"/>
            </a:endParaRPr>
          </a:p>
        </p:txBody>
      </p:sp>
      <p:sp>
        <p:nvSpPr>
          <p:cNvPr id="8" name="Пятиугольник 7"/>
          <p:cNvSpPr/>
          <p:nvPr/>
        </p:nvSpPr>
        <p:spPr>
          <a:xfrm>
            <a:off x="159743" y="4527539"/>
            <a:ext cx="3327094" cy="782198"/>
          </a:xfrm>
          <a:prstGeom prst="homePlat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СОЮЗАТОМПРОЕКТ - 120</a:t>
            </a:r>
            <a:endParaRPr lang="ru-RU" b="1" dirty="0">
              <a:latin typeface="Times New Roman" panose="02020603050405020304" pitchFamily="18" charset="0"/>
              <a:cs typeface="Times New Roman" panose="02020603050405020304" pitchFamily="18" charset="0"/>
            </a:endParaRPr>
          </a:p>
        </p:txBody>
      </p:sp>
      <p:sp>
        <p:nvSpPr>
          <p:cNvPr id="10" name="Выноска со стрелкой вниз 9"/>
          <p:cNvSpPr/>
          <p:nvPr/>
        </p:nvSpPr>
        <p:spPr>
          <a:xfrm>
            <a:off x="159742" y="865321"/>
            <a:ext cx="3294044" cy="2685716"/>
          </a:xfrm>
          <a:prstGeom prst="downArrowCallout">
            <a:avLst/>
          </a:prstGeom>
          <a:solidFill>
            <a:schemeClr val="bg1">
              <a:lumMod val="95000"/>
            </a:schemeClr>
          </a:solidFill>
          <a:ln w="57150">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ОБЩЕЕ КОЛИЧЕСТВО КВОТ НА 2023 год</a:t>
            </a:r>
            <a:b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380</a:t>
            </a:r>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13" name="Диаграмма 12"/>
          <p:cNvGraphicFramePr/>
          <p:nvPr>
            <p:extLst>
              <p:ext uri="{D42A27DB-BD31-4B8C-83A1-F6EECF244321}">
                <p14:modId xmlns:p14="http://schemas.microsoft.com/office/powerpoint/2010/main" val="636802994"/>
              </p:ext>
            </p:extLst>
          </p:nvPr>
        </p:nvGraphicFramePr>
        <p:xfrm>
          <a:off x="2666082" y="2987801"/>
          <a:ext cx="6874526" cy="3671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499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1686" y="100450"/>
            <a:ext cx="6721629" cy="539699"/>
          </a:xfrm>
        </p:spPr>
        <p:txBody>
          <a:bodyPr/>
          <a:lstStyle/>
          <a:p>
            <a:r>
              <a:rPr lang="ru-RU" sz="2400" b="1" dirty="0" smtClean="0">
                <a:latin typeface="Times New Roman" panose="02020603050405020304" pitchFamily="18" charset="0"/>
                <a:cs typeface="Times New Roman" panose="02020603050405020304" pitchFamily="18" charset="0"/>
              </a:rPr>
              <a:t>Использование квоты за </a:t>
            </a:r>
            <a:r>
              <a:rPr lang="en-US" sz="2400" b="1" dirty="0" smtClean="0">
                <a:latin typeface="Times New Roman" panose="02020603050405020304" pitchFamily="18" charset="0"/>
                <a:cs typeface="Times New Roman" panose="02020603050405020304" pitchFamily="18" charset="0"/>
              </a:rPr>
              <a:t>I </a:t>
            </a:r>
            <a:r>
              <a:rPr lang="ru-RU" sz="2400" b="1" dirty="0">
                <a:latin typeface="Times New Roman" panose="02020603050405020304" pitchFamily="18" charset="0"/>
                <a:cs typeface="Times New Roman" panose="02020603050405020304" pitchFamily="18" charset="0"/>
              </a:rPr>
              <a:t>п</a:t>
            </a:r>
            <a:r>
              <a:rPr lang="ru-RU" sz="2400" b="1" dirty="0" smtClean="0">
                <a:latin typeface="Times New Roman" panose="02020603050405020304" pitchFamily="18" charset="0"/>
                <a:cs typeface="Times New Roman" panose="02020603050405020304" pitchFamily="18" charset="0"/>
              </a:rPr>
              <a:t>олугодие 2023 года </a:t>
            </a:r>
            <a:endParaRPr lang="ru-RU" sz="2400" b="1"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046251722"/>
              </p:ext>
            </p:extLst>
          </p:nvPr>
        </p:nvGraphicFramePr>
        <p:xfrm>
          <a:off x="3831771" y="1016000"/>
          <a:ext cx="5312228" cy="5341257"/>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13</a:t>
            </a:fld>
            <a:endParaRPr lang="ru-RU" dirty="0">
              <a:solidFill>
                <a:prstClr val="white"/>
              </a:solidFill>
            </a:endParaRPr>
          </a:p>
        </p:txBody>
      </p:sp>
      <p:sp>
        <p:nvSpPr>
          <p:cNvPr id="8" name="Пятиугольник 7"/>
          <p:cNvSpPr/>
          <p:nvPr/>
        </p:nvSpPr>
        <p:spPr>
          <a:xfrm>
            <a:off x="370172" y="1827248"/>
            <a:ext cx="3976462" cy="1030515"/>
          </a:xfrm>
          <a:prstGeom prst="homePlate">
            <a:avLst/>
          </a:prstGeom>
          <a:solidFill>
            <a:srgbClr val="FFC000"/>
          </a:solidFill>
          <a:ln>
            <a:solidFill>
              <a:srgbClr val="F6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anose="02020603050405020304" pitchFamily="18" charset="0"/>
                <a:cs typeface="Times New Roman" panose="02020603050405020304" pitchFamily="18" charset="0"/>
              </a:rPr>
              <a:t>СРО «СОЮЗАТОМСТРОЙ» </a:t>
            </a:r>
          </a:p>
          <a:p>
            <a:pPr algn="ctr"/>
            <a:r>
              <a:rPr lang="ru-RU" b="1" dirty="0" smtClean="0">
                <a:solidFill>
                  <a:srgbClr val="002060"/>
                </a:solidFill>
                <a:latin typeface="Times New Roman" panose="02020603050405020304" pitchFamily="18" charset="0"/>
                <a:cs typeface="Times New Roman" panose="02020603050405020304" pitchFamily="18" charset="0"/>
              </a:rPr>
              <a:t>131 из 230</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9" name="Пятиугольник 8"/>
          <p:cNvSpPr/>
          <p:nvPr/>
        </p:nvSpPr>
        <p:spPr>
          <a:xfrm>
            <a:off x="370172" y="3233614"/>
            <a:ext cx="3976462" cy="1030515"/>
          </a:xfrm>
          <a:prstGeom prst="homePlate">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anose="02020603050405020304" pitchFamily="18" charset="0"/>
                <a:cs typeface="Times New Roman" panose="02020603050405020304" pitchFamily="18" charset="0"/>
              </a:rPr>
              <a:t>СРО «СОЮЗАТОМПРОЕКТ» </a:t>
            </a:r>
          </a:p>
          <a:p>
            <a:pPr algn="ctr"/>
            <a:r>
              <a:rPr lang="ru-RU" b="1" dirty="0" smtClean="0">
                <a:solidFill>
                  <a:srgbClr val="002060"/>
                </a:solidFill>
                <a:latin typeface="Times New Roman" panose="02020603050405020304" pitchFamily="18" charset="0"/>
                <a:cs typeface="Times New Roman" panose="02020603050405020304" pitchFamily="18" charset="0"/>
              </a:rPr>
              <a:t>23 из 120</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0" name="Пятиугольник 9"/>
          <p:cNvSpPr/>
          <p:nvPr/>
        </p:nvSpPr>
        <p:spPr>
          <a:xfrm>
            <a:off x="370172" y="4518684"/>
            <a:ext cx="4020457" cy="1030515"/>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anose="02020603050405020304" pitchFamily="18" charset="0"/>
                <a:cs typeface="Times New Roman" panose="02020603050405020304" pitchFamily="18" charset="0"/>
              </a:rPr>
              <a:t>СРО «СОЮЗАТОМГЕО»</a:t>
            </a:r>
          </a:p>
          <a:p>
            <a:pPr algn="ctr"/>
            <a:r>
              <a:rPr lang="ru-RU" b="1" dirty="0" smtClean="0">
                <a:solidFill>
                  <a:srgbClr val="002060"/>
                </a:solidFill>
                <a:latin typeface="Times New Roman" panose="02020603050405020304" pitchFamily="18" charset="0"/>
                <a:cs typeface="Times New Roman" panose="02020603050405020304" pitchFamily="18" charset="0"/>
              </a:rPr>
              <a:t> 5 из 30</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20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2114" y="129278"/>
            <a:ext cx="6415316" cy="539699"/>
          </a:xfrm>
        </p:spPr>
        <p:txBody>
          <a:bodyPr/>
          <a:lstStyle/>
          <a:p>
            <a:pPr algn="r"/>
            <a:r>
              <a:rPr lang="ru-RU" b="1" dirty="0" smtClean="0">
                <a:solidFill>
                  <a:srgbClr val="002060"/>
                </a:solidFill>
                <a:latin typeface="Times New Roman" panose="02020603050405020304" pitchFamily="18" charset="0"/>
                <a:cs typeface="Times New Roman" panose="02020603050405020304" pitchFamily="18" charset="0"/>
              </a:rPr>
              <a:t>ПОРЯДОК НАПРАВЛЕНИЯ ЗАЯВКИ НА КВОТУ</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Пятиугольник 7"/>
          <p:cNvSpPr/>
          <p:nvPr/>
        </p:nvSpPr>
        <p:spPr>
          <a:xfrm>
            <a:off x="272790" y="836030"/>
            <a:ext cx="8606803" cy="501802"/>
          </a:xfrm>
          <a:prstGeom prst="homePlat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ШАГ 1.</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ОРГАНИЗАЦИЯ</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ЗАЯВИТЕЛЬ НАЗНАЧАЕТ КУРАТОРА ОТ ОРГАНИЗАЦИИ</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10" name="Пятиугольник 9"/>
          <p:cNvSpPr/>
          <p:nvPr/>
        </p:nvSpPr>
        <p:spPr>
          <a:xfrm>
            <a:off x="272790" y="1438486"/>
            <a:ext cx="8606803" cy="748388"/>
          </a:xfrm>
          <a:prstGeom prst="homePlat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ШАГ 2. </a:t>
            </a:r>
            <a:r>
              <a:rPr lang="ru-RU" sz="1400" b="1" dirty="0" smtClean="0">
                <a:solidFill>
                  <a:srgbClr val="002060"/>
                </a:solidFill>
                <a:latin typeface="Times New Roman" panose="02020603050405020304" pitchFamily="18" charset="0"/>
                <a:cs typeface="Times New Roman" panose="02020603050405020304" pitchFamily="18" charset="0"/>
              </a:rPr>
              <a:t>КУРАТОР ОТ ОРГАНИЗАЦИИ СОСТАВЛЯЕТ СПИСОК СПЕЦИАЛИСТОВ НА КВОТУ. </a:t>
            </a:r>
          </a:p>
          <a:p>
            <a:pPr algn="ctr"/>
            <a:r>
              <a:rPr lang="ru-RU" sz="1400" b="1" dirty="0" smtClean="0">
                <a:solidFill>
                  <a:srgbClr val="002060"/>
                </a:solidFill>
                <a:latin typeface="Times New Roman" panose="02020603050405020304" pitchFamily="18" charset="0"/>
                <a:cs typeface="Times New Roman" panose="02020603050405020304" pitchFamily="18" charset="0"/>
              </a:rPr>
              <a:t>СПЕЦИАЛИСТЫ ОРГАНИЗАЦИИ РЕГИСТРИРУЮТСЯ В СИСТЕМЕ АИС НОК (ПАК НОК) НОСТРОЙ / АИС ОК НОПРИЗ И НАПРАВЛЯЮТ ЗАЯВКИ В ЦОК ЦТКАО</a:t>
            </a:r>
            <a:endParaRPr lang="ru-RU" sz="1400" b="1" dirty="0">
              <a:solidFill>
                <a:srgbClr val="002060"/>
              </a:solidFill>
              <a:latin typeface="Times New Roman" panose="02020603050405020304" pitchFamily="18" charset="0"/>
              <a:cs typeface="Times New Roman" panose="02020603050405020304" pitchFamily="18" charset="0"/>
            </a:endParaRPr>
          </a:p>
        </p:txBody>
      </p:sp>
      <p:sp>
        <p:nvSpPr>
          <p:cNvPr id="11" name="Пятиугольник 10"/>
          <p:cNvSpPr/>
          <p:nvPr/>
        </p:nvSpPr>
        <p:spPr>
          <a:xfrm>
            <a:off x="272789" y="2300536"/>
            <a:ext cx="8606803" cy="640544"/>
          </a:xfrm>
          <a:prstGeom prst="homePlat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ШАГ 3. </a:t>
            </a:r>
            <a:r>
              <a:rPr lang="ru-RU" sz="1400" b="1" dirty="0" smtClean="0">
                <a:solidFill>
                  <a:srgbClr val="002060"/>
                </a:solidFill>
                <a:latin typeface="Times New Roman" panose="02020603050405020304" pitchFamily="18" charset="0"/>
                <a:cs typeface="Times New Roman" panose="02020603050405020304" pitchFamily="18" charset="0"/>
              </a:rPr>
              <a:t>КУРАТОР ОТ ОРГАНИЗАЦИИ СВЯЗЫВАЕТСЯ СО СПЕЦИАЛИСТОМ СРО АО ДЛЯ СОГЛАСОВАНИЯ КОЛИЧЕСТВА КВОТ, ДАТЫ И ВРЕМЕНИ ПРОВЕДЕНИЯ НОК</a:t>
            </a:r>
            <a:endParaRPr lang="ru-RU" sz="1400" b="1" dirty="0">
              <a:solidFill>
                <a:srgbClr val="002060"/>
              </a:solidFill>
              <a:latin typeface="Times New Roman" panose="02020603050405020304" pitchFamily="18" charset="0"/>
              <a:cs typeface="Times New Roman" panose="02020603050405020304" pitchFamily="18" charset="0"/>
            </a:endParaRPr>
          </a:p>
        </p:txBody>
      </p:sp>
      <p:sp>
        <p:nvSpPr>
          <p:cNvPr id="12" name="Пятиугольник 11"/>
          <p:cNvSpPr/>
          <p:nvPr/>
        </p:nvSpPr>
        <p:spPr>
          <a:xfrm>
            <a:off x="272789" y="3093200"/>
            <a:ext cx="8606804" cy="777534"/>
          </a:xfrm>
          <a:prstGeom prst="homePlat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ШАГ 4. </a:t>
            </a:r>
            <a:r>
              <a:rPr lang="ru-RU" sz="1400" b="1" dirty="0" smtClean="0">
                <a:solidFill>
                  <a:srgbClr val="002060"/>
                </a:solidFill>
                <a:latin typeface="Times New Roman" panose="02020603050405020304" pitchFamily="18" charset="0"/>
                <a:cs typeface="Times New Roman" panose="02020603050405020304" pitchFamily="18" charset="0"/>
              </a:rPr>
              <a:t>ЗА НЕДЕЛЮ ДО ДАТЫ ЭКЗАМЕНА СПЕЦИАЛИСТ СРО АО НАПРАВЛЯЕТ КУРАТОРУ ОТ ОРГАНИЗАЦИИ ДОКУМЕНТ (ПЛАТЁЖНОЕ ПОРУЧЕНИЕ) ПОДТВЕРЖДАЮЩИЙ ПРАВО СПЕЦИАЛИСТА НА ПРОХОЖДЕНИЕ ЭКЗАМЕНА ПО КВОТЕ</a:t>
            </a:r>
            <a:endParaRPr lang="ru-RU" sz="1400" b="1" dirty="0">
              <a:solidFill>
                <a:srgbClr val="002060"/>
              </a:solidFill>
              <a:latin typeface="Times New Roman" panose="02020603050405020304" pitchFamily="18" charset="0"/>
              <a:cs typeface="Times New Roman" panose="02020603050405020304" pitchFamily="18" charset="0"/>
            </a:endParaRPr>
          </a:p>
        </p:txBody>
      </p:sp>
      <p:sp>
        <p:nvSpPr>
          <p:cNvPr id="13" name="Пятиугольник 12"/>
          <p:cNvSpPr/>
          <p:nvPr/>
        </p:nvSpPr>
        <p:spPr>
          <a:xfrm>
            <a:off x="272788" y="4022854"/>
            <a:ext cx="8606805" cy="616937"/>
          </a:xfrm>
          <a:prstGeom prst="homePlat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ШАГ 5. </a:t>
            </a:r>
            <a:r>
              <a:rPr lang="ru-RU" sz="1400" b="1" dirty="0" smtClean="0">
                <a:solidFill>
                  <a:srgbClr val="002060"/>
                </a:solidFill>
                <a:latin typeface="Times New Roman" panose="02020603050405020304" pitchFamily="18" charset="0"/>
                <a:cs typeface="Times New Roman" panose="02020603050405020304" pitchFamily="18" charset="0"/>
              </a:rPr>
              <a:t>КУРАТОР ОТ ОРГАНИЗАЦИИ НАПРАВЛЯЕТ ДОКУМЕНТ (ПЛАТЁЖНОЕ ПОРУЧЕНИЕ) СПЕЦИАЛИСТАМ НАЗНАЧЕННЫМ НА ПРЕДСТОЯЩИЙ ЭКЗАМЕН</a:t>
            </a:r>
            <a:endParaRPr lang="ru-RU" sz="1400" dirty="0">
              <a:solidFill>
                <a:srgbClr val="002060"/>
              </a:solidFill>
              <a:latin typeface="Times New Roman" panose="02020603050405020304" pitchFamily="18" charset="0"/>
              <a:cs typeface="Times New Roman" panose="02020603050405020304" pitchFamily="18" charset="0"/>
            </a:endParaRPr>
          </a:p>
        </p:txBody>
      </p:sp>
      <p:sp>
        <p:nvSpPr>
          <p:cNvPr id="15" name="Пятиугольник 14"/>
          <p:cNvSpPr/>
          <p:nvPr/>
        </p:nvSpPr>
        <p:spPr>
          <a:xfrm>
            <a:off x="272787" y="5626102"/>
            <a:ext cx="8606805" cy="609446"/>
          </a:xfrm>
          <a:prstGeom prst="homePlat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ШАГ 7. </a:t>
            </a:r>
            <a:r>
              <a:rPr lang="ru-RU" sz="1400" b="1" dirty="0" smtClean="0">
                <a:solidFill>
                  <a:srgbClr val="002060"/>
                </a:solidFill>
                <a:latin typeface="Times New Roman" panose="02020603050405020304" pitchFamily="18" charset="0"/>
                <a:cs typeface="Times New Roman" panose="02020603050405020304" pitchFamily="18" charset="0"/>
              </a:rPr>
              <a:t>СПЕЦИАЛИСТ ПРИБЫВАЕТ НА ЭКЗАМЕН В НАЗНАЧЕНУЮ ДАТУ И ВРЕМЯ ДЛЯ СДАЧИ ЭКЗАМЕНА</a:t>
            </a:r>
            <a:endParaRPr lang="ru-RU" sz="1400" b="1" dirty="0">
              <a:solidFill>
                <a:srgbClr val="002060"/>
              </a:solidFill>
              <a:latin typeface="Times New Roman" panose="02020603050405020304" pitchFamily="18" charset="0"/>
              <a:cs typeface="Times New Roman" panose="02020603050405020304" pitchFamily="18" charset="0"/>
            </a:endParaRPr>
          </a:p>
        </p:txBody>
      </p:sp>
      <p:sp>
        <p:nvSpPr>
          <p:cNvPr id="16" name="Пятиугольник 15"/>
          <p:cNvSpPr/>
          <p:nvPr/>
        </p:nvSpPr>
        <p:spPr>
          <a:xfrm>
            <a:off x="272787" y="4777059"/>
            <a:ext cx="8606805" cy="742391"/>
          </a:xfrm>
          <a:prstGeom prst="homePlat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ШАГ 6. </a:t>
            </a:r>
            <a:r>
              <a:rPr lang="ru-RU" sz="1400" b="1" dirty="0" smtClean="0">
                <a:solidFill>
                  <a:srgbClr val="002060"/>
                </a:solidFill>
                <a:latin typeface="Times New Roman" panose="02020603050405020304" pitchFamily="18" charset="0"/>
                <a:cs typeface="Times New Roman" panose="02020603050405020304" pitchFamily="18" charset="0"/>
              </a:rPr>
              <a:t>СПЕЦИАЛИСТ ПОДГРУЖАЕТ ДОКУМЕНТ (ПЛАТЁЖНОЕ ПОРУЧЕНИЕ) К СВОЕЙ ЗАЯВКЕ (ТОЛЬКО В АИС НОК НОСТРОЙ) И ПОСЛЕ ПОДТВЕРЖДЕНИЯ, ПОЛУЧАЕТ ПРАВО ПОДТВЕРДИТЬ ДАТУ ЭКЗАМЕНА В СИСТЕМЕ АИС НОК НОСТРОЙ</a:t>
            </a:r>
            <a:endParaRPr lang="ru-RU"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629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15</a:t>
            </a:fld>
            <a:endParaRPr lang="ru-RU" dirty="0">
              <a:solidFill>
                <a:prstClr val="white"/>
              </a:solidFill>
            </a:endParaRPr>
          </a:p>
        </p:txBody>
      </p:sp>
      <p:sp>
        <p:nvSpPr>
          <p:cNvPr id="6" name="Выноска со стрелкой вниз 5"/>
          <p:cNvSpPr/>
          <p:nvPr/>
        </p:nvSpPr>
        <p:spPr>
          <a:xfrm>
            <a:off x="550843" y="881350"/>
            <a:ext cx="7899094" cy="1388126"/>
          </a:xfrm>
          <a:prstGeom prst="downArrowCallou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СПЕЦИАЛИСТ СРО АО ОТВЕТСТВЕННЫЙ ЗА ФОРМИРОВАНИЕ ГРУПП СОИСКАТЕЛЕЙ НА ПРОХОЖДЕНИЕ НОК ПО КВОТАМ</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57190" y="2435760"/>
            <a:ext cx="5486400" cy="1938968"/>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ВЕДУЩИЙ СПЕЦИАЛИСТ </a:t>
            </a:r>
          </a:p>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ОТДЕЛА ПО ПРАВОВОЙ РАБОТЕ И СПЕЦИАЛЬНЫМ ПРОЕКТАМ СРО АО</a:t>
            </a:r>
            <a:r>
              <a:rPr lang="ru-RU" dirty="0" smtClean="0">
                <a:solidFill>
                  <a:schemeClr val="tx2">
                    <a:lumMod val="75000"/>
                  </a:schemeClr>
                </a:solidFill>
                <a:latin typeface="Times New Roman" panose="02020603050405020304" pitchFamily="18" charset="0"/>
                <a:cs typeface="Times New Roman" panose="02020603050405020304" pitchFamily="18" charset="0"/>
              </a:rPr>
              <a:t/>
            </a:r>
            <a:br>
              <a:rPr lang="ru-RU"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ИЧЕНЕЦ АННА ЕВГЕНЬЕВНА</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a:solidFill>
                  <a:srgbClr val="FF0000"/>
                </a:solidFill>
                <a:latin typeface="Times New Roman" panose="02020603050405020304" pitchFamily="18" charset="0"/>
                <a:cs typeface="Times New Roman" panose="02020603050405020304" pitchFamily="18" charset="0"/>
              </a:rPr>
              <a:t> +7 (919) </a:t>
            </a:r>
            <a:r>
              <a:rPr lang="ru-RU" b="1" dirty="0" smtClean="0">
                <a:solidFill>
                  <a:srgbClr val="FF0000"/>
                </a:solidFill>
                <a:latin typeface="Times New Roman" panose="02020603050405020304" pitchFamily="18" charset="0"/>
                <a:cs typeface="Times New Roman" panose="02020603050405020304" pitchFamily="18" charset="0"/>
              </a:rPr>
              <a:t>723-78-62</a:t>
            </a:r>
            <a:br>
              <a:rPr lang="ru-RU" b="1" dirty="0" smtClean="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ichenec_ae@atomsro.ru</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50843" y="4584304"/>
            <a:ext cx="7899094" cy="1619480"/>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50000"/>
                  </a:schemeClr>
                </a:solidFill>
                <a:latin typeface="Times New Roman" panose="02020603050405020304" pitchFamily="18" charset="0"/>
                <a:cs typeface="Times New Roman" panose="02020603050405020304" pitchFamily="18" charset="0"/>
              </a:rPr>
              <a:t>В случае наличия задолженности Организации перед Ассоциацией по членским взносам в текущем месяце и за два предыдущих, Ассоциация отказывает в выделении квоты Организации на НОК, </a:t>
            </a:r>
            <a:r>
              <a:rPr lang="ru-RU" b="1" dirty="0" smtClean="0">
                <a:solidFill>
                  <a:schemeClr val="tx2">
                    <a:lumMod val="50000"/>
                  </a:schemeClr>
                </a:solidFill>
                <a:latin typeface="Times New Roman" panose="02020603050405020304" pitchFamily="18" charset="0"/>
                <a:cs typeface="Times New Roman" panose="02020603050405020304" pitchFamily="18" charset="0"/>
              </a:rPr>
              <a:t>                                         до </a:t>
            </a:r>
            <a:r>
              <a:rPr lang="ru-RU" b="1" dirty="0">
                <a:solidFill>
                  <a:schemeClr val="tx2">
                    <a:lumMod val="50000"/>
                  </a:schemeClr>
                </a:solidFill>
                <a:latin typeface="Times New Roman" panose="02020603050405020304" pitchFamily="18" charset="0"/>
                <a:cs typeface="Times New Roman" panose="02020603050405020304" pitchFamily="18" charset="0"/>
              </a:rPr>
              <a:t>урегулирования вопроса по </a:t>
            </a:r>
            <a:r>
              <a:rPr lang="ru-RU" b="1" dirty="0" err="1" smtClean="0">
                <a:solidFill>
                  <a:schemeClr val="tx2">
                    <a:lumMod val="50000"/>
                  </a:schemeClr>
                </a:solidFill>
                <a:latin typeface="Times New Roman" panose="02020603050405020304" pitchFamily="18" charset="0"/>
                <a:cs typeface="Times New Roman" panose="02020603050405020304" pitchFamily="18" charset="0"/>
              </a:rPr>
              <a:t>оплате</a:t>
            </a:r>
            <a:r>
              <a:rPr lang="ru-RU" b="1" dirty="0" err="1" smtClean="0">
                <a:latin typeface="Times New Roman" panose="02020603050405020304" pitchFamily="18" charset="0"/>
                <a:cs typeface="Times New Roman" panose="02020603050405020304" pitchFamily="18" charset="0"/>
              </a:rPr>
              <a:t>оплате</a:t>
            </a:r>
            <a:r>
              <a:rPr lang="ru-RU" b="1" dirty="0"/>
              <a:t>.</a:t>
            </a:r>
          </a:p>
        </p:txBody>
      </p:sp>
    </p:spTree>
    <p:extLst>
      <p:ext uri="{BB962C8B-B14F-4D97-AF65-F5344CB8AC3E}">
        <p14:creationId xmlns:p14="http://schemas.microsoft.com/office/powerpoint/2010/main" val="346596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3813" y="2721663"/>
            <a:ext cx="7886700" cy="1828303"/>
          </a:xfrm>
        </p:spPr>
        <p:txBody>
          <a:bodyPr>
            <a:normAutofit/>
          </a:bodyPr>
          <a:lstStyle/>
          <a:p>
            <a:pPr marL="0" indent="0" algn="ctr">
              <a:buNone/>
            </a:pPr>
            <a:r>
              <a:rPr lang="ru-RU" sz="2400" b="1" dirty="0" smtClean="0">
                <a:latin typeface="Times New Roman" panose="02020603050405020304" pitchFamily="18" charset="0"/>
                <a:cs typeface="Times New Roman" panose="02020603050405020304" pitchFamily="18" charset="0"/>
              </a:rPr>
              <a:t>ВОПРОС 4. РЕГИСТРАЦИЯ НА ПРОХОЖДЕНИЕ НОК В АВТОМАТИЗИРОВАННОЙ ИНФОРМАЦИОННОЙ СИСТЕМЕ АИС НОК                  НОСТРОЙ И/ИЛИ АИС ОК НОПРИЗ</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16</a:t>
            </a:fld>
            <a:endParaRPr lang="ru-RU" dirty="0">
              <a:solidFill>
                <a:prstClr val="white"/>
              </a:solidFill>
            </a:endParaRPr>
          </a:p>
        </p:txBody>
      </p:sp>
    </p:spTree>
    <p:extLst>
      <p:ext uri="{BB962C8B-B14F-4D97-AF65-F5344CB8AC3E}">
        <p14:creationId xmlns:p14="http://schemas.microsoft.com/office/powerpoint/2010/main" val="19637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304" y="1035038"/>
            <a:ext cx="7282149" cy="539699"/>
          </a:xfrm>
        </p:spPr>
        <p:txBody>
          <a:bodyPr/>
          <a:lstStyle/>
          <a:p>
            <a:pPr algn="ctr"/>
            <a:r>
              <a:rPr lang="ru-RU" b="1" dirty="0" smtClean="0">
                <a:latin typeface="Times New Roman" panose="02020603050405020304" pitchFamily="18" charset="0"/>
                <a:cs typeface="Times New Roman" panose="02020603050405020304" pitchFamily="18" charset="0"/>
              </a:rPr>
              <a:t>Система ПАК НОК НОСТРОЙ после обновления сменила название и теперь именуется АИС НОК (НОСТРОЙ)</a:t>
            </a:r>
            <a:endParaRPr lang="ru-RU"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l="698" t="684" r="250" b="704"/>
          <a:stretch/>
        </p:blipFill>
        <p:spPr>
          <a:xfrm>
            <a:off x="303465" y="1872868"/>
            <a:ext cx="8735453" cy="4627084"/>
          </a:xfrm>
        </p:spPr>
      </p:pic>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17</a:t>
            </a:fld>
            <a:endParaRPr lang="ru-RU" dirty="0">
              <a:solidFill>
                <a:prstClr val="white"/>
              </a:solidFill>
            </a:endParaRPr>
          </a:p>
        </p:txBody>
      </p:sp>
    </p:spTree>
    <p:extLst>
      <p:ext uri="{BB962C8B-B14F-4D97-AF65-F5344CB8AC3E}">
        <p14:creationId xmlns:p14="http://schemas.microsoft.com/office/powerpoint/2010/main" val="178739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4630" r="49782" b="880"/>
          <a:stretch/>
        </p:blipFill>
        <p:spPr>
          <a:xfrm>
            <a:off x="77294" y="804232"/>
            <a:ext cx="5298937" cy="5684703"/>
          </a:xfrm>
          <a:prstGeom prst="rect">
            <a:avLst/>
          </a:prstGeom>
        </p:spPr>
      </p:pic>
      <p:sp>
        <p:nvSpPr>
          <p:cNvPr id="2" name="Заголовок 1"/>
          <p:cNvSpPr>
            <a:spLocks noGrp="1"/>
          </p:cNvSpPr>
          <p:nvPr>
            <p:ph type="title"/>
          </p:nvPr>
        </p:nvSpPr>
        <p:spPr>
          <a:xfrm>
            <a:off x="5502504" y="1054695"/>
            <a:ext cx="3536414" cy="5522375"/>
          </a:xfrm>
        </p:spPr>
        <p:txBody>
          <a:bodyPr/>
          <a:lstStyle/>
          <a:p>
            <a:r>
              <a:rPr lang="ru-RU" sz="2000" b="1" dirty="0" smtClean="0">
                <a:latin typeface="Times New Roman" panose="02020603050405020304" pitchFamily="18" charset="0"/>
                <a:cs typeface="Times New Roman" panose="02020603050405020304" pitchFamily="18" charset="0"/>
              </a:rPr>
              <a:t>На Шаге №5 Необходимо прикрепить полный пакет документов:</a:t>
            </a:r>
            <a:br>
              <a:rPr lang="ru-RU" sz="2000" b="1" dirty="0" smtClean="0">
                <a:latin typeface="Times New Roman" panose="02020603050405020304" pitchFamily="18" charset="0"/>
                <a:cs typeface="Times New Roman" panose="02020603050405020304" pitchFamily="18" charset="0"/>
              </a:rPr>
            </a:br>
            <a:r>
              <a:rPr lang="ru-RU" sz="2000" b="1" dirty="0" smtClean="0"/>
              <a:t/>
            </a:r>
            <a:br>
              <a:rPr lang="ru-RU" sz="2000" b="1" dirty="0" smtClean="0"/>
            </a:br>
            <a:r>
              <a:rPr lang="ru-RU" sz="2000" b="1" dirty="0" smtClean="0">
                <a:latin typeface="Times New Roman" panose="02020603050405020304" pitchFamily="18" charset="0"/>
                <a:cs typeface="Times New Roman" panose="02020603050405020304" pitchFamily="18" charset="0"/>
              </a:rPr>
              <a:t>1. Паспорт (1 страница и страница с регистрацией)</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2. Документ подтверждающий стаж – Заверенная работодателем трудовая книжка.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Если у Соискателя книжка в электронном виде, бумажная трудовая книжка также прикрепляется к Заявке.</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3. Документ о высшем образовании.</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4. Уведомление о включении в НРС </a:t>
            </a:r>
            <a:r>
              <a:rPr lang="ru-RU" sz="2000" b="1" dirty="0">
                <a:latin typeface="Times New Roman" panose="02020603050405020304" pitchFamily="18" charset="0"/>
                <a:cs typeface="Times New Roman" panose="02020603050405020304" pitchFamily="18" charset="0"/>
              </a:rPr>
              <a:t>НОСТРОЙ (При наличии</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18</a:t>
            </a:fld>
            <a:endParaRPr lang="ru-RU" dirty="0">
              <a:solidFill>
                <a:prstClr val="white"/>
              </a:solidFill>
            </a:endParaRPr>
          </a:p>
        </p:txBody>
      </p:sp>
    </p:spTree>
    <p:extLst>
      <p:ext uri="{BB962C8B-B14F-4D97-AF65-F5344CB8AC3E}">
        <p14:creationId xmlns:p14="http://schemas.microsoft.com/office/powerpoint/2010/main" val="251372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defTabSz="685800"/>
            <a:fld id="{35A78594-8646-4D53-8F42-51980A186450}" type="slidenum">
              <a:rPr lang="ru-RU" smtClean="0">
                <a:solidFill>
                  <a:prstClr val="white"/>
                </a:solidFill>
              </a:rPr>
              <a:pPr defTabSz="685800"/>
              <a:t>19</a:t>
            </a:fld>
            <a:endParaRPr lang="ru-RU" dirty="0">
              <a:solidFill>
                <a:prstClr val="white"/>
              </a:solidFill>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4912" r="54341" b="395"/>
          <a:stretch/>
        </p:blipFill>
        <p:spPr>
          <a:xfrm>
            <a:off x="0" y="969484"/>
            <a:ext cx="4806284" cy="5155894"/>
          </a:xfrm>
          <a:prstGeom prst="rect">
            <a:avLst/>
          </a:prstGeom>
        </p:spPr>
      </p:pic>
      <p:sp>
        <p:nvSpPr>
          <p:cNvPr id="6" name="Заголовок 1"/>
          <p:cNvSpPr txBox="1">
            <a:spLocks/>
          </p:cNvSpPr>
          <p:nvPr/>
        </p:nvSpPr>
        <p:spPr>
          <a:xfrm>
            <a:off x="5001658" y="969484"/>
            <a:ext cx="4037260" cy="512284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kern="1200">
                <a:solidFill>
                  <a:srgbClr val="434F9B"/>
                </a:solidFill>
                <a:latin typeface="+mj-lt"/>
                <a:ea typeface="+mj-ea"/>
                <a:cs typeface="+mj-cs"/>
              </a:defRPr>
            </a:lvl1pPr>
          </a:lstStyle>
          <a:p>
            <a:pPr algn="ctr"/>
            <a:r>
              <a:rPr lang="ru-RU" b="1" dirty="0" smtClean="0">
                <a:latin typeface="Times New Roman" panose="02020603050405020304" pitchFamily="18" charset="0"/>
                <a:cs typeface="Times New Roman" panose="02020603050405020304" pitchFamily="18" charset="0"/>
              </a:rPr>
              <a:t>На Шаге №6 «Квалификация»</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внимательно выбираем Центр оценки квалификации</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ЦОК «ЦТКАО» находится по адресу г. Москва, ул. Большая Ордынка, дом 29 строение 1</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Необходимо на карте Российской Федерации максимально приблизить центр города Москва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60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597447"/>
            <a:ext cx="7886700" cy="4535934"/>
          </a:xfrm>
        </p:spPr>
        <p:txBody>
          <a:bodyPr>
            <a:normAutofit/>
          </a:bodyPr>
          <a:lstStyle/>
          <a:p>
            <a:pPr marL="0" indent="0" algn="ctr">
              <a:buNone/>
            </a:pPr>
            <a:r>
              <a:rPr lang="ru-RU" sz="2800" b="1" dirty="0" smtClean="0">
                <a:solidFill>
                  <a:srgbClr val="002060"/>
                </a:solidFill>
                <a:latin typeface="Times New Roman" panose="02020603050405020304" pitchFamily="18" charset="0"/>
                <a:cs typeface="Times New Roman" panose="02020603050405020304" pitchFamily="18" charset="0"/>
              </a:rPr>
              <a:t>Вступительное слово Президента СРО АО</a:t>
            </a:r>
            <a:endParaRPr lang="en-US" sz="2800"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ru-RU" sz="2800" b="1" dirty="0" smtClean="0">
                <a:solidFill>
                  <a:srgbClr val="002060"/>
                </a:solidFill>
                <a:latin typeface="Times New Roman" panose="02020603050405020304" pitchFamily="18" charset="0"/>
                <a:cs typeface="Times New Roman" panose="02020603050405020304" pitchFamily="18" charset="0"/>
              </a:rPr>
              <a:t>Опекунова В.С.</a:t>
            </a:r>
          </a:p>
          <a:p>
            <a:pPr marL="0" indent="0" algn="ctr">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sz="2800" dirty="0" smtClean="0">
                <a:solidFill>
                  <a:srgbClr val="002060"/>
                </a:solidFill>
                <a:latin typeface="Times New Roman" panose="02020603050405020304" pitchFamily="18" charset="0"/>
                <a:cs typeface="Times New Roman" panose="02020603050405020304" pitchFamily="18" charset="0"/>
              </a:rPr>
              <a:t>Итоги работы ЦОК ЦТКАО</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2</a:t>
            </a:fld>
            <a:endParaRPr lang="ru-RU" dirty="0"/>
          </a:p>
        </p:txBody>
      </p:sp>
    </p:spTree>
    <p:extLst>
      <p:ext uri="{BB962C8B-B14F-4D97-AF65-F5344CB8AC3E}">
        <p14:creationId xmlns:p14="http://schemas.microsoft.com/office/powerpoint/2010/main" val="311746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8467" y="221471"/>
            <a:ext cx="7105878" cy="34356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Регистрация в АИС ОК НОПРИЗ</a:t>
            </a:r>
            <a:endParaRPr lang="ru-RU"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10160"/>
            <a:ext cx="9144000" cy="5420914"/>
          </a:xfrm>
        </p:spPr>
      </p:pic>
      <p:sp>
        <p:nvSpPr>
          <p:cNvPr id="4" name="Номер слайда 3"/>
          <p:cNvSpPr>
            <a:spLocks noGrp="1"/>
          </p:cNvSpPr>
          <p:nvPr>
            <p:ph type="sldNum" sz="quarter" idx="12"/>
          </p:nvPr>
        </p:nvSpPr>
        <p:spPr/>
        <p:txBody>
          <a:bodyPr/>
          <a:lstStyle/>
          <a:p>
            <a:fld id="{3765C533-573A-49DE-874E-AB87EF57987D}" type="slidenum">
              <a:rPr lang="ru-RU" smtClean="0"/>
              <a:pPr/>
              <a:t>20</a:t>
            </a:fld>
            <a:endParaRPr lang="ru-RU" dirty="0"/>
          </a:p>
        </p:txBody>
      </p:sp>
      <p:sp>
        <p:nvSpPr>
          <p:cNvPr id="6" name="Прямоугольник 5"/>
          <p:cNvSpPr/>
          <p:nvPr/>
        </p:nvSpPr>
        <p:spPr>
          <a:xfrm>
            <a:off x="519289" y="729816"/>
            <a:ext cx="8105424" cy="923330"/>
          </a:xfrm>
          <a:prstGeom prst="rect">
            <a:avLst/>
          </a:prstGeom>
        </p:spPr>
        <p:txBody>
          <a:bodyPr wrap="square">
            <a:spAutoFit/>
          </a:bodyPr>
          <a:lstStyle/>
          <a:p>
            <a:r>
              <a:rPr lang="ru-RU" dirty="0" smtClean="0">
                <a:solidFill>
                  <a:schemeClr val="accent1">
                    <a:lumMod val="75000"/>
                  </a:schemeClr>
                </a:solidFill>
                <a:latin typeface="Times New Roman" panose="02020603050405020304" pitchFamily="18" charset="0"/>
                <a:cs typeface="Times New Roman" panose="02020603050405020304" pitchFamily="18" charset="0"/>
              </a:rPr>
              <a:t>Заходим </a:t>
            </a:r>
            <a:r>
              <a:rPr lang="ru-RU" dirty="0">
                <a:solidFill>
                  <a:schemeClr val="accent1">
                    <a:lumMod val="75000"/>
                  </a:schemeClr>
                </a:solidFill>
                <a:latin typeface="Times New Roman" panose="02020603050405020304" pitchFamily="18" charset="0"/>
                <a:cs typeface="Times New Roman" panose="02020603050405020304" pitchFamily="18" charset="0"/>
              </a:rPr>
              <a:t>на </a:t>
            </a:r>
            <a:r>
              <a:rPr lang="ru-RU" dirty="0" smtClean="0">
                <a:solidFill>
                  <a:schemeClr val="accent1">
                    <a:lumMod val="75000"/>
                  </a:schemeClr>
                </a:solidFill>
                <a:latin typeface="Times New Roman" panose="02020603050405020304" pitchFamily="18" charset="0"/>
                <a:cs typeface="Times New Roman" panose="02020603050405020304" pitchFamily="18" charset="0"/>
              </a:rPr>
              <a:t>сайт АИС ОК НОПРИЗ </a:t>
            </a:r>
            <a:r>
              <a:rPr lang="en-US" b="1" u="sng" dirty="0" smtClean="0">
                <a:solidFill>
                  <a:schemeClr val="accent1">
                    <a:lumMod val="75000"/>
                  </a:schemeClr>
                </a:solidFill>
                <a:latin typeface="Times New Roman" panose="02020603050405020304" pitchFamily="18" charset="0"/>
                <a:cs typeface="Times New Roman" panose="02020603050405020304" pitchFamily="18" charset="0"/>
                <a:hlinkClick r:id="rId3"/>
              </a:rPr>
              <a:t>https://aisok.ru</a:t>
            </a:r>
            <a:r>
              <a:rPr lang="en-US" b="1" u="sng" dirty="0">
                <a:solidFill>
                  <a:schemeClr val="accent1">
                    <a:lumMod val="75000"/>
                  </a:schemeClr>
                </a:solidFill>
                <a:latin typeface="Times New Roman" panose="02020603050405020304" pitchFamily="18" charset="0"/>
                <a:cs typeface="Times New Roman" panose="02020603050405020304" pitchFamily="18" charset="0"/>
                <a:hlinkClick r:id="rId3"/>
              </a:rPr>
              <a:t>/</a:t>
            </a:r>
            <a:r>
              <a:rPr lang="ru-RU" b="1" dirty="0">
                <a:solidFill>
                  <a:schemeClr val="accent1">
                    <a:lumMod val="75000"/>
                  </a:schemeClr>
                </a:solidFill>
                <a:latin typeface="Times New Roman" panose="02020603050405020304" pitchFamily="18" charset="0"/>
                <a:cs typeface="Times New Roman" panose="02020603050405020304" pitchFamily="18" charset="0"/>
              </a:rPr>
              <a:t> </a:t>
            </a:r>
            <a:endParaRPr lang="ru-RU" b="1" dirty="0" smtClean="0">
              <a:solidFill>
                <a:schemeClr val="accent1">
                  <a:lumMod val="75000"/>
                </a:schemeClr>
              </a:solidFill>
              <a:latin typeface="Times New Roman" panose="02020603050405020304" pitchFamily="18" charset="0"/>
              <a:cs typeface="Times New Roman" panose="02020603050405020304" pitchFamily="18" charset="0"/>
            </a:endParaRP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и </a:t>
            </a:r>
            <a:r>
              <a:rPr lang="ru-RU" dirty="0">
                <a:solidFill>
                  <a:schemeClr val="accent1">
                    <a:lumMod val="75000"/>
                  </a:schemeClr>
                </a:solidFill>
                <a:latin typeface="Times New Roman" panose="02020603050405020304" pitchFamily="18" charset="0"/>
                <a:cs typeface="Times New Roman" panose="02020603050405020304" pitchFamily="18" charset="0"/>
              </a:rPr>
              <a:t>нажимаем кнопку </a:t>
            </a:r>
            <a:r>
              <a:rPr lang="ru-RU" b="1" dirty="0">
                <a:solidFill>
                  <a:schemeClr val="accent1">
                    <a:lumMod val="75000"/>
                  </a:schemeClr>
                </a:solidFill>
                <a:latin typeface="Times New Roman" panose="02020603050405020304" pitchFamily="18" charset="0"/>
                <a:cs typeface="Times New Roman" panose="02020603050405020304" pitchFamily="18" charset="0"/>
              </a:rPr>
              <a:t>«Регистрация»</a:t>
            </a:r>
            <a:r>
              <a:rPr lang="en-US" b="1" dirty="0">
                <a:solidFill>
                  <a:schemeClr val="accent1">
                    <a:lumMod val="75000"/>
                  </a:schemeClr>
                </a:solidFill>
                <a:latin typeface="Times New Roman" panose="02020603050405020304" pitchFamily="18" charset="0"/>
                <a:cs typeface="Times New Roman" panose="02020603050405020304" pitchFamily="18" charset="0"/>
              </a:rPr>
              <a:t/>
            </a:r>
            <a:br>
              <a:rPr lang="en-US" b="1" dirty="0">
                <a:solidFill>
                  <a:schemeClr val="accent1">
                    <a:lumMod val="75000"/>
                  </a:schemeClr>
                </a:solidFill>
                <a:latin typeface="Times New Roman" panose="02020603050405020304" pitchFamily="18" charset="0"/>
                <a:cs typeface="Times New Roman" panose="02020603050405020304" pitchFamily="18" charset="0"/>
              </a:rPr>
            </a:b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51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9835" y="3007605"/>
            <a:ext cx="7886700" cy="561860"/>
          </a:xfrm>
        </p:spPr>
        <p:txBody>
          <a:bodyPr/>
          <a:lstStyle/>
          <a:p>
            <a:pPr marL="0" indent="0" algn="ctr">
              <a:buNone/>
            </a:pPr>
            <a:r>
              <a:rPr lang="ru-RU" b="1" dirty="0" smtClean="0">
                <a:latin typeface="Times New Roman" panose="02020603050405020304" pitchFamily="18" charset="0"/>
                <a:cs typeface="Times New Roman" panose="02020603050405020304" pitchFamily="18" charset="0"/>
              </a:rPr>
              <a:t>ВОПРОС 5. ПОДГОТОВКА К ПРОХОЖДЕНИЮ НОК </a:t>
            </a:r>
            <a:endParaRPr lang="ru-RU"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21</a:t>
            </a:fld>
            <a:endParaRPr lang="ru-RU" dirty="0"/>
          </a:p>
        </p:txBody>
      </p:sp>
    </p:spTree>
    <p:extLst>
      <p:ext uri="{BB962C8B-B14F-4D97-AF65-F5344CB8AC3E}">
        <p14:creationId xmlns:p14="http://schemas.microsoft.com/office/powerpoint/2010/main" val="255680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9148"/>
            <a:ext cx="9076637" cy="5717753"/>
          </a:xfrm>
        </p:spPr>
      </p:pic>
      <p:sp>
        <p:nvSpPr>
          <p:cNvPr id="4" name="Номер слайда 3"/>
          <p:cNvSpPr>
            <a:spLocks noGrp="1"/>
          </p:cNvSpPr>
          <p:nvPr>
            <p:ph type="sldNum" sz="quarter" idx="12"/>
          </p:nvPr>
        </p:nvSpPr>
        <p:spPr/>
        <p:txBody>
          <a:bodyPr/>
          <a:lstStyle/>
          <a:p>
            <a:fld id="{3765C533-573A-49DE-874E-AB87EF57987D}" type="slidenum">
              <a:rPr lang="ru-RU" smtClean="0"/>
              <a:pPr/>
              <a:t>22</a:t>
            </a:fld>
            <a:endParaRPr lang="ru-RU" dirty="0"/>
          </a:p>
        </p:txBody>
      </p:sp>
    </p:spTree>
    <p:extLst>
      <p:ext uri="{BB962C8B-B14F-4D97-AF65-F5344CB8AC3E}">
        <p14:creationId xmlns:p14="http://schemas.microsoft.com/office/powerpoint/2010/main" val="175446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18" y="815248"/>
            <a:ext cx="9089182" cy="5629619"/>
          </a:xfrm>
        </p:spPr>
      </p:pic>
      <p:sp>
        <p:nvSpPr>
          <p:cNvPr id="4" name="Номер слайда 3"/>
          <p:cNvSpPr>
            <a:spLocks noGrp="1"/>
          </p:cNvSpPr>
          <p:nvPr>
            <p:ph type="sldNum" sz="quarter" idx="12"/>
          </p:nvPr>
        </p:nvSpPr>
        <p:spPr/>
        <p:txBody>
          <a:bodyPr/>
          <a:lstStyle/>
          <a:p>
            <a:fld id="{3765C533-573A-49DE-874E-AB87EF57987D}" type="slidenum">
              <a:rPr lang="ru-RU" smtClean="0"/>
              <a:pPr/>
              <a:t>23</a:t>
            </a:fld>
            <a:endParaRPr lang="ru-RU" dirty="0"/>
          </a:p>
        </p:txBody>
      </p:sp>
    </p:spTree>
    <p:extLst>
      <p:ext uri="{BB962C8B-B14F-4D97-AF65-F5344CB8AC3E}">
        <p14:creationId xmlns:p14="http://schemas.microsoft.com/office/powerpoint/2010/main" val="192714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18" y="870332"/>
            <a:ext cx="9015682" cy="5706737"/>
          </a:xfrm>
        </p:spPr>
      </p:pic>
      <p:sp>
        <p:nvSpPr>
          <p:cNvPr id="4" name="Номер слайда 3"/>
          <p:cNvSpPr>
            <a:spLocks noGrp="1"/>
          </p:cNvSpPr>
          <p:nvPr>
            <p:ph type="sldNum" sz="quarter" idx="12"/>
          </p:nvPr>
        </p:nvSpPr>
        <p:spPr/>
        <p:txBody>
          <a:bodyPr/>
          <a:lstStyle/>
          <a:p>
            <a:fld id="{3765C533-573A-49DE-874E-AB87EF57987D}" type="slidenum">
              <a:rPr lang="ru-RU" smtClean="0"/>
              <a:pPr/>
              <a:t>24</a:t>
            </a:fld>
            <a:endParaRPr lang="ru-RU" dirty="0"/>
          </a:p>
        </p:txBody>
      </p:sp>
    </p:spTree>
    <p:extLst>
      <p:ext uri="{BB962C8B-B14F-4D97-AF65-F5344CB8AC3E}">
        <p14:creationId xmlns:p14="http://schemas.microsoft.com/office/powerpoint/2010/main" val="35534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735" y="2765233"/>
            <a:ext cx="7886700" cy="903384"/>
          </a:xfrm>
        </p:spPr>
        <p:txBody>
          <a:bodyPr>
            <a:normAutofit/>
          </a:bodyPr>
          <a:lstStyle/>
          <a:p>
            <a:pPr marL="0" indent="0" algn="ctr">
              <a:buNone/>
            </a:pPr>
            <a:r>
              <a:rPr lang="ru-RU" sz="2400" b="1" dirty="0" smtClean="0">
                <a:latin typeface="Times New Roman" panose="02020603050405020304" pitchFamily="18" charset="0"/>
                <a:cs typeface="Times New Roman" panose="02020603050405020304" pitchFamily="18" charset="0"/>
              </a:rPr>
              <a:t>ВОПРОС 6. ПРОЦЕДУРА ПРОХОЖДЕНИЯ ПРОФЕССИОНАЛЬНОГО ЭКЗАМЕНА ПО НОК</a:t>
            </a:r>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25</a:t>
            </a:fld>
            <a:endParaRPr lang="ru-RU" dirty="0"/>
          </a:p>
        </p:txBody>
      </p:sp>
    </p:spTree>
    <p:extLst>
      <p:ext uri="{BB962C8B-B14F-4D97-AF65-F5344CB8AC3E}">
        <p14:creationId xmlns:p14="http://schemas.microsoft.com/office/powerpoint/2010/main" val="2122284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266387"/>
            <a:ext cx="5382236" cy="34356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ОСНОВНЫЕ ПРАВИЛА </a:t>
            </a:r>
            <a:endParaRPr lang="ru-RU"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26</a:t>
            </a:fld>
            <a:endParaRPr lang="ru-RU" dirty="0"/>
          </a:p>
        </p:txBody>
      </p:sp>
      <p:sp>
        <p:nvSpPr>
          <p:cNvPr id="7" name="Пятиугольник 6"/>
          <p:cNvSpPr/>
          <p:nvPr/>
        </p:nvSpPr>
        <p:spPr>
          <a:xfrm>
            <a:off x="480060" y="968902"/>
            <a:ext cx="8161020" cy="512116"/>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53F7B"/>
                </a:solidFill>
                <a:latin typeface="Times New Roman" panose="02020603050405020304" pitchFamily="18" charset="0"/>
                <a:cs typeface="Times New Roman" panose="02020603050405020304" pitchFamily="18" charset="0"/>
              </a:rPr>
              <a:t>Прибыть за 30 минут до начала экзамена </a:t>
            </a:r>
            <a:endParaRPr lang="ru-RU" b="1" dirty="0">
              <a:solidFill>
                <a:srgbClr val="353F7B"/>
              </a:solidFill>
              <a:latin typeface="Times New Roman" panose="02020603050405020304" pitchFamily="18" charset="0"/>
              <a:cs typeface="Times New Roman" panose="02020603050405020304" pitchFamily="18" charset="0"/>
            </a:endParaRPr>
          </a:p>
        </p:txBody>
      </p:sp>
      <p:sp>
        <p:nvSpPr>
          <p:cNvPr id="8" name="Пятиугольник 7"/>
          <p:cNvSpPr/>
          <p:nvPr/>
        </p:nvSpPr>
        <p:spPr>
          <a:xfrm>
            <a:off x="480060" y="1643912"/>
            <a:ext cx="8161020" cy="493359"/>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353F7B"/>
                </a:solidFill>
                <a:latin typeface="Times New Roman" panose="02020603050405020304" pitchFamily="18" charset="0"/>
                <a:cs typeface="Times New Roman" panose="02020603050405020304" pitchFamily="18" charset="0"/>
              </a:rPr>
              <a:t>Знать свой </a:t>
            </a:r>
            <a:r>
              <a:rPr lang="ru-RU" b="1" dirty="0" smtClean="0">
                <a:solidFill>
                  <a:srgbClr val="353F7B"/>
                </a:solidFill>
                <a:latin typeface="Times New Roman" panose="02020603050405020304" pitchFamily="18" charset="0"/>
                <a:cs typeface="Times New Roman" panose="02020603050405020304" pitchFamily="18" charset="0"/>
              </a:rPr>
              <a:t>Пароль </a:t>
            </a:r>
            <a:r>
              <a:rPr lang="ru-RU" b="1" dirty="0">
                <a:solidFill>
                  <a:srgbClr val="353F7B"/>
                </a:solidFill>
                <a:latin typeface="Times New Roman" panose="02020603050405020304" pitchFamily="18" charset="0"/>
                <a:cs typeface="Times New Roman" panose="02020603050405020304" pitchFamily="18" charset="0"/>
              </a:rPr>
              <a:t>и </a:t>
            </a:r>
            <a:r>
              <a:rPr lang="ru-RU" b="1" dirty="0" smtClean="0">
                <a:solidFill>
                  <a:srgbClr val="353F7B"/>
                </a:solidFill>
                <a:latin typeface="Times New Roman" panose="02020603050405020304" pitchFamily="18" charset="0"/>
                <a:cs typeface="Times New Roman" panose="02020603050405020304" pitchFamily="18" charset="0"/>
              </a:rPr>
              <a:t>Логин </a:t>
            </a:r>
            <a:r>
              <a:rPr lang="ru-RU" b="1" dirty="0">
                <a:solidFill>
                  <a:srgbClr val="353F7B"/>
                </a:solidFill>
                <a:latin typeface="Times New Roman" panose="02020603050405020304" pitchFamily="18" charset="0"/>
                <a:cs typeface="Times New Roman" panose="02020603050405020304" pitchFamily="18" charset="0"/>
              </a:rPr>
              <a:t>от системы АИС НОК или АИС ОК</a:t>
            </a:r>
          </a:p>
        </p:txBody>
      </p:sp>
      <p:sp>
        <p:nvSpPr>
          <p:cNvPr id="9" name="Пятиугольник 8"/>
          <p:cNvSpPr/>
          <p:nvPr/>
        </p:nvSpPr>
        <p:spPr>
          <a:xfrm>
            <a:off x="480060" y="2300165"/>
            <a:ext cx="8161020" cy="506411"/>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53F7B"/>
                </a:solidFill>
                <a:latin typeface="Times New Roman" panose="02020603050405020304" pitchFamily="18" charset="0"/>
                <a:cs typeface="Times New Roman" panose="02020603050405020304" pitchFamily="18" charset="0"/>
              </a:rPr>
              <a:t>Иметь при себе удостоверение личности </a:t>
            </a:r>
            <a:endParaRPr lang="ru-RU" b="1" dirty="0">
              <a:solidFill>
                <a:srgbClr val="353F7B"/>
              </a:solidFill>
              <a:latin typeface="Times New Roman" panose="02020603050405020304" pitchFamily="18" charset="0"/>
              <a:cs typeface="Times New Roman" panose="02020603050405020304" pitchFamily="18" charset="0"/>
            </a:endParaRPr>
          </a:p>
        </p:txBody>
      </p:sp>
      <p:sp>
        <p:nvSpPr>
          <p:cNvPr id="13" name="Пятиугольник 12"/>
          <p:cNvSpPr/>
          <p:nvPr/>
        </p:nvSpPr>
        <p:spPr>
          <a:xfrm>
            <a:off x="480060" y="3812591"/>
            <a:ext cx="8161020" cy="550089"/>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53F7B"/>
                </a:solidFill>
                <a:latin typeface="Times New Roman" panose="02020603050405020304" pitchFamily="18" charset="0"/>
                <a:cs typeface="Times New Roman" panose="02020603050405020304" pitchFamily="18" charset="0"/>
              </a:rPr>
              <a:t>Отключить мобильный телефон на время экзамена</a:t>
            </a:r>
            <a:endParaRPr lang="ru-RU" b="1" dirty="0">
              <a:solidFill>
                <a:srgbClr val="353F7B"/>
              </a:solidFill>
              <a:latin typeface="Times New Roman" panose="02020603050405020304" pitchFamily="18" charset="0"/>
              <a:cs typeface="Times New Roman" panose="02020603050405020304" pitchFamily="18" charset="0"/>
            </a:endParaRPr>
          </a:p>
        </p:txBody>
      </p:sp>
      <p:sp>
        <p:nvSpPr>
          <p:cNvPr id="14" name="Пятиугольник 13"/>
          <p:cNvSpPr/>
          <p:nvPr/>
        </p:nvSpPr>
        <p:spPr>
          <a:xfrm>
            <a:off x="480060" y="3040655"/>
            <a:ext cx="8161020" cy="537857"/>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53F7B"/>
                </a:solidFill>
                <a:latin typeface="Times New Roman" panose="02020603050405020304" pitchFamily="18" charset="0"/>
                <a:cs typeface="Times New Roman" panose="02020603050405020304" pitchFamily="18" charset="0"/>
              </a:rPr>
              <a:t>Не вставать с экзаменационного места во время экзамена</a:t>
            </a:r>
            <a:endParaRPr lang="ru-RU" b="1" dirty="0">
              <a:solidFill>
                <a:srgbClr val="353F7B"/>
              </a:solidFill>
              <a:latin typeface="Times New Roman" panose="02020603050405020304" pitchFamily="18" charset="0"/>
              <a:cs typeface="Times New Roman" panose="02020603050405020304" pitchFamily="18" charset="0"/>
            </a:endParaRPr>
          </a:p>
        </p:txBody>
      </p:sp>
      <p:sp>
        <p:nvSpPr>
          <p:cNvPr id="16" name="Пятиугольник 15"/>
          <p:cNvSpPr/>
          <p:nvPr/>
        </p:nvSpPr>
        <p:spPr>
          <a:xfrm>
            <a:off x="480060" y="4596759"/>
            <a:ext cx="8161020" cy="537101"/>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53F7B"/>
                </a:solidFill>
                <a:latin typeface="Times New Roman" panose="02020603050405020304" pitchFamily="18" charset="0"/>
                <a:cs typeface="Times New Roman" panose="02020603050405020304" pitchFamily="18" charset="0"/>
              </a:rPr>
              <a:t>Не задавать вопросы Экспертной комиссии</a:t>
            </a:r>
            <a:endParaRPr lang="ru-RU" b="1" dirty="0">
              <a:solidFill>
                <a:srgbClr val="353F7B"/>
              </a:solidFill>
              <a:latin typeface="Times New Roman" panose="02020603050405020304" pitchFamily="18" charset="0"/>
              <a:cs typeface="Times New Roman" panose="02020603050405020304" pitchFamily="18" charset="0"/>
            </a:endParaRPr>
          </a:p>
        </p:txBody>
      </p:sp>
      <p:sp>
        <p:nvSpPr>
          <p:cNvPr id="17" name="Пятиугольник 16"/>
          <p:cNvSpPr/>
          <p:nvPr/>
        </p:nvSpPr>
        <p:spPr>
          <a:xfrm>
            <a:off x="480060" y="5367939"/>
            <a:ext cx="8161020" cy="526085"/>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53F7B"/>
                </a:solidFill>
                <a:latin typeface="Times New Roman" panose="02020603050405020304" pitchFamily="18" charset="0"/>
                <a:cs typeface="Times New Roman" panose="02020603050405020304" pitchFamily="18" charset="0"/>
              </a:rPr>
              <a:t>Не отвлекать других Соискателей</a:t>
            </a:r>
            <a:endParaRPr lang="ru-RU" b="1" dirty="0">
              <a:solidFill>
                <a:srgbClr val="353F7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817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2583543"/>
            <a:ext cx="7886700" cy="3549837"/>
          </a:xfrm>
        </p:spPr>
        <p:txBody>
          <a:bodyPr>
            <a:normAutofit/>
          </a:bodyPr>
          <a:lstStyle/>
          <a:p>
            <a:pPr marL="0" indent="0" algn="ctr">
              <a:buNone/>
            </a:pPr>
            <a:r>
              <a:rPr lang="ru-RU" sz="2400" b="1" dirty="0" smtClean="0">
                <a:latin typeface="Times New Roman" panose="02020603050405020304" pitchFamily="18" charset="0"/>
                <a:cs typeface="Times New Roman" panose="02020603050405020304" pitchFamily="18" charset="0"/>
              </a:rPr>
              <a:t>ВОПРОС 7. ВНЕСЕНИЕ СВЕДЕНИЙ О СПЕЦИАЛИСТАХ ПРОШЕДШИХ НОК В ЭКОСИСТЕМУ СРО АО</a:t>
            </a:r>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27</a:t>
            </a:fld>
            <a:endParaRPr lang="ru-RU" dirty="0"/>
          </a:p>
        </p:txBody>
      </p:sp>
    </p:spTree>
    <p:extLst>
      <p:ext uri="{BB962C8B-B14F-4D97-AF65-F5344CB8AC3E}">
        <p14:creationId xmlns:p14="http://schemas.microsoft.com/office/powerpoint/2010/main" val="3765293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304" y="586596"/>
            <a:ext cx="8817378" cy="2850668"/>
          </a:xfrm>
        </p:spPr>
        <p:txBody>
          <a:bodyPr>
            <a:normAutofit fontScale="92500" lnSpcReduction="20000"/>
          </a:bodyPr>
          <a:lstStyle/>
          <a:p>
            <a:pPr marL="0" indent="0" algn="ctr">
              <a:buNone/>
            </a:pPr>
            <a:endParaRPr lang="ru-RU" i="1" dirty="0" smtClean="0"/>
          </a:p>
          <a:p>
            <a:pPr marL="0" indent="0" algn="ctr">
              <a:buNone/>
            </a:pPr>
            <a:endParaRPr lang="ru-RU" i="1" dirty="0"/>
          </a:p>
          <a:p>
            <a:pPr marL="0" indent="0" algn="ctr">
              <a:buNone/>
            </a:pPr>
            <a:r>
              <a:rPr lang="ru-RU" i="1" dirty="0" smtClean="0">
                <a:latin typeface="Times New Roman" panose="02020603050405020304" pitchFamily="18" charset="0"/>
                <a:cs typeface="Times New Roman" panose="02020603050405020304" pitchFamily="18" charset="0"/>
              </a:rPr>
              <a:t>В </a:t>
            </a:r>
            <a:r>
              <a:rPr lang="ru-RU" i="1" dirty="0">
                <a:latin typeface="Times New Roman" panose="02020603050405020304" pitchFamily="18" charset="0"/>
                <a:cs typeface="Times New Roman" panose="02020603050405020304" pitchFamily="18" charset="0"/>
              </a:rPr>
              <a:t>соответствии с Требованием к членству в СРО -   </a:t>
            </a:r>
            <a:r>
              <a:rPr lang="ru-RU" i="1" dirty="0" smtClean="0">
                <a:latin typeface="Times New Roman" panose="02020603050405020304" pitchFamily="18" charset="0"/>
                <a:cs typeface="Times New Roman" panose="02020603050405020304" pitchFamily="18" charset="0"/>
              </a:rPr>
              <a:t>Сведения </a:t>
            </a:r>
            <a:r>
              <a:rPr lang="ru-RU" i="1" dirty="0">
                <a:latin typeface="Times New Roman" panose="02020603050405020304" pitchFamily="18" charset="0"/>
                <a:cs typeface="Times New Roman" panose="02020603050405020304" pitchFamily="18" charset="0"/>
              </a:rPr>
              <a:t>о специалистах </a:t>
            </a:r>
            <a:r>
              <a:rPr lang="ru-RU" i="1" dirty="0" smtClean="0">
                <a:latin typeface="Times New Roman" panose="02020603050405020304" pitchFamily="18" charset="0"/>
                <a:cs typeface="Times New Roman" panose="02020603050405020304" pitchFamily="18" charset="0"/>
              </a:rPr>
              <a:t>включенных в Национальный реестр специалистов в области строительства (либо в Национальный реестр специалистов в области инженерных изысканий и архитектурно-строительного проектирования) </a:t>
            </a:r>
            <a:r>
              <a:rPr lang="ru-RU" i="1" dirty="0">
                <a:latin typeface="Times New Roman" panose="02020603050405020304" pitchFamily="18" charset="0"/>
                <a:cs typeface="Times New Roman" panose="02020603050405020304" pitchFamily="18" charset="0"/>
              </a:rPr>
              <a:t>вносятся членом саморегулируемой организации в личном кабинете организации Экосистемы СРО атомной отрасли (http://es.atomsro.ru). </a:t>
            </a:r>
            <a:endParaRPr lang="ru-RU" i="1" dirty="0" smtClean="0">
              <a:latin typeface="Times New Roman" panose="02020603050405020304" pitchFamily="18" charset="0"/>
              <a:cs typeface="Times New Roman" panose="02020603050405020304" pitchFamily="18" charset="0"/>
            </a:endParaRPr>
          </a:p>
          <a:p>
            <a:pPr marL="0" indent="0" algn="ctr">
              <a:buNone/>
            </a:pPr>
            <a:r>
              <a:rPr lang="ru-RU" i="1" dirty="0" smtClean="0">
                <a:latin typeface="Times New Roman" panose="02020603050405020304" pitchFamily="18" charset="0"/>
                <a:cs typeface="Times New Roman" panose="02020603050405020304" pitchFamily="18" charset="0"/>
              </a:rPr>
              <a:t>Изменения  и </a:t>
            </a:r>
            <a:r>
              <a:rPr lang="ru-RU" i="1" dirty="0">
                <a:latin typeface="Times New Roman" panose="02020603050405020304" pitchFamily="18" charset="0"/>
                <a:cs typeface="Times New Roman" panose="02020603050405020304" pitchFamily="18" charset="0"/>
              </a:rPr>
              <a:t>дополнения по таким специалистам вносятся членом саморегулируемой организации в течении 10 </a:t>
            </a:r>
            <a:r>
              <a:rPr lang="ru-RU" i="1" dirty="0" smtClean="0">
                <a:latin typeface="Times New Roman" panose="02020603050405020304" pitchFamily="18" charset="0"/>
                <a:cs typeface="Times New Roman" panose="02020603050405020304" pitchFamily="18" charset="0"/>
              </a:rPr>
              <a:t>дней с </a:t>
            </a:r>
            <a:r>
              <a:rPr lang="ru-RU" i="1" dirty="0">
                <a:latin typeface="Times New Roman" panose="02020603050405020304" pitchFamily="18" charset="0"/>
                <a:cs typeface="Times New Roman" panose="02020603050405020304" pitchFamily="18" charset="0"/>
              </a:rPr>
              <a:t>даты наступления </a:t>
            </a:r>
            <a:r>
              <a:rPr lang="ru-RU" i="1" dirty="0" smtClean="0">
                <a:latin typeface="Times New Roman" panose="02020603050405020304" pitchFamily="18" charset="0"/>
                <a:cs typeface="Times New Roman" panose="02020603050405020304" pitchFamily="18" charset="0"/>
              </a:rPr>
              <a:t>изменений.</a:t>
            </a:r>
            <a:endParaRPr lang="ru-RU" i="1"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3765C533-573A-49DE-874E-AB87EF57987D}" type="slidenum">
              <a:rPr lang="ru-RU" smtClean="0"/>
              <a:pPr/>
              <a:t>28</a:t>
            </a:fld>
            <a:endParaRPr lang="ru-RU" dirty="0"/>
          </a:p>
        </p:txBody>
      </p:sp>
      <p:pic>
        <p:nvPicPr>
          <p:cNvPr id="5" name="Рисунок 4"/>
          <p:cNvPicPr>
            <a:picLocks noChangeAspect="1"/>
          </p:cNvPicPr>
          <p:nvPr/>
        </p:nvPicPr>
        <p:blipFill>
          <a:blip r:embed="rId2"/>
          <a:stretch>
            <a:fillRect/>
          </a:stretch>
        </p:blipFill>
        <p:spPr>
          <a:xfrm>
            <a:off x="198304" y="4450814"/>
            <a:ext cx="8626207" cy="1652531"/>
          </a:xfrm>
          <a:prstGeom prst="rect">
            <a:avLst/>
          </a:prstGeom>
        </p:spPr>
      </p:pic>
      <p:sp>
        <p:nvSpPr>
          <p:cNvPr id="6" name="Объект 2"/>
          <p:cNvSpPr txBox="1">
            <a:spLocks/>
          </p:cNvSpPr>
          <p:nvPr/>
        </p:nvSpPr>
        <p:spPr>
          <a:xfrm>
            <a:off x="683735" y="3437264"/>
            <a:ext cx="7886700" cy="1013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434F9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2000" b="1" dirty="0"/>
          </a:p>
        </p:txBody>
      </p:sp>
      <p:sp>
        <p:nvSpPr>
          <p:cNvPr id="7" name="Объект 2"/>
          <p:cNvSpPr txBox="1">
            <a:spLocks/>
          </p:cNvSpPr>
          <p:nvPr/>
        </p:nvSpPr>
        <p:spPr>
          <a:xfrm>
            <a:off x="683735" y="4087257"/>
            <a:ext cx="7886700" cy="363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434F9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b="1" u="sng" dirty="0" smtClean="0">
                <a:latin typeface="Times New Roman" panose="02020603050405020304" pitchFamily="18" charset="0"/>
                <a:cs typeface="Times New Roman" panose="02020603050405020304" pitchFamily="18" charset="0"/>
              </a:rPr>
              <a:t>Раздел в Экосистеме – «Общая информация»</a:t>
            </a:r>
            <a:endParaRPr lang="ru-RU" sz="2000" b="1" u="sng" dirty="0">
              <a:latin typeface="Times New Roman" panose="02020603050405020304" pitchFamily="18" charset="0"/>
              <a:cs typeface="Times New Roman" panose="02020603050405020304" pitchFamily="18" charset="0"/>
            </a:endParaRPr>
          </a:p>
        </p:txBody>
      </p:sp>
      <p:sp>
        <p:nvSpPr>
          <p:cNvPr id="8" name="Заголовок 1"/>
          <p:cNvSpPr>
            <a:spLocks noGrp="1"/>
          </p:cNvSpPr>
          <p:nvPr>
            <p:ph type="title"/>
          </p:nvPr>
        </p:nvSpPr>
        <p:spPr>
          <a:xfrm>
            <a:off x="440676" y="243036"/>
            <a:ext cx="7755872" cy="34356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Положение о членстве в саморегулируемой организации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666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3565" y="2408507"/>
            <a:ext cx="7886700" cy="4837577"/>
          </a:xfrm>
        </p:spPr>
        <p:txBody>
          <a:bodyPr>
            <a:normAutofit/>
          </a:bodyPr>
          <a:lstStyle/>
          <a:p>
            <a:pPr marL="0" indent="0" algn="ctr">
              <a:buNone/>
            </a:pPr>
            <a:r>
              <a:rPr lang="ru-RU" sz="3200" b="1" dirty="0" smtClean="0">
                <a:latin typeface="Times New Roman" panose="02020603050405020304" pitchFamily="18" charset="0"/>
                <a:cs typeface="Times New Roman" panose="02020603050405020304" pitchFamily="18" charset="0"/>
              </a:rPr>
              <a:t>СПАСИБО ЗА ВНИМАНИЕ!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ru-RU" sz="3200" b="1" dirty="0" smtClean="0">
                <a:solidFill>
                  <a:srgbClr val="FF0000"/>
                </a:solidFill>
                <a:latin typeface="Times New Roman" panose="02020603050405020304" pitchFamily="18" charset="0"/>
                <a:cs typeface="Times New Roman" panose="02020603050405020304" pitchFamily="18" charset="0"/>
              </a:rPr>
              <a:t>ВОПРОСЫ СЛУШАТЕЛЕЙ</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29</a:t>
            </a:fld>
            <a:endParaRPr lang="ru-RU" dirty="0"/>
          </a:p>
        </p:txBody>
      </p:sp>
    </p:spTree>
    <p:extLst>
      <p:ext uri="{BB962C8B-B14F-4D97-AF65-F5344CB8AC3E}">
        <p14:creationId xmlns:p14="http://schemas.microsoft.com/office/powerpoint/2010/main" val="264946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1295" y="2809301"/>
            <a:ext cx="7886700" cy="3048657"/>
          </a:xfrm>
        </p:spPr>
        <p:txBody>
          <a:bodyPr>
            <a:normAutofit/>
          </a:bodyPr>
          <a:lstStyle/>
          <a:p>
            <a:pPr marL="0" indent="0" algn="ctr">
              <a:buNone/>
            </a:pPr>
            <a:r>
              <a:rPr lang="ru-RU" sz="2400" b="1" dirty="0" smtClean="0">
                <a:solidFill>
                  <a:srgbClr val="353F7B"/>
                </a:solidFill>
                <a:latin typeface="+mj-lt"/>
                <a:cs typeface="Times New Roman" panose="02020603050405020304" pitchFamily="18" charset="0"/>
              </a:rPr>
              <a:t> </a:t>
            </a:r>
            <a:r>
              <a:rPr lang="ru-RU" sz="2400" b="1" dirty="0" smtClean="0">
                <a:solidFill>
                  <a:srgbClr val="353F7B"/>
                </a:solidFill>
                <a:latin typeface="Times New Roman" panose="02020603050405020304" pitchFamily="18" charset="0"/>
                <a:cs typeface="Times New Roman" panose="02020603050405020304" pitchFamily="18" charset="0"/>
              </a:rPr>
              <a:t>ВОПРОС 1. ЗАКОНОДАТЕЛЬНЫЕ АКТЫ </a:t>
            </a:r>
            <a:r>
              <a:rPr lang="ru-RU" sz="2400" b="1" dirty="0" smtClean="0">
                <a:solidFill>
                  <a:srgbClr val="002060"/>
                </a:solidFill>
                <a:latin typeface="Times New Roman" panose="02020603050405020304" pitchFamily="18" charset="0"/>
                <a:cs typeface="Times New Roman" panose="02020603050405020304" pitchFamily="18" charset="0"/>
              </a:rPr>
              <a:t>РЕГЛАМЕНТИРУЮЩИЕ</a:t>
            </a:r>
            <a:r>
              <a:rPr lang="ru-RU" sz="2400" b="1" dirty="0" smtClean="0">
                <a:solidFill>
                  <a:srgbClr val="353F7B"/>
                </a:solidFill>
                <a:latin typeface="Times New Roman" panose="02020603050405020304" pitchFamily="18" charset="0"/>
                <a:cs typeface="Times New Roman" panose="02020603050405020304" pitchFamily="18" charset="0"/>
              </a:rPr>
              <a:t> ПРОХОЖДЕНИЕ НОК</a:t>
            </a:r>
            <a:endParaRPr lang="ru-RU" sz="2400" b="1" dirty="0">
              <a:solidFill>
                <a:srgbClr val="353F7B"/>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3</a:t>
            </a:fld>
            <a:endParaRPr lang="ru-RU" dirty="0"/>
          </a:p>
        </p:txBody>
      </p:sp>
    </p:spTree>
    <p:extLst>
      <p:ext uri="{BB962C8B-B14F-4D97-AF65-F5344CB8AC3E}">
        <p14:creationId xmlns:p14="http://schemas.microsoft.com/office/powerpoint/2010/main" val="355653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765C533-573A-49DE-874E-AB87EF57987D}" type="slidenum">
              <a:rPr lang="ru-RU" smtClean="0"/>
              <a:pPr/>
              <a:t>4</a:t>
            </a:fld>
            <a:endParaRPr lang="ru-RU" dirty="0"/>
          </a:p>
        </p:txBody>
      </p:sp>
      <p:sp>
        <p:nvSpPr>
          <p:cNvPr id="6" name="Объект 5"/>
          <p:cNvSpPr>
            <a:spLocks noGrp="1"/>
          </p:cNvSpPr>
          <p:nvPr>
            <p:ph idx="1"/>
          </p:nvPr>
        </p:nvSpPr>
        <p:spPr>
          <a:xfrm>
            <a:off x="99151" y="586596"/>
            <a:ext cx="9044849" cy="557727"/>
          </a:xfrm>
          <a:prstGeom prst="rect">
            <a:avLst/>
          </a:prstGeom>
        </p:spPr>
        <p:txBody>
          <a:bodyPr vert="horz" lIns="51435" tIns="25718" rIns="51435" bIns="25718" rtlCol="0" anchor="ctr">
            <a:noAutofit/>
          </a:bodyPr>
          <a:lstStyle/>
          <a:p>
            <a:pPr marL="0" indent="0" algn="ctr">
              <a:lnSpc>
                <a:spcPct val="90000"/>
              </a:lnSpc>
              <a:spcBef>
                <a:spcPct val="0"/>
              </a:spcBef>
              <a:buNone/>
            </a:pPr>
            <a:r>
              <a:rPr lang="ru-RU" sz="1800" b="1" dirty="0">
                <a:solidFill>
                  <a:srgbClr val="002060"/>
                </a:solidFill>
                <a:latin typeface="Times New Roman" panose="02020603050405020304" pitchFamily="18" charset="0"/>
                <a:ea typeface="+mj-ea"/>
                <a:cs typeface="Times New Roman" panose="02020603050405020304" pitchFamily="18" charset="0"/>
              </a:rPr>
              <a:t>Федеральный закон "О независимой оценке квалификации" от 03.07.2016 N 238-ФЗ</a:t>
            </a:r>
          </a:p>
        </p:txBody>
      </p:sp>
      <p:sp>
        <p:nvSpPr>
          <p:cNvPr id="7" name="Объект 2"/>
          <p:cNvSpPr txBox="1">
            <a:spLocks/>
          </p:cNvSpPr>
          <p:nvPr/>
        </p:nvSpPr>
        <p:spPr>
          <a:xfrm>
            <a:off x="236670" y="996167"/>
            <a:ext cx="8681675" cy="1212597"/>
          </a:xfrm>
          <a:prstGeom prst="rect">
            <a:avLst/>
          </a:prstGeom>
          <a:solidFill>
            <a:srgbClr val="E7E6E6">
              <a:lumMod val="90000"/>
            </a:srgbClr>
          </a:solidFill>
          <a:ln w="9525" cap="flat" cmpd="sng" algn="ctr">
            <a:solidFill>
              <a:srgbClr val="16A685">
                <a:shade val="95000"/>
                <a:satMod val="105000"/>
              </a:srgbClr>
            </a:solidFill>
            <a:prstDash val="solid"/>
          </a:ln>
          <a:effectLst>
            <a:outerShdw blurRad="40000" dist="23000" dir="5400000" rotWithShape="0">
              <a:srgbClr val="000000">
                <a:alpha val="35000"/>
              </a:srgbClr>
            </a:outerShdw>
          </a:effectLst>
        </p:spPr>
        <p:txBody>
          <a:bodyPr anchor="ctr" anchorCtr="1">
            <a:noAutofit/>
          </a:bodyPr>
          <a:lstStyle>
            <a:defPPr>
              <a:defRPr lang="ru-RU"/>
            </a:defPPr>
            <a:lvl1pPr indent="0" defTabSz="914400" eaLnBrk="0" fontAlgn="base" hangingPunct="0">
              <a:lnSpc>
                <a:spcPct val="110000"/>
              </a:lnSpc>
              <a:spcBef>
                <a:spcPts val="0"/>
              </a:spcBef>
              <a:spcAft>
                <a:spcPct val="20000"/>
              </a:spcAft>
              <a:buFontTx/>
              <a:buNone/>
              <a:defRPr sz="1600" kern="0">
                <a:solidFill>
                  <a:schemeClr val="bg1"/>
                </a:solidFill>
              </a:defRPr>
            </a:lvl1pPr>
            <a:lvl2pPr marL="349313" indent="-172379" eaLnBrk="0" fontAlgn="base" hangingPunct="0">
              <a:lnSpc>
                <a:spcPct val="110000"/>
              </a:lnSpc>
              <a:spcBef>
                <a:spcPct val="0"/>
              </a:spcBef>
              <a:spcAft>
                <a:spcPct val="20000"/>
              </a:spcAft>
              <a:buBlip>
                <a:blip r:embed="rId2"/>
              </a:buBlip>
              <a:defRPr sz="1400">
                <a:solidFill>
                  <a:schemeClr val="lt1"/>
                </a:solidFill>
              </a:defRPr>
            </a:lvl2pPr>
            <a:lvl3pPr marL="1126328" indent="-260054" eaLnBrk="0" fontAlgn="base" hangingPunct="0">
              <a:spcBef>
                <a:spcPct val="0"/>
              </a:spcBef>
              <a:spcAft>
                <a:spcPct val="30000"/>
              </a:spcAft>
              <a:buBlip>
                <a:blip r:embed="rId2"/>
              </a:buBlip>
              <a:defRPr sz="2200">
                <a:solidFill>
                  <a:schemeClr val="lt1"/>
                </a:solidFill>
              </a:defRPr>
            </a:lvl3pPr>
            <a:lvl4pPr marL="1614087" indent="-221541" eaLnBrk="0" fontAlgn="base" hangingPunct="0">
              <a:spcBef>
                <a:spcPct val="20000"/>
              </a:spcBef>
              <a:spcAft>
                <a:spcPct val="0"/>
              </a:spcAft>
              <a:buChar char="–"/>
              <a:defRPr sz="2000">
                <a:solidFill>
                  <a:schemeClr val="lt1"/>
                </a:solidFill>
              </a:defRPr>
            </a:lvl4pPr>
            <a:lvl5pPr marL="2009541" indent="-221541" eaLnBrk="0" fontAlgn="base" hangingPunct="0">
              <a:spcBef>
                <a:spcPct val="20000"/>
              </a:spcBef>
              <a:spcAft>
                <a:spcPct val="0"/>
              </a:spcAft>
              <a:buChar char="»"/>
              <a:defRPr sz="2000">
                <a:solidFill>
                  <a:schemeClr val="lt1"/>
                </a:solidFill>
              </a:defRPr>
            </a:lvl5pPr>
            <a:lvl6pPr marL="2452671" indent="-221541" fontAlgn="base">
              <a:spcBef>
                <a:spcPct val="20000"/>
              </a:spcBef>
              <a:spcAft>
                <a:spcPct val="0"/>
              </a:spcAft>
              <a:buChar char="»"/>
              <a:defRPr sz="2000">
                <a:solidFill>
                  <a:schemeClr val="lt1"/>
                </a:solidFill>
              </a:defRPr>
            </a:lvl6pPr>
            <a:lvl7pPr marL="2895822" indent="-221541" fontAlgn="base">
              <a:spcBef>
                <a:spcPct val="20000"/>
              </a:spcBef>
              <a:spcAft>
                <a:spcPct val="0"/>
              </a:spcAft>
              <a:buChar char="»"/>
              <a:defRPr sz="2000">
                <a:solidFill>
                  <a:schemeClr val="lt1"/>
                </a:solidFill>
              </a:defRPr>
            </a:lvl7pPr>
            <a:lvl8pPr marL="3338965" indent="-221541" fontAlgn="base">
              <a:spcBef>
                <a:spcPct val="20000"/>
              </a:spcBef>
              <a:spcAft>
                <a:spcPct val="0"/>
              </a:spcAft>
              <a:buChar char="»"/>
              <a:defRPr sz="2000">
                <a:solidFill>
                  <a:schemeClr val="lt1"/>
                </a:solidFill>
              </a:defRPr>
            </a:lvl8pPr>
            <a:lvl9pPr marL="3782111" indent="-221541" fontAlgn="base">
              <a:spcBef>
                <a:spcPct val="20000"/>
              </a:spcBef>
              <a:spcAft>
                <a:spcPct val="0"/>
              </a:spcAft>
              <a:buChar char="»"/>
              <a:defRPr sz="2000">
                <a:solidFill>
                  <a:schemeClr val="lt1"/>
                </a:solidFill>
              </a:defRPr>
            </a:lvl9pPr>
          </a:lstStyle>
          <a:p>
            <a:pPr algn="ctr" defTabSz="685800">
              <a:defRPr/>
            </a:pPr>
            <a:r>
              <a:rPr lang="ru-RU" dirty="0" smtClean="0">
                <a:solidFill>
                  <a:srgbClr val="002060"/>
                </a:solidFill>
                <a:latin typeface="Times New Roman" panose="02020603050405020304" pitchFamily="18" charset="0"/>
                <a:cs typeface="Times New Roman" panose="02020603050405020304" pitchFamily="18" charset="0"/>
              </a:rPr>
              <a:t>Устанавливает порядок </a:t>
            </a:r>
            <a:r>
              <a:rPr lang="ru-RU" dirty="0">
                <a:solidFill>
                  <a:srgbClr val="002060"/>
                </a:solidFill>
                <a:latin typeface="Times New Roman" panose="02020603050405020304" pitchFamily="18" charset="0"/>
                <a:cs typeface="Times New Roman" panose="02020603050405020304" pitchFamily="18" charset="0"/>
              </a:rPr>
              <a:t>проведения независимой оценки квалификации работников или лиц, претендующих на осуществление определенного вида трудовой деятельности, а также определяет правовое положение, права и обязанности участников такой независимой оценки </a:t>
            </a:r>
            <a:r>
              <a:rPr lang="ru-RU" dirty="0" smtClean="0">
                <a:solidFill>
                  <a:srgbClr val="002060"/>
                </a:solidFill>
                <a:latin typeface="Times New Roman" panose="02020603050405020304" pitchFamily="18" charset="0"/>
                <a:cs typeface="Times New Roman" panose="02020603050405020304" pitchFamily="18" charset="0"/>
              </a:rPr>
              <a:t>квалификации</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rot="10800000" flipV="1">
            <a:off x="349813" y="2319130"/>
            <a:ext cx="8821009" cy="288789"/>
          </a:xfrm>
          <a:prstGeom prst="rect">
            <a:avLst/>
          </a:prstGeom>
        </p:spPr>
        <p:txBody>
          <a:bodyPr vert="horz" lIns="51435" tIns="25718" rIns="51435" bIns="25718" rtlCol="0" anchor="ctr">
            <a:noAutofit/>
          </a:bodyPr>
          <a:lstStyle/>
          <a:p>
            <a:pPr algn="ctr">
              <a:lnSpc>
                <a:spcPct val="90000"/>
              </a:lnSpc>
              <a:spcBef>
                <a:spcPct val="0"/>
              </a:spcBef>
            </a:pPr>
            <a:r>
              <a:rPr lang="ru-RU" b="1" dirty="0" smtClean="0">
                <a:solidFill>
                  <a:srgbClr val="002060"/>
                </a:solidFill>
                <a:latin typeface="Times New Roman" panose="02020603050405020304" pitchFamily="18" charset="0"/>
                <a:ea typeface="+mj-ea"/>
                <a:cs typeface="Times New Roman" panose="02020603050405020304" pitchFamily="18" charset="0"/>
              </a:rPr>
              <a:t>Постановление Правительства Российской Федерации от 16.11.2016 г. № 1204</a:t>
            </a:r>
            <a:endParaRPr lang="ru-RU" b="1" dirty="0">
              <a:solidFill>
                <a:srgbClr val="002060"/>
              </a:solidFill>
              <a:latin typeface="Times New Roman" panose="02020603050405020304" pitchFamily="18" charset="0"/>
              <a:ea typeface="+mj-ea"/>
              <a:cs typeface="Times New Roman" panose="02020603050405020304" pitchFamily="18" charset="0"/>
            </a:endParaRPr>
          </a:p>
        </p:txBody>
      </p:sp>
      <p:sp>
        <p:nvSpPr>
          <p:cNvPr id="9" name="Объект 2"/>
          <p:cNvSpPr txBox="1">
            <a:spLocks/>
          </p:cNvSpPr>
          <p:nvPr/>
        </p:nvSpPr>
        <p:spPr>
          <a:xfrm>
            <a:off x="280737" y="2618335"/>
            <a:ext cx="8681675" cy="708758"/>
          </a:xfrm>
          <a:prstGeom prst="rect">
            <a:avLst/>
          </a:prstGeom>
          <a:solidFill>
            <a:srgbClr val="E7E6E6">
              <a:lumMod val="90000"/>
            </a:srgbClr>
          </a:solidFill>
          <a:ln w="9525" cap="flat" cmpd="sng" algn="ctr">
            <a:solidFill>
              <a:srgbClr val="16A685">
                <a:shade val="95000"/>
                <a:satMod val="105000"/>
              </a:srgbClr>
            </a:solidFill>
            <a:prstDash val="solid"/>
          </a:ln>
          <a:effectLst>
            <a:outerShdw blurRad="40000" dist="23000" dir="5400000" rotWithShape="0">
              <a:srgbClr val="000000">
                <a:alpha val="35000"/>
              </a:srgbClr>
            </a:outerShdw>
          </a:effectLst>
        </p:spPr>
        <p:txBody>
          <a:bodyPr anchor="ctr" anchorCtr="1">
            <a:noAutofit/>
          </a:bodyPr>
          <a:lstStyle>
            <a:defPPr>
              <a:defRPr lang="ru-RU"/>
            </a:defPPr>
            <a:lvl1pPr indent="0" defTabSz="914400" eaLnBrk="0" fontAlgn="base" hangingPunct="0">
              <a:lnSpc>
                <a:spcPct val="110000"/>
              </a:lnSpc>
              <a:spcBef>
                <a:spcPts val="0"/>
              </a:spcBef>
              <a:spcAft>
                <a:spcPct val="20000"/>
              </a:spcAft>
              <a:buFontTx/>
              <a:buNone/>
              <a:defRPr sz="1600" kern="0">
                <a:solidFill>
                  <a:schemeClr val="bg1"/>
                </a:solidFill>
              </a:defRPr>
            </a:lvl1pPr>
            <a:lvl2pPr marL="349313" indent="-172379" eaLnBrk="0" fontAlgn="base" hangingPunct="0">
              <a:lnSpc>
                <a:spcPct val="110000"/>
              </a:lnSpc>
              <a:spcBef>
                <a:spcPct val="0"/>
              </a:spcBef>
              <a:spcAft>
                <a:spcPct val="20000"/>
              </a:spcAft>
              <a:buBlip>
                <a:blip r:embed="rId2"/>
              </a:buBlip>
              <a:defRPr sz="1400">
                <a:solidFill>
                  <a:schemeClr val="lt1"/>
                </a:solidFill>
              </a:defRPr>
            </a:lvl2pPr>
            <a:lvl3pPr marL="1126328" indent="-260054" eaLnBrk="0" fontAlgn="base" hangingPunct="0">
              <a:spcBef>
                <a:spcPct val="0"/>
              </a:spcBef>
              <a:spcAft>
                <a:spcPct val="30000"/>
              </a:spcAft>
              <a:buBlip>
                <a:blip r:embed="rId2"/>
              </a:buBlip>
              <a:defRPr sz="2200">
                <a:solidFill>
                  <a:schemeClr val="lt1"/>
                </a:solidFill>
              </a:defRPr>
            </a:lvl3pPr>
            <a:lvl4pPr marL="1614087" indent="-221541" eaLnBrk="0" fontAlgn="base" hangingPunct="0">
              <a:spcBef>
                <a:spcPct val="20000"/>
              </a:spcBef>
              <a:spcAft>
                <a:spcPct val="0"/>
              </a:spcAft>
              <a:buChar char="–"/>
              <a:defRPr sz="2000">
                <a:solidFill>
                  <a:schemeClr val="lt1"/>
                </a:solidFill>
              </a:defRPr>
            </a:lvl4pPr>
            <a:lvl5pPr marL="2009541" indent="-221541" eaLnBrk="0" fontAlgn="base" hangingPunct="0">
              <a:spcBef>
                <a:spcPct val="20000"/>
              </a:spcBef>
              <a:spcAft>
                <a:spcPct val="0"/>
              </a:spcAft>
              <a:buChar char="»"/>
              <a:defRPr sz="2000">
                <a:solidFill>
                  <a:schemeClr val="lt1"/>
                </a:solidFill>
              </a:defRPr>
            </a:lvl5pPr>
            <a:lvl6pPr marL="2452671" indent="-221541" fontAlgn="base">
              <a:spcBef>
                <a:spcPct val="20000"/>
              </a:spcBef>
              <a:spcAft>
                <a:spcPct val="0"/>
              </a:spcAft>
              <a:buChar char="»"/>
              <a:defRPr sz="2000">
                <a:solidFill>
                  <a:schemeClr val="lt1"/>
                </a:solidFill>
              </a:defRPr>
            </a:lvl6pPr>
            <a:lvl7pPr marL="2895822" indent="-221541" fontAlgn="base">
              <a:spcBef>
                <a:spcPct val="20000"/>
              </a:spcBef>
              <a:spcAft>
                <a:spcPct val="0"/>
              </a:spcAft>
              <a:buChar char="»"/>
              <a:defRPr sz="2000">
                <a:solidFill>
                  <a:schemeClr val="lt1"/>
                </a:solidFill>
              </a:defRPr>
            </a:lvl7pPr>
            <a:lvl8pPr marL="3338965" indent="-221541" fontAlgn="base">
              <a:spcBef>
                <a:spcPct val="20000"/>
              </a:spcBef>
              <a:spcAft>
                <a:spcPct val="0"/>
              </a:spcAft>
              <a:buChar char="»"/>
              <a:defRPr sz="2000">
                <a:solidFill>
                  <a:schemeClr val="lt1"/>
                </a:solidFill>
              </a:defRPr>
            </a:lvl8pPr>
            <a:lvl9pPr marL="3782111" indent="-221541" fontAlgn="base">
              <a:spcBef>
                <a:spcPct val="20000"/>
              </a:spcBef>
              <a:spcAft>
                <a:spcPct val="0"/>
              </a:spcAft>
              <a:buChar char="»"/>
              <a:defRPr sz="2000">
                <a:solidFill>
                  <a:schemeClr val="lt1"/>
                </a:solidFill>
              </a:defRPr>
            </a:lvl9pPr>
          </a:lstStyle>
          <a:p>
            <a:pPr algn="ctr" defTabSz="685800">
              <a:defRPr/>
            </a:pPr>
            <a:r>
              <a:rPr lang="ru-RU" dirty="0" smtClean="0">
                <a:solidFill>
                  <a:srgbClr val="002060"/>
                </a:solidFill>
                <a:latin typeface="Times New Roman" panose="02020603050405020304" pitchFamily="18" charset="0"/>
                <a:cs typeface="Times New Roman" panose="02020603050405020304" pitchFamily="18" charset="0"/>
              </a:rPr>
              <a:t>Утверждает правила проведения центром оценки квалификации процедуры независимой оценки квалификации в форме профессионального экзамена</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45715" y="3306938"/>
            <a:ext cx="8369967" cy="369332"/>
          </a:xfrm>
          <a:prstGeom prst="rect">
            <a:avLst/>
          </a:prstGeom>
        </p:spPr>
        <p:txBody>
          <a:bodyPr wrap="square">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Приказ </a:t>
            </a:r>
            <a:r>
              <a:rPr lang="ru-RU" b="1" dirty="0" smtClean="0">
                <a:solidFill>
                  <a:srgbClr val="002060"/>
                </a:solidFill>
                <a:latin typeface="Times New Roman" panose="02020603050405020304" pitchFamily="18" charset="0"/>
                <a:cs typeface="Times New Roman" panose="02020603050405020304" pitchFamily="18" charset="0"/>
              </a:rPr>
              <a:t>Минстрой </a:t>
            </a:r>
            <a:r>
              <a:rPr lang="ru-RU" b="1" dirty="0">
                <a:solidFill>
                  <a:srgbClr val="002060"/>
                </a:solidFill>
                <a:latin typeface="Times New Roman" panose="02020603050405020304" pitchFamily="18" charset="0"/>
                <a:cs typeface="Times New Roman" panose="02020603050405020304" pitchFamily="18" charset="0"/>
              </a:rPr>
              <a:t>России</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от 30.06.2022 № </a:t>
            </a:r>
            <a:r>
              <a:rPr lang="ru-RU" b="1" dirty="0" smtClean="0">
                <a:solidFill>
                  <a:srgbClr val="002060"/>
                </a:solidFill>
                <a:latin typeface="Times New Roman" panose="02020603050405020304" pitchFamily="18" charset="0"/>
                <a:cs typeface="Times New Roman" panose="02020603050405020304" pitchFamily="18" charset="0"/>
              </a:rPr>
              <a:t>529/</a:t>
            </a:r>
            <a:r>
              <a:rPr lang="ru-RU" b="1" dirty="0" err="1" smtClean="0">
                <a:solidFill>
                  <a:srgbClr val="002060"/>
                </a:solidFill>
                <a:latin typeface="Times New Roman" panose="02020603050405020304" pitchFamily="18" charset="0"/>
                <a:cs typeface="Times New Roman" panose="02020603050405020304" pitchFamily="18" charset="0"/>
              </a:rPr>
              <a:t>пр</a:t>
            </a:r>
            <a:endParaRPr lang="ru-RU" b="1" dirty="0">
              <a:latin typeface="Times New Roman" panose="02020603050405020304" pitchFamily="18" charset="0"/>
              <a:cs typeface="Times New Roman" panose="02020603050405020304" pitchFamily="18" charset="0"/>
            </a:endParaRPr>
          </a:p>
        </p:txBody>
      </p:sp>
      <p:sp>
        <p:nvSpPr>
          <p:cNvPr id="11" name="Объект 2"/>
          <p:cNvSpPr txBox="1">
            <a:spLocks/>
          </p:cNvSpPr>
          <p:nvPr/>
        </p:nvSpPr>
        <p:spPr>
          <a:xfrm>
            <a:off x="313786" y="4552217"/>
            <a:ext cx="8681675" cy="769057"/>
          </a:xfrm>
          <a:prstGeom prst="rect">
            <a:avLst/>
          </a:prstGeom>
          <a:solidFill>
            <a:schemeClr val="accent3">
              <a:lumMod val="60000"/>
              <a:lumOff val="40000"/>
            </a:schemeClr>
          </a:solidFill>
          <a:ln w="9525" cap="flat" cmpd="sng" algn="ctr">
            <a:solidFill>
              <a:srgbClr val="16A685">
                <a:shade val="95000"/>
                <a:satMod val="105000"/>
              </a:srgbClr>
            </a:solidFill>
            <a:prstDash val="solid"/>
          </a:ln>
          <a:effectLst>
            <a:outerShdw blurRad="40000" dist="23000" dir="5400000" rotWithShape="0">
              <a:srgbClr val="000000">
                <a:alpha val="35000"/>
              </a:srgbClr>
            </a:outerShdw>
          </a:effectLst>
        </p:spPr>
        <p:txBody>
          <a:bodyPr anchor="ctr" anchorCtr="1">
            <a:noAutofit/>
          </a:bodyPr>
          <a:lstStyle>
            <a:defPPr>
              <a:defRPr lang="ru-RU"/>
            </a:defPPr>
            <a:lvl1pPr indent="0" defTabSz="914400" eaLnBrk="0" fontAlgn="base" hangingPunct="0">
              <a:lnSpc>
                <a:spcPct val="110000"/>
              </a:lnSpc>
              <a:spcBef>
                <a:spcPts val="0"/>
              </a:spcBef>
              <a:spcAft>
                <a:spcPct val="20000"/>
              </a:spcAft>
              <a:buFontTx/>
              <a:buNone/>
              <a:defRPr sz="1600" kern="0">
                <a:solidFill>
                  <a:schemeClr val="bg1"/>
                </a:solidFill>
              </a:defRPr>
            </a:lvl1pPr>
            <a:lvl2pPr marL="349313" indent="-172379" eaLnBrk="0" fontAlgn="base" hangingPunct="0">
              <a:lnSpc>
                <a:spcPct val="110000"/>
              </a:lnSpc>
              <a:spcBef>
                <a:spcPct val="0"/>
              </a:spcBef>
              <a:spcAft>
                <a:spcPct val="20000"/>
              </a:spcAft>
              <a:buBlip>
                <a:blip r:embed="rId2"/>
              </a:buBlip>
              <a:defRPr sz="1400">
                <a:solidFill>
                  <a:schemeClr val="lt1"/>
                </a:solidFill>
              </a:defRPr>
            </a:lvl2pPr>
            <a:lvl3pPr marL="1126328" indent="-260054" eaLnBrk="0" fontAlgn="base" hangingPunct="0">
              <a:spcBef>
                <a:spcPct val="0"/>
              </a:spcBef>
              <a:spcAft>
                <a:spcPct val="30000"/>
              </a:spcAft>
              <a:buBlip>
                <a:blip r:embed="rId2"/>
              </a:buBlip>
              <a:defRPr sz="2200">
                <a:solidFill>
                  <a:schemeClr val="lt1"/>
                </a:solidFill>
              </a:defRPr>
            </a:lvl3pPr>
            <a:lvl4pPr marL="1614087" indent="-221541" eaLnBrk="0" fontAlgn="base" hangingPunct="0">
              <a:spcBef>
                <a:spcPct val="20000"/>
              </a:spcBef>
              <a:spcAft>
                <a:spcPct val="0"/>
              </a:spcAft>
              <a:buChar char="–"/>
              <a:defRPr sz="2000">
                <a:solidFill>
                  <a:schemeClr val="lt1"/>
                </a:solidFill>
              </a:defRPr>
            </a:lvl4pPr>
            <a:lvl5pPr marL="2009541" indent="-221541" eaLnBrk="0" fontAlgn="base" hangingPunct="0">
              <a:spcBef>
                <a:spcPct val="20000"/>
              </a:spcBef>
              <a:spcAft>
                <a:spcPct val="0"/>
              </a:spcAft>
              <a:buChar char="»"/>
              <a:defRPr sz="2000">
                <a:solidFill>
                  <a:schemeClr val="lt1"/>
                </a:solidFill>
              </a:defRPr>
            </a:lvl5pPr>
            <a:lvl6pPr marL="2452671" indent="-221541" fontAlgn="base">
              <a:spcBef>
                <a:spcPct val="20000"/>
              </a:spcBef>
              <a:spcAft>
                <a:spcPct val="0"/>
              </a:spcAft>
              <a:buChar char="»"/>
              <a:defRPr sz="2000">
                <a:solidFill>
                  <a:schemeClr val="lt1"/>
                </a:solidFill>
              </a:defRPr>
            </a:lvl6pPr>
            <a:lvl7pPr marL="2895822" indent="-221541" fontAlgn="base">
              <a:spcBef>
                <a:spcPct val="20000"/>
              </a:spcBef>
              <a:spcAft>
                <a:spcPct val="0"/>
              </a:spcAft>
              <a:buChar char="»"/>
              <a:defRPr sz="2000">
                <a:solidFill>
                  <a:schemeClr val="lt1"/>
                </a:solidFill>
              </a:defRPr>
            </a:lvl7pPr>
            <a:lvl8pPr marL="3338965" indent="-221541" fontAlgn="base">
              <a:spcBef>
                <a:spcPct val="20000"/>
              </a:spcBef>
              <a:spcAft>
                <a:spcPct val="0"/>
              </a:spcAft>
              <a:buChar char="»"/>
              <a:defRPr sz="2000">
                <a:solidFill>
                  <a:schemeClr val="lt1"/>
                </a:solidFill>
              </a:defRPr>
            </a:lvl8pPr>
            <a:lvl9pPr marL="3782111" indent="-221541" fontAlgn="base">
              <a:spcBef>
                <a:spcPct val="20000"/>
              </a:spcBef>
              <a:spcAft>
                <a:spcPct val="0"/>
              </a:spcAft>
              <a:buChar char="»"/>
              <a:defRPr sz="2000">
                <a:solidFill>
                  <a:schemeClr val="lt1"/>
                </a:solidFill>
              </a:defRPr>
            </a:lvl9pPr>
          </a:lstStyle>
          <a:p>
            <a:pPr algn="ctr" defTabSz="685800">
              <a:defRPr/>
            </a:pPr>
            <a:endParaRPr lang="ru-RU" dirty="0">
              <a:solidFill>
                <a:prstClr val="white">
                  <a:lumMod val="95000"/>
                </a:prstClr>
              </a:solidFill>
            </a:endParaRPr>
          </a:p>
          <a:p>
            <a:pPr algn="ctr" defTabSz="685800">
              <a:defRPr/>
            </a:pPr>
            <a:r>
              <a:rPr lang="ru-RU" dirty="0" smtClean="0">
                <a:solidFill>
                  <a:srgbClr val="002060"/>
                </a:solidFill>
                <a:latin typeface="Times New Roman" panose="02020603050405020304" pitchFamily="18" charset="0"/>
                <a:cs typeface="Times New Roman" panose="02020603050405020304" pitchFamily="18" charset="0"/>
              </a:rPr>
              <a:t>Устанавливает требования к специалистам </a:t>
            </a:r>
            <a:r>
              <a:rPr lang="ru-RU" dirty="0">
                <a:solidFill>
                  <a:srgbClr val="002060"/>
                </a:solidFill>
                <a:latin typeface="Times New Roman" panose="02020603050405020304" pitchFamily="18" charset="0"/>
                <a:cs typeface="Times New Roman" panose="02020603050405020304" pitchFamily="18" charset="0"/>
              </a:rPr>
              <a:t>по организации инженерных изысканий, по организации архитектурно-строительного проектирования, по организации </a:t>
            </a:r>
            <a:r>
              <a:rPr lang="ru-RU" dirty="0" smtClean="0">
                <a:solidFill>
                  <a:srgbClr val="002060"/>
                </a:solidFill>
                <a:latin typeface="Times New Roman" panose="02020603050405020304" pitchFamily="18" charset="0"/>
                <a:cs typeface="Times New Roman" panose="02020603050405020304" pitchFamily="18" charset="0"/>
              </a:rPr>
              <a:t>строительства о необходимости прохождения независимой оценки квалификации</a:t>
            </a:r>
            <a:endParaRPr lang="ru-RU" dirty="0">
              <a:solidFill>
                <a:srgbClr val="002060"/>
              </a:solidFill>
              <a:latin typeface="Times New Roman" panose="02020603050405020304" pitchFamily="18" charset="0"/>
              <a:cs typeface="Times New Roman" panose="02020603050405020304" pitchFamily="18" charset="0"/>
            </a:endParaRPr>
          </a:p>
          <a:p>
            <a:pPr algn="ctr" defTabSz="685800">
              <a:defRPr/>
            </a:pPr>
            <a:endParaRPr lang="ru-RU" dirty="0">
              <a:solidFill>
                <a:prstClr val="white">
                  <a:lumMod val="95000"/>
                </a:prstClr>
              </a:solidFill>
            </a:endParaRPr>
          </a:p>
        </p:txBody>
      </p:sp>
      <p:sp>
        <p:nvSpPr>
          <p:cNvPr id="12" name="Объект 2"/>
          <p:cNvSpPr txBox="1">
            <a:spLocks/>
          </p:cNvSpPr>
          <p:nvPr/>
        </p:nvSpPr>
        <p:spPr>
          <a:xfrm>
            <a:off x="325578" y="3664555"/>
            <a:ext cx="8681675" cy="495759"/>
          </a:xfrm>
          <a:prstGeom prst="rect">
            <a:avLst/>
          </a:prstGeom>
          <a:solidFill>
            <a:srgbClr val="E7E6E6">
              <a:lumMod val="90000"/>
            </a:srgbClr>
          </a:solidFill>
          <a:ln w="9525" cap="flat" cmpd="sng" algn="ctr">
            <a:solidFill>
              <a:srgbClr val="16A685">
                <a:shade val="95000"/>
                <a:satMod val="105000"/>
              </a:srgbClr>
            </a:solidFill>
            <a:prstDash val="solid"/>
          </a:ln>
          <a:effectLst>
            <a:outerShdw blurRad="40000" dist="23000" dir="5400000" rotWithShape="0">
              <a:srgbClr val="000000">
                <a:alpha val="35000"/>
              </a:srgbClr>
            </a:outerShdw>
          </a:effectLst>
        </p:spPr>
        <p:txBody>
          <a:bodyPr anchor="ctr" anchorCtr="1">
            <a:noAutofit/>
          </a:bodyPr>
          <a:lstStyle>
            <a:defPPr>
              <a:defRPr lang="ru-RU"/>
            </a:defPPr>
            <a:lvl1pPr indent="0" defTabSz="914400" eaLnBrk="0" fontAlgn="base" hangingPunct="0">
              <a:lnSpc>
                <a:spcPct val="110000"/>
              </a:lnSpc>
              <a:spcBef>
                <a:spcPts val="0"/>
              </a:spcBef>
              <a:spcAft>
                <a:spcPct val="20000"/>
              </a:spcAft>
              <a:buFontTx/>
              <a:buNone/>
              <a:defRPr sz="1600" kern="0">
                <a:solidFill>
                  <a:schemeClr val="bg1"/>
                </a:solidFill>
              </a:defRPr>
            </a:lvl1pPr>
            <a:lvl2pPr marL="349313" indent="-172379" eaLnBrk="0" fontAlgn="base" hangingPunct="0">
              <a:lnSpc>
                <a:spcPct val="110000"/>
              </a:lnSpc>
              <a:spcBef>
                <a:spcPct val="0"/>
              </a:spcBef>
              <a:spcAft>
                <a:spcPct val="20000"/>
              </a:spcAft>
              <a:buBlip>
                <a:blip r:embed="rId2"/>
              </a:buBlip>
              <a:defRPr sz="1400">
                <a:solidFill>
                  <a:schemeClr val="lt1"/>
                </a:solidFill>
              </a:defRPr>
            </a:lvl2pPr>
            <a:lvl3pPr marL="1126328" indent="-260054" eaLnBrk="0" fontAlgn="base" hangingPunct="0">
              <a:spcBef>
                <a:spcPct val="0"/>
              </a:spcBef>
              <a:spcAft>
                <a:spcPct val="30000"/>
              </a:spcAft>
              <a:buBlip>
                <a:blip r:embed="rId2"/>
              </a:buBlip>
              <a:defRPr sz="2200">
                <a:solidFill>
                  <a:schemeClr val="lt1"/>
                </a:solidFill>
              </a:defRPr>
            </a:lvl3pPr>
            <a:lvl4pPr marL="1614087" indent="-221541" eaLnBrk="0" fontAlgn="base" hangingPunct="0">
              <a:spcBef>
                <a:spcPct val="20000"/>
              </a:spcBef>
              <a:spcAft>
                <a:spcPct val="0"/>
              </a:spcAft>
              <a:buChar char="–"/>
              <a:defRPr sz="2000">
                <a:solidFill>
                  <a:schemeClr val="lt1"/>
                </a:solidFill>
              </a:defRPr>
            </a:lvl4pPr>
            <a:lvl5pPr marL="2009541" indent="-221541" eaLnBrk="0" fontAlgn="base" hangingPunct="0">
              <a:spcBef>
                <a:spcPct val="20000"/>
              </a:spcBef>
              <a:spcAft>
                <a:spcPct val="0"/>
              </a:spcAft>
              <a:buChar char="»"/>
              <a:defRPr sz="2000">
                <a:solidFill>
                  <a:schemeClr val="lt1"/>
                </a:solidFill>
              </a:defRPr>
            </a:lvl5pPr>
            <a:lvl6pPr marL="2452671" indent="-221541" fontAlgn="base">
              <a:spcBef>
                <a:spcPct val="20000"/>
              </a:spcBef>
              <a:spcAft>
                <a:spcPct val="0"/>
              </a:spcAft>
              <a:buChar char="»"/>
              <a:defRPr sz="2000">
                <a:solidFill>
                  <a:schemeClr val="lt1"/>
                </a:solidFill>
              </a:defRPr>
            </a:lvl6pPr>
            <a:lvl7pPr marL="2895822" indent="-221541" fontAlgn="base">
              <a:spcBef>
                <a:spcPct val="20000"/>
              </a:spcBef>
              <a:spcAft>
                <a:spcPct val="0"/>
              </a:spcAft>
              <a:buChar char="»"/>
              <a:defRPr sz="2000">
                <a:solidFill>
                  <a:schemeClr val="lt1"/>
                </a:solidFill>
              </a:defRPr>
            </a:lvl7pPr>
            <a:lvl8pPr marL="3338965" indent="-221541" fontAlgn="base">
              <a:spcBef>
                <a:spcPct val="20000"/>
              </a:spcBef>
              <a:spcAft>
                <a:spcPct val="0"/>
              </a:spcAft>
              <a:buChar char="»"/>
              <a:defRPr sz="2000">
                <a:solidFill>
                  <a:schemeClr val="lt1"/>
                </a:solidFill>
              </a:defRPr>
            </a:lvl8pPr>
            <a:lvl9pPr marL="3782111" indent="-221541" fontAlgn="base">
              <a:spcBef>
                <a:spcPct val="20000"/>
              </a:spcBef>
              <a:spcAft>
                <a:spcPct val="0"/>
              </a:spcAft>
              <a:buChar char="»"/>
              <a:defRPr sz="2000">
                <a:solidFill>
                  <a:schemeClr val="lt1"/>
                </a:solidFill>
              </a:defRPr>
            </a:lvl9pPr>
          </a:lstStyle>
          <a:p>
            <a:pPr algn="ctr" defTabSz="685800">
              <a:defRPr/>
            </a:pPr>
            <a:r>
              <a:rPr lang="ru-RU" dirty="0" smtClean="0">
                <a:solidFill>
                  <a:srgbClr val="002060"/>
                </a:solidFill>
                <a:latin typeface="Times New Roman" panose="02020603050405020304" pitchFamily="18" charset="0"/>
                <a:cs typeface="Times New Roman" panose="02020603050405020304" pitchFamily="18" charset="0"/>
              </a:rPr>
              <a:t>О переносе сроков прохождения НОК</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51690" y="5400635"/>
            <a:ext cx="8510722" cy="369332"/>
          </a:xfrm>
          <a:prstGeom prst="rect">
            <a:avLst/>
          </a:prstGeom>
        </p:spPr>
        <p:txBody>
          <a:bodyPr wrap="square">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Приказ </a:t>
            </a:r>
            <a:r>
              <a:rPr lang="ru-RU" b="1" dirty="0" smtClean="0">
                <a:solidFill>
                  <a:srgbClr val="002060"/>
                </a:solidFill>
                <a:latin typeface="Times New Roman" panose="02020603050405020304" pitchFamily="18" charset="0"/>
                <a:cs typeface="Times New Roman" panose="02020603050405020304" pitchFamily="18" charset="0"/>
              </a:rPr>
              <a:t>Минстрой </a:t>
            </a:r>
            <a:r>
              <a:rPr lang="ru-RU" b="1" dirty="0">
                <a:solidFill>
                  <a:srgbClr val="002060"/>
                </a:solidFill>
                <a:latin typeface="Times New Roman" panose="02020603050405020304" pitchFamily="18" charset="0"/>
                <a:cs typeface="Times New Roman" panose="02020603050405020304" pitchFamily="18" charset="0"/>
              </a:rPr>
              <a:t>России</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от </a:t>
            </a:r>
            <a:r>
              <a:rPr lang="ru-RU" b="1" dirty="0" smtClean="0">
                <a:solidFill>
                  <a:srgbClr val="002060"/>
                </a:solidFill>
                <a:latin typeface="Times New Roman" panose="02020603050405020304" pitchFamily="18" charset="0"/>
                <a:cs typeface="Times New Roman" panose="02020603050405020304" pitchFamily="18" charset="0"/>
              </a:rPr>
              <a:t>16.06.2023 </a:t>
            </a:r>
            <a:r>
              <a:rPr lang="ru-RU" b="1" dirty="0">
                <a:solidFill>
                  <a:srgbClr val="002060"/>
                </a:solidFill>
                <a:latin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cs typeface="Times New Roman" panose="02020603050405020304" pitchFamily="18" charset="0"/>
              </a:rPr>
              <a:t>419/</a:t>
            </a:r>
            <a:r>
              <a:rPr lang="ru-RU" b="1" dirty="0" err="1" smtClean="0">
                <a:solidFill>
                  <a:srgbClr val="002060"/>
                </a:solidFill>
                <a:latin typeface="Times New Roman" panose="02020603050405020304" pitchFamily="18" charset="0"/>
                <a:cs typeface="Times New Roman" panose="02020603050405020304" pitchFamily="18" charset="0"/>
              </a:rPr>
              <a:t>пр</a:t>
            </a:r>
            <a:endParaRPr lang="ru-RU" b="1" dirty="0">
              <a:latin typeface="Times New Roman" panose="02020603050405020304" pitchFamily="18" charset="0"/>
              <a:cs typeface="Times New Roman" panose="02020603050405020304" pitchFamily="18" charset="0"/>
            </a:endParaRPr>
          </a:p>
        </p:txBody>
      </p:sp>
      <p:sp>
        <p:nvSpPr>
          <p:cNvPr id="14" name="Объект 2"/>
          <p:cNvSpPr txBox="1">
            <a:spLocks/>
          </p:cNvSpPr>
          <p:nvPr/>
        </p:nvSpPr>
        <p:spPr>
          <a:xfrm>
            <a:off x="334007" y="5769967"/>
            <a:ext cx="8681675" cy="729985"/>
          </a:xfrm>
          <a:prstGeom prst="rect">
            <a:avLst/>
          </a:prstGeom>
          <a:solidFill>
            <a:srgbClr val="E7E6E6">
              <a:lumMod val="90000"/>
            </a:srgbClr>
          </a:solidFill>
          <a:ln w="9525" cap="flat" cmpd="sng" algn="ctr">
            <a:solidFill>
              <a:srgbClr val="16A685">
                <a:shade val="95000"/>
                <a:satMod val="105000"/>
              </a:srgbClr>
            </a:solidFill>
            <a:prstDash val="solid"/>
          </a:ln>
          <a:effectLst>
            <a:outerShdw blurRad="40000" dist="23000" dir="5400000" rotWithShape="0">
              <a:srgbClr val="000000">
                <a:alpha val="35000"/>
              </a:srgbClr>
            </a:outerShdw>
          </a:effectLst>
        </p:spPr>
        <p:txBody>
          <a:bodyPr anchor="ctr" anchorCtr="1">
            <a:noAutofit/>
          </a:bodyPr>
          <a:lstStyle>
            <a:defPPr>
              <a:defRPr lang="ru-RU"/>
            </a:defPPr>
            <a:lvl1pPr indent="0" defTabSz="914400" eaLnBrk="0" fontAlgn="base" hangingPunct="0">
              <a:lnSpc>
                <a:spcPct val="110000"/>
              </a:lnSpc>
              <a:spcBef>
                <a:spcPts val="0"/>
              </a:spcBef>
              <a:spcAft>
                <a:spcPct val="20000"/>
              </a:spcAft>
              <a:buFontTx/>
              <a:buNone/>
              <a:defRPr sz="1600" kern="0">
                <a:solidFill>
                  <a:schemeClr val="bg1"/>
                </a:solidFill>
              </a:defRPr>
            </a:lvl1pPr>
            <a:lvl2pPr marL="349313" indent="-172379" eaLnBrk="0" fontAlgn="base" hangingPunct="0">
              <a:lnSpc>
                <a:spcPct val="110000"/>
              </a:lnSpc>
              <a:spcBef>
                <a:spcPct val="0"/>
              </a:spcBef>
              <a:spcAft>
                <a:spcPct val="20000"/>
              </a:spcAft>
              <a:buBlip>
                <a:blip r:embed="rId2"/>
              </a:buBlip>
              <a:defRPr sz="1400">
                <a:solidFill>
                  <a:schemeClr val="lt1"/>
                </a:solidFill>
              </a:defRPr>
            </a:lvl2pPr>
            <a:lvl3pPr marL="1126328" indent="-260054" eaLnBrk="0" fontAlgn="base" hangingPunct="0">
              <a:spcBef>
                <a:spcPct val="0"/>
              </a:spcBef>
              <a:spcAft>
                <a:spcPct val="30000"/>
              </a:spcAft>
              <a:buBlip>
                <a:blip r:embed="rId2"/>
              </a:buBlip>
              <a:defRPr sz="2200">
                <a:solidFill>
                  <a:schemeClr val="lt1"/>
                </a:solidFill>
              </a:defRPr>
            </a:lvl3pPr>
            <a:lvl4pPr marL="1614087" indent="-221541" eaLnBrk="0" fontAlgn="base" hangingPunct="0">
              <a:spcBef>
                <a:spcPct val="20000"/>
              </a:spcBef>
              <a:spcAft>
                <a:spcPct val="0"/>
              </a:spcAft>
              <a:buChar char="–"/>
              <a:defRPr sz="2000">
                <a:solidFill>
                  <a:schemeClr val="lt1"/>
                </a:solidFill>
              </a:defRPr>
            </a:lvl4pPr>
            <a:lvl5pPr marL="2009541" indent="-221541" eaLnBrk="0" fontAlgn="base" hangingPunct="0">
              <a:spcBef>
                <a:spcPct val="20000"/>
              </a:spcBef>
              <a:spcAft>
                <a:spcPct val="0"/>
              </a:spcAft>
              <a:buChar char="»"/>
              <a:defRPr sz="2000">
                <a:solidFill>
                  <a:schemeClr val="lt1"/>
                </a:solidFill>
              </a:defRPr>
            </a:lvl5pPr>
            <a:lvl6pPr marL="2452671" indent="-221541" fontAlgn="base">
              <a:spcBef>
                <a:spcPct val="20000"/>
              </a:spcBef>
              <a:spcAft>
                <a:spcPct val="0"/>
              </a:spcAft>
              <a:buChar char="»"/>
              <a:defRPr sz="2000">
                <a:solidFill>
                  <a:schemeClr val="lt1"/>
                </a:solidFill>
              </a:defRPr>
            </a:lvl6pPr>
            <a:lvl7pPr marL="2895822" indent="-221541" fontAlgn="base">
              <a:spcBef>
                <a:spcPct val="20000"/>
              </a:spcBef>
              <a:spcAft>
                <a:spcPct val="0"/>
              </a:spcAft>
              <a:buChar char="»"/>
              <a:defRPr sz="2000">
                <a:solidFill>
                  <a:schemeClr val="lt1"/>
                </a:solidFill>
              </a:defRPr>
            </a:lvl7pPr>
            <a:lvl8pPr marL="3338965" indent="-221541" fontAlgn="base">
              <a:spcBef>
                <a:spcPct val="20000"/>
              </a:spcBef>
              <a:spcAft>
                <a:spcPct val="0"/>
              </a:spcAft>
              <a:buChar char="»"/>
              <a:defRPr sz="2000">
                <a:solidFill>
                  <a:schemeClr val="lt1"/>
                </a:solidFill>
              </a:defRPr>
            </a:lvl8pPr>
            <a:lvl9pPr marL="3782111" indent="-221541" fontAlgn="base">
              <a:spcBef>
                <a:spcPct val="20000"/>
              </a:spcBef>
              <a:spcAft>
                <a:spcPct val="0"/>
              </a:spcAft>
              <a:buChar char="»"/>
              <a:defRPr sz="2000">
                <a:solidFill>
                  <a:schemeClr val="lt1"/>
                </a:solidFill>
              </a:defRPr>
            </a:lvl9pPr>
          </a:lstStyle>
          <a:p>
            <a:pPr algn="ctr" defTabSz="685800">
              <a:defRPr/>
            </a:pPr>
            <a:r>
              <a:rPr lang="ru-RU" dirty="0" smtClean="0">
                <a:solidFill>
                  <a:srgbClr val="002060"/>
                </a:solidFill>
                <a:latin typeface="Times New Roman" panose="02020603050405020304" pitchFamily="18" charset="0"/>
                <a:cs typeface="Times New Roman" panose="02020603050405020304" pitchFamily="18" charset="0"/>
              </a:rPr>
              <a:t>О переносе сроков прохождения НОК для новых регионов РФ и призванным </a:t>
            </a:r>
            <a:r>
              <a:rPr lang="ru-RU" dirty="0">
                <a:solidFill>
                  <a:srgbClr val="002060"/>
                </a:solidFill>
                <a:latin typeface="Times New Roman" panose="02020603050405020304" pitchFamily="18" charset="0"/>
                <a:cs typeface="Times New Roman" panose="02020603050405020304" pitchFamily="18" charset="0"/>
              </a:rPr>
              <a:t>на военную службу по мобилизации в Вооруженные Силы </a:t>
            </a:r>
            <a:r>
              <a:rPr lang="ru-RU" dirty="0" smtClean="0">
                <a:solidFill>
                  <a:srgbClr val="002060"/>
                </a:solidFill>
                <a:latin typeface="Times New Roman" panose="02020603050405020304" pitchFamily="18" charset="0"/>
                <a:cs typeface="Times New Roman" panose="02020603050405020304" pitchFamily="18" charset="0"/>
              </a:rPr>
              <a:t>РФ</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rot="10800000" flipV="1">
            <a:off x="451690" y="4171801"/>
            <a:ext cx="8692308" cy="425719"/>
          </a:xfrm>
          <a:prstGeom prst="rect">
            <a:avLst/>
          </a:prstGeom>
        </p:spPr>
        <p:txBody>
          <a:bodyPr vert="horz" lIns="51435" tIns="25718" rIns="51435" bIns="25718" rtlCol="0" anchor="ctr">
            <a:noAutofit/>
          </a:bodyPr>
          <a:lstStyle/>
          <a:p>
            <a:pPr algn="ctr">
              <a:lnSpc>
                <a:spcPct val="90000"/>
              </a:lnSpc>
              <a:spcBef>
                <a:spcPct val="0"/>
              </a:spcBef>
            </a:pPr>
            <a:r>
              <a:rPr lang="ru-RU" b="1" dirty="0" smtClean="0">
                <a:solidFill>
                  <a:srgbClr val="002060"/>
                </a:solidFill>
                <a:latin typeface="Times New Roman" panose="02020603050405020304" pitchFamily="18" charset="0"/>
                <a:cs typeface="Times New Roman" panose="02020603050405020304" pitchFamily="18" charset="0"/>
              </a:rPr>
              <a:t>Статья 55.5-1 Градостроительного кодекса Российской Федерации с 01.09.2022 г.</a:t>
            </a:r>
            <a:endParaRPr lang="ru-RU" b="1" dirty="0">
              <a:solidFill>
                <a:srgbClr val="00206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5639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5A78594-8646-4D53-8F42-51980A186450}" type="slidenum">
              <a:rPr lang="ru-RU" smtClean="0"/>
              <a:pPr/>
              <a:t>5</a:t>
            </a:fld>
            <a:endParaRPr lang="ru-RU" dirty="0"/>
          </a:p>
        </p:txBody>
      </p:sp>
      <p:sp>
        <p:nvSpPr>
          <p:cNvPr id="9" name="TextBox 8"/>
          <p:cNvSpPr txBox="1"/>
          <p:nvPr/>
        </p:nvSpPr>
        <p:spPr>
          <a:xfrm>
            <a:off x="197689" y="1071277"/>
            <a:ext cx="8757091" cy="1169551"/>
          </a:xfrm>
          <a:prstGeom prst="rect">
            <a:avLst/>
          </a:prstGeom>
          <a:solidFill>
            <a:schemeClr val="accent1">
              <a:lumMod val="20000"/>
              <a:lumOff val="80000"/>
            </a:schemeClr>
          </a:solidFill>
        </p:spPr>
        <p:txBody>
          <a:bodyPr wrap="square" rtlCol="0">
            <a:spAutoFit/>
          </a:bodyPr>
          <a:lstStyle/>
          <a:p>
            <a:pPr algn="just"/>
            <a:r>
              <a:rPr lang="ru-RU" sz="1400" b="1" u="sng" dirty="0">
                <a:solidFill>
                  <a:srgbClr val="002060"/>
                </a:solidFill>
                <a:latin typeface="Times New Roman" panose="02020603050405020304" pitchFamily="18" charset="0"/>
                <a:cs typeface="Times New Roman" panose="02020603050405020304" pitchFamily="18" charset="0"/>
              </a:rPr>
              <a:t>К должностным обязанностям </a:t>
            </a:r>
            <a:r>
              <a:rPr lang="ru-RU" sz="1400" b="1" u="sng" dirty="0">
                <a:solidFill>
                  <a:srgbClr val="FF0000"/>
                </a:solidFill>
                <a:latin typeface="Times New Roman" panose="02020603050405020304" pitchFamily="18" charset="0"/>
                <a:cs typeface="Times New Roman" panose="02020603050405020304" pitchFamily="18" charset="0"/>
              </a:rPr>
              <a:t>специалистов по организации инженерных изысканий,</a:t>
            </a:r>
            <a:r>
              <a:rPr lang="ru-RU" sz="1400" b="1" u="sng" dirty="0">
                <a:solidFill>
                  <a:srgbClr val="002060"/>
                </a:solidFill>
                <a:latin typeface="Times New Roman" panose="02020603050405020304" pitchFamily="18" charset="0"/>
                <a:cs typeface="Times New Roman" panose="02020603050405020304" pitchFamily="18" charset="0"/>
              </a:rPr>
              <a:t> относятся соответственно:</a:t>
            </a:r>
          </a:p>
          <a:p>
            <a:pPr algn="just"/>
            <a:r>
              <a:rPr lang="ru-RU" sz="1400" b="1" dirty="0">
                <a:solidFill>
                  <a:schemeClr val="accent1">
                    <a:lumMod val="50000"/>
                  </a:schemeClr>
                </a:solidFill>
                <a:latin typeface="Times New Roman" panose="02020603050405020304" pitchFamily="18" charset="0"/>
                <a:cs typeface="Times New Roman" panose="02020603050405020304" pitchFamily="18" charset="0"/>
              </a:rPr>
              <a:t>1) утверждение заданий на выполнение работ по инженерным изысканиям;</a:t>
            </a:r>
          </a:p>
          <a:p>
            <a:pPr algn="just"/>
            <a:r>
              <a:rPr lang="ru-RU" sz="1400" b="1" dirty="0">
                <a:solidFill>
                  <a:schemeClr val="accent1">
                    <a:lumMod val="50000"/>
                  </a:schemeClr>
                </a:solidFill>
                <a:latin typeface="Times New Roman" panose="02020603050405020304" pitchFamily="18" charset="0"/>
                <a:cs typeface="Times New Roman" panose="02020603050405020304" pitchFamily="18" charset="0"/>
              </a:rPr>
              <a:t>2) представление, согласование и приемка результатов работ по выполнению инженерных изысканий;</a:t>
            </a:r>
          </a:p>
          <a:p>
            <a:pPr algn="just"/>
            <a:r>
              <a:rPr lang="ru-RU" sz="1400" b="1" dirty="0">
                <a:solidFill>
                  <a:schemeClr val="accent1">
                    <a:lumMod val="50000"/>
                  </a:schemeClr>
                </a:solidFill>
                <a:latin typeface="Times New Roman" panose="02020603050405020304" pitchFamily="18" charset="0"/>
                <a:cs typeface="Times New Roman" panose="02020603050405020304" pitchFamily="18" charset="0"/>
              </a:rPr>
              <a:t>3) утверждение результатов инженерных изысканий.</a:t>
            </a:r>
          </a:p>
        </p:txBody>
      </p:sp>
      <p:sp>
        <p:nvSpPr>
          <p:cNvPr id="10" name="TextBox 9"/>
          <p:cNvSpPr txBox="1"/>
          <p:nvPr/>
        </p:nvSpPr>
        <p:spPr>
          <a:xfrm>
            <a:off x="197688" y="2201694"/>
            <a:ext cx="8757091" cy="1569660"/>
          </a:xfrm>
          <a:prstGeom prst="rect">
            <a:avLst/>
          </a:prstGeom>
          <a:solidFill>
            <a:schemeClr val="accent1">
              <a:lumMod val="20000"/>
              <a:lumOff val="80000"/>
            </a:schemeClr>
          </a:solidFill>
        </p:spPr>
        <p:txBody>
          <a:bodyPr wrap="square" rtlCol="0">
            <a:spAutoFit/>
          </a:bodyPr>
          <a:lstStyle/>
          <a:p>
            <a:pPr algn="just"/>
            <a:r>
              <a:rPr lang="ru-RU" sz="1300" b="1" u="sng" dirty="0">
                <a:solidFill>
                  <a:srgbClr val="002060"/>
                </a:solidFill>
                <a:latin typeface="Times New Roman" panose="02020603050405020304" pitchFamily="18" charset="0"/>
                <a:cs typeface="Times New Roman" panose="02020603050405020304" pitchFamily="18" charset="0"/>
              </a:rPr>
              <a:t>К должностным обязанностям</a:t>
            </a:r>
            <a:r>
              <a:rPr lang="ru-RU" sz="1300" b="1" u="sng" dirty="0">
                <a:latin typeface="Times New Roman" panose="02020603050405020304" pitchFamily="18" charset="0"/>
                <a:cs typeface="Times New Roman" panose="02020603050405020304" pitchFamily="18" charset="0"/>
              </a:rPr>
              <a:t> </a:t>
            </a:r>
            <a:r>
              <a:rPr lang="ru-RU" sz="1300" b="1" u="sng" dirty="0">
                <a:solidFill>
                  <a:srgbClr val="FF0000"/>
                </a:solidFill>
                <a:latin typeface="Times New Roman" panose="02020603050405020304" pitchFamily="18" charset="0"/>
                <a:cs typeface="Times New Roman" panose="02020603050405020304" pitchFamily="18" charset="0"/>
              </a:rPr>
              <a:t>специалистов по организации </a:t>
            </a:r>
            <a:r>
              <a:rPr lang="ru-RU" sz="1300" b="1" u="sng" dirty="0" smtClean="0">
                <a:solidFill>
                  <a:srgbClr val="FF0000"/>
                </a:solidFill>
                <a:latin typeface="Times New Roman" panose="02020603050405020304" pitchFamily="18" charset="0"/>
                <a:cs typeface="Times New Roman" panose="02020603050405020304" pitchFamily="18" charset="0"/>
              </a:rPr>
              <a:t>архитектурно-строительного</a:t>
            </a:r>
            <a:r>
              <a:rPr lang="ru-RU" sz="1300" b="1" u="sng" dirty="0">
                <a:latin typeface="Times New Roman" panose="02020603050405020304" pitchFamily="18" charset="0"/>
                <a:cs typeface="Times New Roman" panose="02020603050405020304" pitchFamily="18" charset="0"/>
              </a:rPr>
              <a:t> </a:t>
            </a:r>
            <a:r>
              <a:rPr lang="ru-RU" sz="1300" b="1" u="sng" dirty="0" smtClean="0">
                <a:solidFill>
                  <a:srgbClr val="FF0000"/>
                </a:solidFill>
                <a:latin typeface="Times New Roman" panose="02020603050405020304" pitchFamily="18" charset="0"/>
                <a:cs typeface="Times New Roman" panose="02020603050405020304" pitchFamily="18" charset="0"/>
              </a:rPr>
              <a:t>проектирования</a:t>
            </a:r>
            <a:r>
              <a:rPr lang="ru-RU" sz="1300" b="1" u="sng" dirty="0" smtClean="0">
                <a:solidFill>
                  <a:srgbClr val="002060"/>
                </a:solidFill>
                <a:latin typeface="Times New Roman" panose="02020603050405020304" pitchFamily="18" charset="0"/>
                <a:cs typeface="Times New Roman" panose="02020603050405020304" pitchFamily="18" charset="0"/>
              </a:rPr>
              <a:t> </a:t>
            </a:r>
            <a:r>
              <a:rPr lang="ru-RU" sz="1300" b="1" u="sng" dirty="0">
                <a:solidFill>
                  <a:srgbClr val="002060"/>
                </a:solidFill>
                <a:latin typeface="Times New Roman" panose="02020603050405020304" pitchFamily="18" charset="0"/>
                <a:cs typeface="Times New Roman" panose="02020603050405020304" pitchFamily="18" charset="0"/>
              </a:rPr>
              <a:t>относятся соответственно:</a:t>
            </a:r>
          </a:p>
          <a:p>
            <a:pPr algn="just"/>
            <a:r>
              <a:rPr lang="ru-RU" sz="1400" b="1" dirty="0">
                <a:solidFill>
                  <a:schemeClr val="accent1">
                    <a:lumMod val="50000"/>
                  </a:schemeClr>
                </a:solidFill>
                <a:latin typeface="Times New Roman" panose="02020603050405020304" pitchFamily="18" charset="0"/>
                <a:cs typeface="Times New Roman" panose="02020603050405020304" pitchFamily="18" charset="0"/>
              </a:rPr>
              <a:t>1) утверждение заданий на проектирование объекта капитального строительства;</a:t>
            </a:r>
          </a:p>
          <a:p>
            <a:pPr algn="just"/>
            <a:r>
              <a:rPr lang="ru-RU" sz="1400" b="1" dirty="0">
                <a:solidFill>
                  <a:schemeClr val="accent1">
                    <a:lumMod val="50000"/>
                  </a:schemeClr>
                </a:solidFill>
                <a:latin typeface="Times New Roman" panose="02020603050405020304" pitchFamily="18" charset="0"/>
                <a:cs typeface="Times New Roman" panose="02020603050405020304" pitchFamily="18" charset="0"/>
              </a:rPr>
              <a:t>2) представление, согласование и приемка результатов работ по подготовке проектной документации;</a:t>
            </a:r>
          </a:p>
          <a:p>
            <a:pPr algn="just"/>
            <a:r>
              <a:rPr lang="ru-RU" sz="1400" b="1" dirty="0">
                <a:solidFill>
                  <a:schemeClr val="accent1">
                    <a:lumMod val="50000"/>
                  </a:schemeClr>
                </a:solidFill>
                <a:latin typeface="Times New Roman" panose="02020603050405020304" pitchFamily="18" charset="0"/>
                <a:cs typeface="Times New Roman" panose="02020603050405020304" pitchFamily="18" charset="0"/>
              </a:rPr>
              <a:t>3) утверждение проектной документации;</a:t>
            </a:r>
          </a:p>
          <a:p>
            <a:pPr algn="just"/>
            <a:r>
              <a:rPr lang="ru-RU" sz="1400" b="1" dirty="0">
                <a:solidFill>
                  <a:schemeClr val="accent1">
                    <a:lumMod val="50000"/>
                  </a:schemeClr>
                </a:solidFill>
                <a:latin typeface="Times New Roman" panose="02020603050405020304" pitchFamily="18" charset="0"/>
                <a:cs typeface="Times New Roman" panose="02020603050405020304" pitchFamily="18" charset="0"/>
              </a:rPr>
              <a:t>4) утверждение в соответствии с частью 15.2 статьи 48 настоящего Кодекса подтверждения соответствия вносимых в проектную документацию изменений.</a:t>
            </a:r>
          </a:p>
        </p:txBody>
      </p:sp>
      <p:sp>
        <p:nvSpPr>
          <p:cNvPr id="11" name="TextBox 10"/>
          <p:cNvSpPr txBox="1"/>
          <p:nvPr/>
        </p:nvSpPr>
        <p:spPr>
          <a:xfrm>
            <a:off x="473726" y="733385"/>
            <a:ext cx="5466025" cy="307777"/>
          </a:xfrm>
          <a:prstGeom prst="rect">
            <a:avLst/>
          </a:prstGeom>
          <a:noFill/>
        </p:spPr>
        <p:txBody>
          <a:bodyPr wrap="square" rtlCol="0">
            <a:spAutoFit/>
          </a:bodyPr>
          <a:lstStyle/>
          <a:p>
            <a:r>
              <a:rPr lang="ru-RU" sz="1400" b="1" dirty="0">
                <a:solidFill>
                  <a:schemeClr val="bg2">
                    <a:lumMod val="25000"/>
                  </a:schemeClr>
                </a:solidFill>
                <a:latin typeface="Times New Roman" panose="02020603050405020304" pitchFamily="18" charset="0"/>
                <a:cs typeface="Times New Roman" panose="02020603050405020304" pitchFamily="18" charset="0"/>
              </a:rPr>
              <a:t>Статья 55.5-1 Градостроительного кодекса, часть 3 и часть </a:t>
            </a:r>
            <a:r>
              <a:rPr lang="ru-RU" sz="1400" b="1" dirty="0" smtClean="0">
                <a:solidFill>
                  <a:schemeClr val="bg2">
                    <a:lumMod val="25000"/>
                  </a:schemeClr>
                </a:solidFill>
                <a:latin typeface="Times New Roman" panose="02020603050405020304" pitchFamily="18" charset="0"/>
                <a:cs typeface="Times New Roman" panose="02020603050405020304" pitchFamily="18" charset="0"/>
              </a:rPr>
              <a:t>5</a:t>
            </a:r>
            <a:r>
              <a:rPr lang="ru-RU" sz="1350" b="1" dirty="0" smtClean="0">
                <a:solidFill>
                  <a:schemeClr val="bg2">
                    <a:lumMod val="25000"/>
                  </a:schemeClr>
                </a:solidFill>
                <a:cs typeface="DIN Pro Medium" panose="020B0604020202020204" charset="0"/>
              </a:rPr>
              <a:t>:</a:t>
            </a:r>
            <a:endParaRPr lang="ru-RU" sz="1350" b="1" dirty="0">
              <a:solidFill>
                <a:schemeClr val="bg2">
                  <a:lumMod val="25000"/>
                </a:schemeClr>
              </a:solidFill>
              <a:cs typeface="DIN Pro Medium" panose="020B0604020202020204" charset="0"/>
            </a:endParaRPr>
          </a:p>
        </p:txBody>
      </p:sp>
      <p:sp>
        <p:nvSpPr>
          <p:cNvPr id="12" name="TextBox 11"/>
          <p:cNvSpPr txBox="1"/>
          <p:nvPr/>
        </p:nvSpPr>
        <p:spPr>
          <a:xfrm>
            <a:off x="186056" y="3732220"/>
            <a:ext cx="8757091" cy="2893100"/>
          </a:xfrm>
          <a:prstGeom prst="rect">
            <a:avLst/>
          </a:prstGeom>
          <a:solidFill>
            <a:schemeClr val="accent1">
              <a:lumMod val="20000"/>
              <a:lumOff val="80000"/>
            </a:schemeClr>
          </a:solidFill>
        </p:spPr>
        <p:txBody>
          <a:bodyPr wrap="square" rtlCol="0">
            <a:spAutoFit/>
          </a:bodyPr>
          <a:lstStyle/>
          <a:p>
            <a:pPr algn="just"/>
            <a:r>
              <a:rPr lang="ru-RU" sz="1400" b="1" u="sng"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К должностным обязанностям </a:t>
            </a:r>
            <a:r>
              <a:rPr lang="ru-RU" sz="1400" b="1" u="sng"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специалистов по организации строительства, </a:t>
            </a:r>
            <a:r>
              <a:rPr lang="ru-RU" sz="1400" b="1" u="sng"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в том числе относятся:</a:t>
            </a:r>
          </a:p>
          <a:p>
            <a:pPr algn="just"/>
            <a:r>
              <a:rPr lang="ru-RU" sz="14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rPr>
              <a:t>1) приемка объектов капитального строительства, частей объектов капитального строительства, этапов строительства, реконструкции объектов капитального строительства, приемка выполненных работ по строительству, реконструкции, капитальному ремонту, сносу объектов капитального строительства;</a:t>
            </a:r>
          </a:p>
          <a:p>
            <a:pPr algn="just"/>
            <a:r>
              <a:rPr lang="ru-RU" sz="14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rPr>
              <a:t>2) подписание следующих документов:</a:t>
            </a:r>
          </a:p>
          <a:p>
            <a:pPr algn="just"/>
            <a:r>
              <a:rPr lang="ru-RU" sz="14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rPr>
              <a:t>     а) акта приемки объекта капитального строительства;</a:t>
            </a:r>
          </a:p>
          <a:p>
            <a:pPr algn="just"/>
            <a:r>
              <a:rPr lang="ru-RU" sz="14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rPr>
              <a:t>     б) акта, подтверждающего соответствие параметров построенного, реконструированного объекта капитального строительства проектной документации,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a:t>
            </a:r>
          </a:p>
          <a:p>
            <a:pPr algn="just"/>
            <a:r>
              <a:rPr lang="ru-RU" sz="1400" b="1" dirty="0">
                <a:solidFill>
                  <a:schemeClr val="accent1">
                    <a:lumMod val="50000"/>
                  </a:schemeClr>
                </a:solidFill>
                <a:latin typeface="Times New Roman" panose="02020603050405020304" pitchFamily="18" charset="0"/>
                <a:ea typeface="Verdana" panose="020B0604030504040204" pitchFamily="34" charset="0"/>
                <a:cs typeface="Times New Roman" panose="02020603050405020304" pitchFamily="18" charset="0"/>
              </a:rPr>
              <a:t>     в) акта о подключении (технологическом присоединении) построенного, реконструированного объекта капитального строительства к сетям инженерно-технического обеспечения (в случае, если такое подключение (технологическое присоединение) этого объекта предусмотрено проектной документацией).</a:t>
            </a:r>
          </a:p>
        </p:txBody>
      </p:sp>
      <p:sp>
        <p:nvSpPr>
          <p:cNvPr id="2" name="Заголовок 1"/>
          <p:cNvSpPr>
            <a:spLocks noGrp="1"/>
          </p:cNvSpPr>
          <p:nvPr>
            <p:ph type="title"/>
          </p:nvPr>
        </p:nvSpPr>
        <p:spPr>
          <a:xfrm>
            <a:off x="2148288" y="147485"/>
            <a:ext cx="5442333" cy="34356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Градостроительный Кодекс РФ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27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83" y="66035"/>
            <a:ext cx="7132828" cy="706381"/>
          </a:xfrm>
        </p:spPr>
        <p:txBody>
          <a:bodyPr vert="horz" lIns="51435" tIns="25718" rIns="51435" bIns="25718" rtlCol="0" anchor="ctr">
            <a:noAutofit/>
          </a:bodyPr>
          <a:lstStyle/>
          <a:p>
            <a:r>
              <a:rPr lang="ru-RU" dirty="0">
                <a:solidFill>
                  <a:srgbClr val="002060"/>
                </a:solidFill>
              </a:rPr>
              <a:t/>
            </a:r>
            <a:br>
              <a:rPr lang="ru-RU" dirty="0">
                <a:solidFill>
                  <a:srgbClr val="002060"/>
                </a:solidFill>
              </a:rPr>
            </a:br>
            <a:r>
              <a:rPr lang="ru-RU" b="1" dirty="0">
                <a:solidFill>
                  <a:srgbClr val="002060"/>
                </a:solidFill>
                <a:latin typeface="Times New Roman" panose="02020603050405020304" pitchFamily="18" charset="0"/>
                <a:cs typeface="Times New Roman" panose="02020603050405020304" pitchFamily="18" charset="0"/>
              </a:rPr>
              <a:t>Приказ </a:t>
            </a:r>
            <a:r>
              <a:rPr lang="ru-RU" b="1" dirty="0" smtClean="0">
                <a:solidFill>
                  <a:srgbClr val="002060"/>
                </a:solidFill>
                <a:latin typeface="Times New Roman" panose="02020603050405020304" pitchFamily="18" charset="0"/>
                <a:cs typeface="Times New Roman" panose="02020603050405020304" pitchFamily="18" charset="0"/>
              </a:rPr>
              <a:t>Минстрой </a:t>
            </a:r>
            <a:r>
              <a:rPr lang="ru-RU" b="1" dirty="0">
                <a:solidFill>
                  <a:srgbClr val="002060"/>
                </a:solidFill>
                <a:latin typeface="Times New Roman" panose="02020603050405020304" pitchFamily="18" charset="0"/>
                <a:cs typeface="Times New Roman" panose="02020603050405020304" pitchFamily="18" charset="0"/>
              </a:rPr>
              <a:t>России</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от 30.06.2022 № 529/</a:t>
            </a:r>
            <a:r>
              <a:rPr lang="ru-RU" b="1" dirty="0" err="1">
                <a:solidFill>
                  <a:srgbClr val="002060"/>
                </a:solidFill>
                <a:latin typeface="Times New Roman" panose="02020603050405020304" pitchFamily="18" charset="0"/>
                <a:cs typeface="Times New Roman" panose="02020603050405020304" pitchFamily="18" charset="0"/>
              </a:rPr>
              <a:t>пр</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91779" y="2745763"/>
            <a:ext cx="8332088" cy="3148261"/>
          </a:xfrm>
        </p:spPr>
        <p:txBody>
          <a:bodyPr>
            <a:normAutofit/>
          </a:bodyPr>
          <a:lstStyle/>
          <a:p>
            <a:pPr marL="0" indent="0" algn="ctr">
              <a:buNone/>
            </a:pPr>
            <a:r>
              <a:rPr lang="ru-RU" sz="1600" dirty="0">
                <a:solidFill>
                  <a:srgbClr val="FF0000"/>
                </a:solidFill>
                <a:latin typeface="Times New Roman" panose="02020603050405020304" pitchFamily="18" charset="0"/>
                <a:cs typeface="Times New Roman" panose="02020603050405020304" pitchFamily="18" charset="0"/>
              </a:rPr>
              <a:t>У</a:t>
            </a:r>
            <a:r>
              <a:rPr lang="ru-RU" sz="1600" dirty="0" smtClean="0">
                <a:solidFill>
                  <a:srgbClr val="FF0000"/>
                </a:solidFill>
                <a:latin typeface="Times New Roman" panose="02020603050405020304" pitchFamily="18" charset="0"/>
                <a:cs typeface="Times New Roman" panose="02020603050405020304" pitchFamily="18" charset="0"/>
              </a:rPr>
              <a:t>становить </a:t>
            </a:r>
            <a:r>
              <a:rPr lang="ru-RU" sz="1600" dirty="0">
                <a:solidFill>
                  <a:srgbClr val="FF0000"/>
                </a:solidFill>
                <a:latin typeface="Times New Roman" panose="02020603050405020304" pitchFamily="18" charset="0"/>
                <a:cs typeface="Times New Roman" panose="02020603050405020304" pitchFamily="18" charset="0"/>
              </a:rPr>
              <a:t>в 2022 году, что с 1 сентября 2022 г. для лиц, у которых </a:t>
            </a:r>
            <a:r>
              <a:rPr lang="ru-RU" sz="1600" dirty="0">
                <a:solidFill>
                  <a:srgbClr val="002060"/>
                </a:solidFill>
                <a:latin typeface="Times New Roman" panose="02020603050405020304" pitchFamily="18" charset="0"/>
                <a:cs typeface="Times New Roman" panose="02020603050405020304" pitchFamily="18" charset="0"/>
              </a:rPr>
              <a:t>в соответствии с пунктом  </a:t>
            </a:r>
            <a:r>
              <a:rPr lang="ru-RU" sz="1600" dirty="0" smtClean="0">
                <a:solidFill>
                  <a:srgbClr val="002060"/>
                </a:solidFill>
                <a:latin typeface="Times New Roman" panose="02020603050405020304" pitchFamily="18" charset="0"/>
                <a:cs typeface="Times New Roman" panose="02020603050405020304" pitchFamily="18" charset="0"/>
              </a:rPr>
              <a:t>4 </a:t>
            </a:r>
            <a:r>
              <a:rPr lang="ru-RU" sz="1600" dirty="0">
                <a:solidFill>
                  <a:srgbClr val="002060"/>
                </a:solidFill>
                <a:latin typeface="Times New Roman" panose="02020603050405020304" pitchFamily="18" charset="0"/>
                <a:cs typeface="Times New Roman" panose="02020603050405020304" pitchFamily="18" charset="0"/>
              </a:rPr>
              <a:t>части 10 статьи 55.5-1 Градостроительного кодекса Российской Федерации (Собрание законодательства Российской Федерации, 2005, № 1, ст. 16; 2016, № 27, ст. 4305; 2022, № 1</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ст. 16) </a:t>
            </a:r>
            <a:r>
              <a:rPr lang="ru-RU" sz="1600" dirty="0">
                <a:solidFill>
                  <a:srgbClr val="FF0000"/>
                </a:solidFill>
                <a:latin typeface="Times New Roman" panose="02020603050405020304" pitchFamily="18" charset="0"/>
                <a:cs typeface="Times New Roman" panose="02020603050405020304" pitchFamily="18" charset="0"/>
              </a:rPr>
              <a:t>возникает необходимость прохождения независимой оценки квалификации </a:t>
            </a:r>
            <a:r>
              <a:rPr lang="ru-RU" sz="1600" dirty="0">
                <a:solidFill>
                  <a:srgbClr val="002060"/>
                </a:solidFill>
                <a:latin typeface="Times New Roman" panose="02020603050405020304" pitchFamily="18" charset="0"/>
                <a:cs typeface="Times New Roman" panose="02020603050405020304" pitchFamily="18" charset="0"/>
              </a:rPr>
              <a:t>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a:t>
            </a:r>
            <a:r>
              <a:rPr lang="ru-RU" sz="1600" dirty="0">
                <a:solidFill>
                  <a:srgbClr val="FF0000"/>
                </a:solidFill>
                <a:latin typeface="Times New Roman" panose="02020603050405020304" pitchFamily="18" charset="0"/>
                <a:cs typeface="Times New Roman" panose="02020603050405020304" pitchFamily="18" charset="0"/>
              </a:rPr>
              <a:t>срок прохождения такой независимой оценки квалификации переносится на 12 </a:t>
            </a:r>
            <a:r>
              <a:rPr lang="ru-RU" sz="1600" dirty="0" smtClean="0">
                <a:solidFill>
                  <a:srgbClr val="FF0000"/>
                </a:solidFill>
                <a:latin typeface="Times New Roman" panose="02020603050405020304" pitchFamily="18" charset="0"/>
                <a:cs typeface="Times New Roman" panose="02020603050405020304" pitchFamily="18" charset="0"/>
              </a:rPr>
              <a:t>месяцев</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5A78594-8646-4D53-8F42-51980A186450}" type="slidenum">
              <a:rPr lang="ru-RU" smtClean="0"/>
              <a:pPr/>
              <a:t>6</a:t>
            </a:fld>
            <a:endParaRPr lang="ru-RU" dirty="0"/>
          </a:p>
        </p:txBody>
      </p:sp>
      <p:sp>
        <p:nvSpPr>
          <p:cNvPr id="5" name="TextBox 4"/>
          <p:cNvSpPr txBox="1"/>
          <p:nvPr/>
        </p:nvSpPr>
        <p:spPr>
          <a:xfrm>
            <a:off x="777283" y="1193550"/>
            <a:ext cx="7349526" cy="1169551"/>
          </a:xfrm>
          <a:prstGeom prst="rect">
            <a:avLst/>
          </a:prstGeom>
          <a:noFill/>
        </p:spPr>
        <p:txBody>
          <a:bodyPr wrap="square" rtlCol="0">
            <a:spAutoFit/>
          </a:bodyPr>
          <a:lstStyle/>
          <a:p>
            <a:pPr algn="ctr"/>
            <a:r>
              <a:rPr lang="ru-RU" sz="1400" b="1" dirty="0" smtClean="0">
                <a:solidFill>
                  <a:srgbClr val="002060"/>
                </a:solidFill>
                <a:latin typeface="Times New Roman" panose="02020603050405020304" pitchFamily="18" charset="0"/>
                <a:cs typeface="Times New Roman" panose="02020603050405020304" pitchFamily="18" charset="0"/>
              </a:rPr>
              <a:t>«О </a:t>
            </a:r>
            <a:r>
              <a:rPr lang="ru-RU" sz="1400" b="1" dirty="0">
                <a:solidFill>
                  <a:srgbClr val="002060"/>
                </a:solidFill>
                <a:latin typeface="Times New Roman" panose="02020603050405020304" pitchFamily="18" charset="0"/>
                <a:cs typeface="Times New Roman" panose="02020603050405020304" pitchFamily="18" charset="0"/>
              </a:rPr>
              <a:t>переносе сроков прохождения независимой оценки квалификации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a:t>
            </a:r>
            <a:r>
              <a:rPr lang="ru-RU" sz="1400" b="1" dirty="0" smtClean="0">
                <a:solidFill>
                  <a:srgbClr val="002060"/>
                </a:solidFill>
                <a:latin typeface="Times New Roman" panose="02020603050405020304" pitchFamily="18" charset="0"/>
                <a:cs typeface="Times New Roman" panose="02020603050405020304" pitchFamily="18" charset="0"/>
              </a:rPr>
              <a:t>строительства» </a:t>
            </a:r>
            <a:endParaRPr lang="ru-RU"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99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1686" y="88135"/>
            <a:ext cx="6665205" cy="418641"/>
          </a:xfrm>
        </p:spPr>
        <p:txBody>
          <a:bodyPr>
            <a:normAutofit fontScale="90000"/>
          </a:bodyPr>
          <a:lstStyle/>
          <a:p>
            <a:r>
              <a:rPr lang="ru-RU" dirty="0" smtClean="0">
                <a:solidFill>
                  <a:srgbClr val="002060"/>
                </a:solidFill>
              </a:rPr>
              <a:t/>
            </a:r>
            <a:br>
              <a:rPr lang="ru-RU" dirty="0" smtClean="0">
                <a:solidFill>
                  <a:srgbClr val="002060"/>
                </a:solidFill>
              </a:rPr>
            </a:br>
            <a:r>
              <a:rPr lang="ru-RU" b="1" dirty="0" smtClean="0">
                <a:solidFill>
                  <a:srgbClr val="002060"/>
                </a:solidFill>
                <a:latin typeface="Times New Roman" panose="02020603050405020304" pitchFamily="18" charset="0"/>
                <a:cs typeface="Times New Roman" panose="02020603050405020304" pitchFamily="18" charset="0"/>
              </a:rPr>
              <a:t>Приказ </a:t>
            </a:r>
            <a:r>
              <a:rPr lang="ru-RU" b="1" dirty="0">
                <a:solidFill>
                  <a:srgbClr val="002060"/>
                </a:solidFill>
                <a:latin typeface="Times New Roman" panose="02020603050405020304" pitchFamily="18" charset="0"/>
                <a:cs typeface="Times New Roman" panose="02020603050405020304" pitchFamily="18" charset="0"/>
              </a:rPr>
              <a:t>Минстрой России</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от </a:t>
            </a:r>
            <a:r>
              <a:rPr lang="ru-RU" b="1" dirty="0" smtClean="0">
                <a:solidFill>
                  <a:srgbClr val="002060"/>
                </a:solidFill>
                <a:latin typeface="Times New Roman" panose="02020603050405020304" pitchFamily="18" charset="0"/>
                <a:cs typeface="Times New Roman" panose="02020603050405020304" pitchFamily="18" charset="0"/>
              </a:rPr>
              <a:t>16.06.2023 </a:t>
            </a:r>
            <a:r>
              <a:rPr lang="ru-RU" b="1" dirty="0">
                <a:solidFill>
                  <a:srgbClr val="002060"/>
                </a:solidFill>
                <a:latin typeface="Times New Roman" panose="02020603050405020304" pitchFamily="18" charset="0"/>
                <a:cs typeface="Times New Roman" panose="02020603050405020304" pitchFamily="18" charset="0"/>
              </a:rPr>
              <a:t>№ </a:t>
            </a:r>
            <a:r>
              <a:rPr lang="ru-RU" b="1" dirty="0" smtClean="0">
                <a:solidFill>
                  <a:srgbClr val="002060"/>
                </a:solidFill>
                <a:latin typeface="Times New Roman" panose="02020603050405020304" pitchFamily="18" charset="0"/>
                <a:cs typeface="Times New Roman" panose="02020603050405020304" pitchFamily="18" charset="0"/>
              </a:rPr>
              <a:t>419/</a:t>
            </a:r>
            <a:r>
              <a:rPr lang="ru-RU" b="1" dirty="0" err="1" smtClean="0">
                <a:solidFill>
                  <a:srgbClr val="002060"/>
                </a:solidFill>
                <a:latin typeface="Times New Roman" panose="02020603050405020304" pitchFamily="18" charset="0"/>
                <a:cs typeface="Times New Roman" panose="02020603050405020304" pitchFamily="18" charset="0"/>
              </a:rPr>
              <a:t>пр</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2192357"/>
            <a:ext cx="7886700" cy="2886419"/>
          </a:xfrm>
        </p:spPr>
        <p:txBody>
          <a:bodyPr>
            <a:normAutofit/>
          </a:bodyPr>
          <a:lstStyle/>
          <a:p>
            <a:pPr marL="0" indent="0" algn="ctr">
              <a:buNone/>
            </a:pPr>
            <a:r>
              <a:rPr lang="ru-RU" sz="1600" dirty="0" smtClean="0">
                <a:solidFill>
                  <a:srgbClr val="FF0000"/>
                </a:solidFill>
                <a:latin typeface="Times New Roman" panose="02020603050405020304" pitchFamily="18" charset="0"/>
                <a:cs typeface="Times New Roman" panose="02020603050405020304" pitchFamily="18" charset="0"/>
              </a:rPr>
              <a:t>При </a:t>
            </a:r>
            <a:r>
              <a:rPr lang="ru-RU" sz="1600" dirty="0">
                <a:solidFill>
                  <a:srgbClr val="FF0000"/>
                </a:solidFill>
                <a:latin typeface="Times New Roman" panose="02020603050405020304" pitchFamily="18" charset="0"/>
                <a:cs typeface="Times New Roman" panose="02020603050405020304" pitchFamily="18" charset="0"/>
              </a:rPr>
              <a:t>наступлении в 2023 году срока подтверждения соответствия физического лица требованиям</a:t>
            </a:r>
            <a:r>
              <a:rPr lang="ru-RU" sz="1600" dirty="0">
                <a:solidFill>
                  <a:srgbClr val="353F7B"/>
                </a:solidFill>
                <a:latin typeface="Times New Roman" panose="02020603050405020304" pitchFamily="18" charset="0"/>
                <a:cs typeface="Times New Roman" panose="02020603050405020304" pitchFamily="18" charset="0"/>
              </a:rPr>
              <a:t>, установленным пунктом 4 части 10 статьи 55.5-1 Градостроительного кодекса, </a:t>
            </a:r>
            <a:r>
              <a:rPr lang="ru-RU" sz="1600" dirty="0">
                <a:solidFill>
                  <a:srgbClr val="FF0000"/>
                </a:solidFill>
                <a:latin typeface="Times New Roman" panose="02020603050405020304" pitchFamily="18" charset="0"/>
                <a:cs typeface="Times New Roman" panose="02020603050405020304" pitchFamily="18" charset="0"/>
              </a:rPr>
              <a:t>переносится на 12 месяцев срок прохождения такой процедуры</a:t>
            </a:r>
            <a:r>
              <a:rPr lang="ru-RU" sz="1600" dirty="0">
                <a:solidFill>
                  <a:srgbClr val="353F7B"/>
                </a:solidFill>
                <a:latin typeface="Times New Roman" panose="02020603050405020304" pitchFamily="18" charset="0"/>
                <a:cs typeface="Times New Roman" panose="02020603050405020304" pitchFamily="18" charset="0"/>
              </a:rPr>
              <a:t>: физическим лицом, признанным гражданином РФ в соответствии с федеральными конституционными законами о принятии в Российскую Федерацию новых субъектов РФ, а также физическим лицом, которое является постоянно проживавшим на территории ДНР, ЛНР, Запорожской или Херсонской областей на день их принятия в Российскую Федерацию гражданином РФ; призванным на военную службу по мобилизации в Вооруженные Силы РФ физическим лицом, сведения о котором включены в национальные реестры специалистов в области инженерных изысканий и архитектурно-строительного проектирования и (или) специалистов в области </a:t>
            </a:r>
            <a:r>
              <a:rPr lang="ru-RU" sz="1600" dirty="0" smtClean="0">
                <a:solidFill>
                  <a:srgbClr val="353F7B"/>
                </a:solidFill>
                <a:latin typeface="Times New Roman" panose="02020603050405020304" pitchFamily="18" charset="0"/>
                <a:cs typeface="Times New Roman" panose="02020603050405020304" pitchFamily="18" charset="0"/>
              </a:rPr>
              <a:t>строительства</a:t>
            </a:r>
            <a:endParaRPr lang="ru-RU" sz="1600" dirty="0">
              <a:solidFill>
                <a:srgbClr val="353F7B"/>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3765C533-573A-49DE-874E-AB87EF57987D}" type="slidenum">
              <a:rPr lang="ru-RU" smtClean="0"/>
              <a:pPr/>
              <a:t>7</a:t>
            </a:fld>
            <a:endParaRPr lang="ru-RU" dirty="0"/>
          </a:p>
        </p:txBody>
      </p:sp>
      <p:sp>
        <p:nvSpPr>
          <p:cNvPr id="5" name="TextBox 4"/>
          <p:cNvSpPr txBox="1"/>
          <p:nvPr/>
        </p:nvSpPr>
        <p:spPr>
          <a:xfrm>
            <a:off x="788299" y="970441"/>
            <a:ext cx="7349526" cy="830997"/>
          </a:xfrm>
          <a:prstGeom prst="rect">
            <a:avLst/>
          </a:prstGeom>
          <a:noFill/>
        </p:spPr>
        <p:txBody>
          <a:bodyPr wrap="square" rtlCol="0">
            <a:spAutoFit/>
          </a:bodyPr>
          <a:lstStyle/>
          <a:p>
            <a:pPr algn="ctr"/>
            <a:r>
              <a:rPr lang="ru-RU" sz="1600" b="1" dirty="0" smtClean="0">
                <a:solidFill>
                  <a:srgbClr val="002060"/>
                </a:solidFill>
                <a:latin typeface="Times New Roman" panose="02020603050405020304" pitchFamily="18" charset="0"/>
                <a:cs typeface="Times New Roman" panose="02020603050405020304" pitchFamily="18" charset="0"/>
              </a:rPr>
              <a:t>«О </a:t>
            </a:r>
            <a:r>
              <a:rPr lang="ru-RU" sz="1600" b="1" dirty="0">
                <a:solidFill>
                  <a:srgbClr val="002060"/>
                </a:solidFill>
                <a:latin typeface="Times New Roman" panose="02020603050405020304" pitchFamily="18" charset="0"/>
                <a:cs typeface="Times New Roman" panose="02020603050405020304" pitchFamily="18" charset="0"/>
              </a:rPr>
              <a:t>переносе сроков </a:t>
            </a:r>
            <a:r>
              <a:rPr lang="ru-RU" sz="1600" b="1" dirty="0" smtClean="0">
                <a:solidFill>
                  <a:srgbClr val="002060"/>
                </a:solidFill>
                <a:latin typeface="Times New Roman" panose="02020603050405020304" pitchFamily="18" charset="0"/>
                <a:cs typeface="Times New Roman" panose="02020603050405020304" pitchFamily="18" charset="0"/>
              </a:rPr>
              <a:t>подтверждения соответствия физического лица требованиям, установленным пунктом 4 части 10 статьи 55.5-1 Градостроительного Кодекса Российской Федерации»</a:t>
            </a:r>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72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5600" y="2346594"/>
            <a:ext cx="7886700" cy="4029158"/>
          </a:xfrm>
        </p:spPr>
        <p:txBody>
          <a:bodyPr>
            <a:normAutofit/>
          </a:bodyPr>
          <a:lstStyle/>
          <a:p>
            <a:pPr marL="0" indent="0" algn="ctr">
              <a:buNone/>
            </a:pPr>
            <a:r>
              <a:rPr lang="ru-RU" sz="2400" b="1" dirty="0" smtClean="0">
                <a:solidFill>
                  <a:srgbClr val="002060"/>
                </a:solidFill>
                <a:latin typeface="Times New Roman" panose="02020603050405020304" pitchFamily="18" charset="0"/>
                <a:cs typeface="Times New Roman" panose="02020603050405020304" pitchFamily="18" charset="0"/>
              </a:rPr>
              <a:t>ВОПРОС 2. ОСНОВАНИЯ ИСКЛЮЧЕНИЯ СВЕДЕНИЙ О СПЕЦИАЛИСТЕ ВКЛЮЧЕННОГО В НАЦИОНАЛЬНЫЙ РЕЕСТР СПЕЦИАЛИСТОВ НОСТРОЙ И/ИЛИ НОПРИЗ </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765C533-573A-49DE-874E-AB87EF57987D}" type="slidenum">
              <a:rPr lang="ru-RU" smtClean="0"/>
              <a:pPr/>
              <a:t>8</a:t>
            </a:fld>
            <a:endParaRPr lang="ru-RU" dirty="0"/>
          </a:p>
        </p:txBody>
      </p:sp>
    </p:spTree>
    <p:extLst>
      <p:ext uri="{BB962C8B-B14F-4D97-AF65-F5344CB8AC3E}">
        <p14:creationId xmlns:p14="http://schemas.microsoft.com/office/powerpoint/2010/main" val="60018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9484" y="76985"/>
            <a:ext cx="6984693" cy="596868"/>
          </a:xfrm>
        </p:spPr>
        <p:txBody>
          <a:bodyPr/>
          <a:lstStyle/>
          <a:p>
            <a:r>
              <a:rPr lang="ru-RU" sz="24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
            </a:r>
            <a:br>
              <a:rPr lang="ru-RU" sz="24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br>
            <a:r>
              <a:rPr lang="ru-RU" sz="24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П</a:t>
            </a:r>
            <a:r>
              <a:rPr lang="ru-RU" sz="2400" b="1" dirty="0">
                <a:solidFill>
                  <a:schemeClr val="accent1">
                    <a:lumMod val="75000"/>
                  </a:schemeClr>
                </a:solidFill>
                <a:latin typeface="Times New Roman" panose="02020603050405020304" pitchFamily="18" charset="0"/>
                <a:cs typeface="Times New Roman" panose="02020603050405020304" pitchFamily="18" charset="0"/>
              </a:rPr>
              <a:t>риказ </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Минстрой </a:t>
            </a:r>
            <a:r>
              <a:rPr lang="ru-RU" sz="2400" b="1" dirty="0">
                <a:solidFill>
                  <a:schemeClr val="accent1">
                    <a:lumMod val="75000"/>
                  </a:schemeClr>
                </a:solidFill>
                <a:latin typeface="Times New Roman" panose="02020603050405020304" pitchFamily="18" charset="0"/>
                <a:cs typeface="Times New Roman" panose="02020603050405020304" pitchFamily="18" charset="0"/>
              </a:rPr>
              <a:t>России </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от 15.04.2022 </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286/</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пр</a:t>
            </a:r>
            <a:r>
              <a:rPr lang="ru-RU" sz="24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r>
            <a:br>
              <a:rPr lang="ru-RU" sz="2400"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6236" y="3018621"/>
            <a:ext cx="8161867" cy="3139807"/>
          </a:xfrm>
        </p:spPr>
        <p:txBody>
          <a:bodyPr>
            <a:noAutofit/>
          </a:bodyPr>
          <a:lstStyle/>
          <a:p>
            <a:r>
              <a:rPr lang="ru-RU" sz="1600" i="1" dirty="0" smtClean="0">
                <a:solidFill>
                  <a:srgbClr val="002060"/>
                </a:solidFill>
                <a:latin typeface="Times New Roman" panose="02020603050405020304" pitchFamily="18" charset="0"/>
                <a:cs typeface="Times New Roman" panose="02020603050405020304" pitchFamily="18" charset="0"/>
              </a:rPr>
              <a:t>На основании пункта 15 Приложения №3 Приказа  - НОСТРОЙ и НОПРИЗ уведомляют лицо, сведения о котором содержатся в НРС, о необходимости прохождения НОК не позднее 60 календарных дней до истечения 5-летнего срока прохождения повышения квалификации (удостоверение о повышении квалификации поданное в НОСТРОЙ или НОПРИЗ до 01.09.2022 г.).</a:t>
            </a:r>
          </a:p>
          <a:p>
            <a:r>
              <a:rPr lang="ru-RU" sz="1600" i="1" dirty="0" smtClean="0">
                <a:solidFill>
                  <a:srgbClr val="002060"/>
                </a:solidFill>
                <a:latin typeface="Times New Roman" panose="02020603050405020304" pitchFamily="18" charset="0"/>
                <a:cs typeface="Times New Roman" panose="02020603050405020304" pitchFamily="18" charset="0"/>
              </a:rPr>
              <a:t>Согласно пункту 5 и 6 Приложения №5 Приказа -  не прохождение независимой оценки квалификации не реже одного раза в пять лет является основанием для исключения сведений о специалисте из Национального реестра специалистов в области строительства и/или Национального реестра специалистов в области инженерных изысканий, градостроительства и архитектурно - строительного проектирования.</a:t>
            </a:r>
          </a:p>
          <a:p>
            <a:r>
              <a:rPr lang="ru-RU" sz="1600" i="1" dirty="0" smtClean="0">
                <a:solidFill>
                  <a:srgbClr val="002060"/>
                </a:solidFill>
                <a:latin typeface="Times New Roman" panose="02020603050405020304" pitchFamily="18" charset="0"/>
                <a:cs typeface="Times New Roman" panose="02020603050405020304" pitchFamily="18" charset="0"/>
              </a:rPr>
              <a:t>Согласно </a:t>
            </a:r>
            <a:r>
              <a:rPr lang="ru-RU" sz="1600" i="1" dirty="0">
                <a:solidFill>
                  <a:srgbClr val="002060"/>
                </a:solidFill>
                <a:latin typeface="Times New Roman" panose="02020603050405020304" pitchFamily="18" charset="0"/>
                <a:cs typeface="Times New Roman" panose="02020603050405020304" pitchFamily="18" charset="0"/>
              </a:rPr>
              <a:t>пункту 3 Приложения № 4 </a:t>
            </a:r>
            <a:r>
              <a:rPr lang="ru-RU" sz="1600" i="1" dirty="0" smtClean="0">
                <a:solidFill>
                  <a:srgbClr val="002060"/>
                </a:solidFill>
                <a:latin typeface="Times New Roman" panose="02020603050405020304" pitchFamily="18" charset="0"/>
                <a:cs typeface="Times New Roman" panose="02020603050405020304" pitchFamily="18" charset="0"/>
              </a:rPr>
              <a:t>Приказа - </a:t>
            </a:r>
            <a:r>
              <a:rPr lang="ru-RU" sz="1600" i="1" dirty="0">
                <a:solidFill>
                  <a:srgbClr val="002060"/>
                </a:solidFill>
                <a:latin typeface="Times New Roman" panose="02020603050405020304" pitchFamily="18" charset="0"/>
                <a:cs typeface="Times New Roman" panose="02020603050405020304" pitchFamily="18" charset="0"/>
              </a:rPr>
              <a:t> повторное включение сведений будет возможно </a:t>
            </a:r>
            <a:r>
              <a:rPr lang="ru-RU" sz="1600" b="1" i="1" dirty="0">
                <a:solidFill>
                  <a:srgbClr val="002060"/>
                </a:solidFill>
                <a:latin typeface="Times New Roman" panose="02020603050405020304" pitchFamily="18" charset="0"/>
                <a:cs typeface="Times New Roman" panose="02020603050405020304" pitchFamily="18" charset="0"/>
              </a:rPr>
              <a:t>не ранее чем через два </a:t>
            </a:r>
            <a:r>
              <a:rPr lang="ru-RU" sz="1600" b="1" i="1" dirty="0" smtClean="0">
                <a:solidFill>
                  <a:srgbClr val="002060"/>
                </a:solidFill>
                <a:latin typeface="Times New Roman" panose="02020603050405020304" pitchFamily="18" charset="0"/>
                <a:cs typeface="Times New Roman" panose="02020603050405020304" pitchFamily="18" charset="0"/>
              </a:rPr>
              <a:t>года</a:t>
            </a:r>
            <a:r>
              <a:rPr lang="ru-RU" sz="1600" i="1" dirty="0">
                <a:solidFill>
                  <a:srgbClr val="002060"/>
                </a:solidFill>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981518" y="194530"/>
            <a:ext cx="2057400" cy="365125"/>
          </a:xfrm>
        </p:spPr>
        <p:txBody>
          <a:bodyPr/>
          <a:lstStyle/>
          <a:p>
            <a:fld id="{35A78594-8646-4D53-8F42-51980A186450}" type="slidenum">
              <a:rPr lang="ru-RU" smtClean="0"/>
              <a:pPr/>
              <a:t>9</a:t>
            </a:fld>
            <a:endParaRPr lang="ru-RU" dirty="0"/>
          </a:p>
        </p:txBody>
      </p:sp>
      <p:sp>
        <p:nvSpPr>
          <p:cNvPr id="5" name="TextBox 4"/>
          <p:cNvSpPr txBox="1"/>
          <p:nvPr/>
        </p:nvSpPr>
        <p:spPr>
          <a:xfrm>
            <a:off x="576236" y="1015241"/>
            <a:ext cx="8161867" cy="1661993"/>
          </a:xfrm>
          <a:prstGeom prst="rect">
            <a:avLst/>
          </a:prstGeom>
          <a:noFill/>
        </p:spPr>
        <p:txBody>
          <a:bodyPr wrap="square" rtlCol="0">
            <a:spAutoFit/>
          </a:bodyPr>
          <a:lstStyle/>
          <a:p>
            <a:pPr algn="ctr"/>
            <a:r>
              <a:rPr lang="ru-RU" i="1" dirty="0" smtClean="0">
                <a:latin typeface="Times New Roman" panose="02020603050405020304" pitchFamily="18" charset="0"/>
                <a:cs typeface="Times New Roman" panose="02020603050405020304" pitchFamily="18" charset="0"/>
              </a:rPr>
              <a:t>«</a:t>
            </a:r>
            <a:r>
              <a:rPr lang="ru-RU" sz="1400" b="1" dirty="0">
                <a:solidFill>
                  <a:srgbClr val="002060"/>
                </a:solidFill>
                <a:latin typeface="Times New Roman" panose="02020603050405020304" pitchFamily="18" charset="0"/>
                <a:cs typeface="Times New Roman" panose="02020603050405020304" pitchFamily="18" charset="0"/>
              </a:rPr>
              <a:t>Об утверждении перечня документов, подтверждающих соответствие физического лица минимальным требованиям, установленным частью 10 статьи 55.5-1 Градостроительного кодекса Российской Федерации, состава сведений, включаемых в национальные реестры специалистов, порядка внесения изменений в национальные реестры специалистов, оснований для отказа во включении сведений о физическом лице в соответствующий национальный реестр специалистов, </a:t>
            </a:r>
            <a:r>
              <a:rPr lang="ru-RU" sz="1400" b="1" u="sng" dirty="0">
                <a:solidFill>
                  <a:srgbClr val="002060"/>
                </a:solidFill>
                <a:latin typeface="Times New Roman" panose="02020603050405020304" pitchFamily="18" charset="0"/>
                <a:cs typeface="Times New Roman" panose="02020603050405020304" pitchFamily="18" charset="0"/>
              </a:rPr>
              <a:t>перечня случаев, при которых сведения о физическом лице исключаются из национального реестра специалисто</a:t>
            </a:r>
            <a:r>
              <a:rPr lang="ru-RU" sz="1400" b="1" dirty="0">
                <a:solidFill>
                  <a:srgbClr val="002060"/>
                </a:solidFill>
                <a:latin typeface="Times New Roman" panose="02020603050405020304" pitchFamily="18" charset="0"/>
                <a:cs typeface="Times New Roman" panose="02020603050405020304" pitchFamily="18" charset="0"/>
              </a:rPr>
              <a:t>в</a:t>
            </a:r>
            <a:r>
              <a:rPr lang="ru-RU" sz="1400" b="1" dirty="0" smtClean="0">
                <a:solidFill>
                  <a:srgbClr val="002060"/>
                </a:solidFill>
                <a:latin typeface="Times New Roman" panose="02020603050405020304" pitchFamily="18" charset="0"/>
                <a:cs typeface="Times New Roman" panose="02020603050405020304" pitchFamily="18" charset="0"/>
              </a:rPr>
              <a:t>»</a:t>
            </a:r>
            <a:endParaRPr lang="ru-RU" sz="1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551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30389</TotalTime>
  <Words>1481</Words>
  <Application>Microsoft Office PowerPoint</Application>
  <PresentationFormat>Экран (4:3)</PresentationFormat>
  <Paragraphs>143</Paragraphs>
  <Slides>29</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29</vt:i4>
      </vt:variant>
    </vt:vector>
  </HeadingPairs>
  <TitlesOfParts>
    <vt:vector size="37" baseType="lpstr">
      <vt:lpstr>Arial</vt:lpstr>
      <vt:lpstr>Calibri</vt:lpstr>
      <vt:lpstr>DIN Pro Medium</vt:lpstr>
      <vt:lpstr>Tahoma</vt:lpstr>
      <vt:lpstr>Times New Roman</vt:lpstr>
      <vt:lpstr>Verdana</vt:lpstr>
      <vt:lpstr>Тема Office</vt:lpstr>
      <vt:lpstr>1_Тема Office</vt:lpstr>
      <vt:lpstr>Презентация PowerPoint</vt:lpstr>
      <vt:lpstr>Презентация PowerPoint</vt:lpstr>
      <vt:lpstr>Презентация PowerPoint</vt:lpstr>
      <vt:lpstr>Презентация PowerPoint</vt:lpstr>
      <vt:lpstr>Градостроительный Кодекс РФ   </vt:lpstr>
      <vt:lpstr> Приказ Минстрой России от 30.06.2022 № 529/пр </vt:lpstr>
      <vt:lpstr> Приказ Минстрой России от 16.06.2023 № 419/пр </vt:lpstr>
      <vt:lpstr>Презентация PowerPoint</vt:lpstr>
      <vt:lpstr> Приказ Минстрой России от 15.04.2022 № 286/пр </vt:lpstr>
      <vt:lpstr>    Информационные ресурсы для проверки даты   прохождения НОК </vt:lpstr>
      <vt:lpstr>Презентация PowerPoint</vt:lpstr>
      <vt:lpstr>Презентация PowerPoint</vt:lpstr>
      <vt:lpstr>Использование квоты за I полугодие 2023 года </vt:lpstr>
      <vt:lpstr>ПОРЯДОК НАПРАВЛЕНИЯ ЗАЯВКИ НА КВОТУ</vt:lpstr>
      <vt:lpstr>Презентация PowerPoint</vt:lpstr>
      <vt:lpstr>Презентация PowerPoint</vt:lpstr>
      <vt:lpstr>Система ПАК НОК НОСТРОЙ после обновления сменила название и теперь именуется АИС НОК (НОСТРОЙ)</vt:lpstr>
      <vt:lpstr>На Шаге №5 Необходимо прикрепить полный пакет документов:  1. Паспорт (1 страница и страница с регистрацией) 2. Документ подтверждающий стаж – Заверенная работодателем трудовая книжка.  Если у Соискателя книжка в электронном виде, бумажная трудовая книжка также прикрепляется к Заявке. 3. Документ о высшем образовании. 4. Уведомление о включении в НРС НОСТРОЙ (При наличии).</vt:lpstr>
      <vt:lpstr>Презентация PowerPoint</vt:lpstr>
      <vt:lpstr>Регистрация в АИС ОК НОПРИЗ</vt:lpstr>
      <vt:lpstr>Презентация PowerPoint</vt:lpstr>
      <vt:lpstr>Презентация PowerPoint</vt:lpstr>
      <vt:lpstr>Презентация PowerPoint</vt:lpstr>
      <vt:lpstr>Презентация PowerPoint</vt:lpstr>
      <vt:lpstr>Презентация PowerPoint</vt:lpstr>
      <vt:lpstr>ОСНОВНЫЕ ПРАВИЛА </vt:lpstr>
      <vt:lpstr>Презентация PowerPoint</vt:lpstr>
      <vt:lpstr>Положение о членстве в саморегулируемой организации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Маслов Алексей Викторович</dc:creator>
  <cp:lastModifiedBy>Лариса Доценко</cp:lastModifiedBy>
  <cp:revision>926</cp:revision>
  <cp:lastPrinted>2023-07-06T13:32:23Z</cp:lastPrinted>
  <dcterms:created xsi:type="dcterms:W3CDTF">2018-09-06T08:14:55Z</dcterms:created>
  <dcterms:modified xsi:type="dcterms:W3CDTF">2023-07-07T07:00:01Z</dcterms:modified>
</cp:coreProperties>
</file>