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0" r:id="rId1"/>
  </p:sldMasterIdLst>
  <p:notesMasterIdLst>
    <p:notesMasterId r:id="rId30"/>
  </p:notesMasterIdLst>
  <p:sldIdLst>
    <p:sldId id="320" r:id="rId2"/>
    <p:sldId id="315" r:id="rId3"/>
    <p:sldId id="411" r:id="rId4"/>
    <p:sldId id="431" r:id="rId5"/>
    <p:sldId id="314" r:id="rId6"/>
    <p:sldId id="409" r:id="rId7"/>
    <p:sldId id="465" r:id="rId8"/>
    <p:sldId id="475" r:id="rId9"/>
    <p:sldId id="463" r:id="rId10"/>
    <p:sldId id="464" r:id="rId11"/>
    <p:sldId id="432" r:id="rId12"/>
    <p:sldId id="434" r:id="rId13"/>
    <p:sldId id="435" r:id="rId14"/>
    <p:sldId id="436" r:id="rId15"/>
    <p:sldId id="437" r:id="rId16"/>
    <p:sldId id="390" r:id="rId17"/>
    <p:sldId id="405" r:id="rId18"/>
    <p:sldId id="408" r:id="rId19"/>
    <p:sldId id="391" r:id="rId20"/>
    <p:sldId id="473" r:id="rId21"/>
    <p:sldId id="395" r:id="rId22"/>
    <p:sldId id="471" r:id="rId23"/>
    <p:sldId id="458" r:id="rId24"/>
    <p:sldId id="457" r:id="rId25"/>
    <p:sldId id="476" r:id="rId26"/>
    <p:sldId id="454" r:id="rId27"/>
    <p:sldId id="470" r:id="rId28"/>
    <p:sldId id="453" r:id="rId29"/>
  </p:sldIdLst>
  <p:sldSz cx="111617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51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1243" autoAdjust="0"/>
  </p:normalViewPr>
  <p:slideViewPr>
    <p:cSldViewPr>
      <p:cViewPr>
        <p:scale>
          <a:sx n="78" d="100"/>
          <a:sy n="78" d="100"/>
        </p:scale>
        <p:origin x="-413" y="-226"/>
      </p:cViewPr>
      <p:guideLst>
        <p:guide orient="horz" pos="2160"/>
        <p:guide pos="3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160"/>
    </p:cViewPr>
  </p:sorterViewPr>
  <p:notesViewPr>
    <p:cSldViewPr>
      <p:cViewPr varScale="1">
        <p:scale>
          <a:sx n="98" d="100"/>
          <a:sy n="98" d="100"/>
        </p:scale>
        <p:origin x="-3974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164570861787102"/>
          <c:y val="3.6656557884436496E-2"/>
          <c:w val="0.78347625571648749"/>
          <c:h val="0.77973422326720054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gradFill>
              <a:gsLst>
                <a:gs pos="0">
                  <a:srgbClr val="757AE5"/>
                </a:gs>
                <a:gs pos="66000">
                  <a:schemeClr val="bg2">
                    <a:lumMod val="60000"/>
                    <a:lumOff val="40000"/>
                  </a:schemeClr>
                </a:gs>
                <a:gs pos="92000">
                  <a:prstClr val="white"/>
                </a:gs>
                <a:gs pos="100000">
                  <a:srgbClr val="FFEBFA"/>
                </a:gs>
              </a:gsLst>
              <a:lin ang="13500000" scaled="1"/>
            </a:gradFill>
            <a:ln w="38100">
              <a:solidFill>
                <a:srgbClr val="7030A0"/>
              </a:solidFill>
            </a:ln>
            <a:effectLst>
              <a:glow rad="76200">
                <a:schemeClr val="tx1">
                  <a:alpha val="50000"/>
                </a:schemeClr>
              </a:glow>
            </a:effectLst>
          </c:spPr>
          <c:dLbls>
            <c:dLbl>
              <c:idx val="0"/>
              <c:layout>
                <c:manualLayout>
                  <c:x val="-2.2497364984903723E-2"/>
                  <c:y val="-8.9957923581808763E-2"/>
                </c:manualLayout>
              </c:layout>
              <c:showVal val="1"/>
            </c:dLbl>
            <c:dLbl>
              <c:idx val="1"/>
              <c:layout>
                <c:manualLayout>
                  <c:x val="-2.6049472554121544E-2"/>
                  <c:y val="-0.30667473948343132"/>
                </c:manualLayout>
              </c:layout>
              <c:showVal val="1"/>
            </c:dLbl>
            <c:dLbl>
              <c:idx val="2"/>
              <c:layout>
                <c:manualLayout>
                  <c:x val="-1.1840669342782543E-3"/>
                  <c:y val="-0.36392069085367673"/>
                </c:manualLayout>
              </c:layout>
              <c:showVal val="1"/>
            </c:dLbl>
            <c:dLbl>
              <c:idx val="3"/>
              <c:layout>
                <c:manualLayout>
                  <c:x val="2.0129044649112953E-2"/>
                  <c:y val="-0.35574269780077988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1.6576937079895149E-2"/>
                  <c:y val="-0.34552036746878473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1.8945070948451784E-2"/>
                  <c:y val="-0.3414312099582214"/>
                </c:manualLayout>
              </c:layout>
              <c:showVal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5.6835212845354803E-2"/>
                  <c:y val="-0.32507522385243987"/>
                </c:manualLayout>
              </c:layout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2.8417606422677693E-2"/>
                  <c:y val="-0.25965127942930483"/>
                </c:manualLayout>
              </c:layout>
              <c:showVal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0.26578477421897573"/>
                </c:manualLayout>
              </c:layout>
              <c:showVal val="1"/>
            </c:dLbl>
            <c:dLbl>
              <c:idx val="14"/>
              <c:layout>
                <c:manualLayout>
                  <c:x val="4.7051489033261749E-2"/>
                  <c:y val="-0.28009626206153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2000" b="1" dirty="0" smtClean="0"/>
                      <a:t>308</a:t>
                    </a:r>
                    <a:endParaRPr lang="en-US" sz="2000" b="1" dirty="0"/>
                  </a:p>
                </c:rich>
              </c:tx>
              <c:spPr>
                <a:solidFill>
                  <a:srgbClr val="002060"/>
                </a:solidFill>
                <a:ln w="19050">
                  <a:solidFill>
                    <a:schemeClr val="tx1"/>
                  </a:solidFill>
                </a:ln>
              </c:spPr>
              <c:showVal val="1"/>
            </c:dLbl>
            <c:showVal val="1"/>
          </c:dLbls>
          <c:cat>
            <c:strRef>
              <c:f>Лист1!$A$2:$A$16</c:f>
              <c:strCache>
                <c:ptCount val="15"/>
                <c:pt idx="0">
                  <c:v>июнь</c:v>
                </c:pt>
                <c:pt idx="1">
                  <c:v>январь</c:v>
                </c:pt>
                <c:pt idx="2">
                  <c:v>июнь</c:v>
                </c:pt>
                <c:pt idx="3">
                  <c:v>январь</c:v>
                </c:pt>
                <c:pt idx="4">
                  <c:v>июнь</c:v>
                </c:pt>
                <c:pt idx="5">
                  <c:v>январь</c:v>
                </c:pt>
                <c:pt idx="6">
                  <c:v>июнь</c:v>
                </c:pt>
                <c:pt idx="7">
                  <c:v>январь</c:v>
                </c:pt>
                <c:pt idx="8">
                  <c:v>июнь</c:v>
                </c:pt>
                <c:pt idx="9">
                  <c:v>январь</c:v>
                </c:pt>
                <c:pt idx="10">
                  <c:v>июнь</c:v>
                </c:pt>
                <c:pt idx="11">
                  <c:v>январь</c:v>
                </c:pt>
                <c:pt idx="12">
                  <c:v>июнь</c:v>
                </c:pt>
                <c:pt idx="13">
                  <c:v>январь</c:v>
                </c:pt>
                <c:pt idx="14">
                  <c:v>февраль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111</c:v>
                </c:pt>
                <c:pt idx="1">
                  <c:v>396</c:v>
                </c:pt>
                <c:pt idx="2">
                  <c:v>500</c:v>
                </c:pt>
                <c:pt idx="3">
                  <c:v>496</c:v>
                </c:pt>
                <c:pt idx="4">
                  <c:v>464</c:v>
                </c:pt>
                <c:pt idx="5">
                  <c:v>461</c:v>
                </c:pt>
                <c:pt idx="6">
                  <c:v>451</c:v>
                </c:pt>
                <c:pt idx="7">
                  <c:v>413</c:v>
                </c:pt>
                <c:pt idx="8">
                  <c:v>392</c:v>
                </c:pt>
                <c:pt idx="9">
                  <c:v>383</c:v>
                </c:pt>
                <c:pt idx="10">
                  <c:v>370</c:v>
                </c:pt>
                <c:pt idx="11">
                  <c:v>360</c:v>
                </c:pt>
                <c:pt idx="12">
                  <c:v>337</c:v>
                </c:pt>
                <c:pt idx="13">
                  <c:v>315</c:v>
                </c:pt>
                <c:pt idx="14">
                  <c:v>308</c:v>
                </c:pt>
              </c:numCache>
            </c:numRef>
          </c:val>
        </c:ser>
        <c:dLbls>
          <c:showVal val="1"/>
          <c:showCatName val="1"/>
        </c:dLbls>
        <c:axId val="87982848"/>
        <c:axId val="87984768"/>
      </c:areaChart>
      <c:catAx>
        <c:axId val="87982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Период работы СРО</a:t>
                </a:r>
              </a:p>
            </c:rich>
          </c:tx>
          <c:layout>
            <c:manualLayout>
              <c:xMode val="edge"/>
              <c:yMode val="edge"/>
              <c:x val="7.6516829367098314E-4"/>
              <c:y val="0.9495367923560879"/>
            </c:manualLayout>
          </c:layout>
        </c:title>
        <c:numFmt formatCode="General" sourceLinked="1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87984768"/>
        <c:crosses val="autoZero"/>
        <c:auto val="1"/>
        <c:lblAlgn val="ctr"/>
        <c:lblOffset val="100"/>
        <c:tickLblSkip val="1"/>
      </c:catAx>
      <c:valAx>
        <c:axId val="87984768"/>
        <c:scaling>
          <c:orientation val="minMax"/>
          <c:max val="60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организаций</a:t>
                </a:r>
              </a:p>
            </c:rich>
          </c:tx>
          <c:layout/>
        </c:title>
        <c:numFmt formatCode="General" sourceLinked="1"/>
        <c:tickLblPos val="nextTo"/>
        <c:crossAx val="87982848"/>
        <c:crosses val="autoZero"/>
        <c:crossBetween val="midCat"/>
        <c:majorUnit val="50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64570861787102"/>
          <c:y val="3.6656557884436475E-2"/>
          <c:w val="0.78347625571648749"/>
          <c:h val="0.77973422326720065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000"/>
            </a:solidFill>
            <a:ln w="3492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 prst="slope"/>
            </a:sp3d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2.9568416047540173E-2"/>
                  <c:y val="-9.2002421845029284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2.0129137882730005E-2"/>
                  <c:y val="-0.14107070213060866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1.7761004014173423E-2"/>
                  <c:y val="-0.14515937668882398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1.6576937079895149E-2"/>
                  <c:y val="-0.14515937668882398"/>
                </c:manualLayout>
              </c:layout>
              <c:showVal val="1"/>
            </c:dLbl>
            <c:dLbl>
              <c:idx val="9"/>
              <c:layout>
                <c:manualLayout>
                  <c:x val="1.9206331466982286E-2"/>
                  <c:y val="-0.14311503940971634"/>
                </c:manualLayout>
              </c:layout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2.3681338685565028E-2"/>
                  <c:y val="-0.15538186800493836"/>
                </c:manualLayout>
              </c:layout>
              <c:showVal val="1"/>
            </c:dLbl>
            <c:dLbl>
              <c:idx val="12"/>
              <c:layout>
                <c:manualLayout>
                  <c:x val="2.2775076643008006E-2"/>
                  <c:y val="-0.12675889231981813"/>
                </c:manualLayout>
              </c:layout>
              <c:showVal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2.8417606422677606E-2"/>
                  <c:y val="-0.1492483732152711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800" b="1" dirty="0"/>
                      <a:t>126</a:t>
                    </a:r>
                  </a:p>
                </c:rich>
              </c:tx>
              <c:spPr>
                <a:solidFill>
                  <a:srgbClr val="FFC000"/>
                </a:solidFill>
                <a:ln w="28575">
                  <a:solidFill>
                    <a:sysClr val="window" lastClr="FFFFFF"/>
                  </a:solidFill>
                </a:ln>
              </c:spPr>
              <c:showVal val="1"/>
            </c:dLbl>
            <c:dLbl>
              <c:idx val="16"/>
              <c:layout>
                <c:manualLayout>
                  <c:x val="-2.841769965629427E-2"/>
                  <c:y val="-0.14720403593616477"/>
                </c:manualLayout>
              </c:layout>
              <c:showVal val="1"/>
            </c:dLbl>
            <c:dLbl>
              <c:idx val="17"/>
              <c:layout>
                <c:manualLayout>
                  <c:x val="-1.6576937079895149E-2"/>
                  <c:y val="-0.14311487842560111"/>
                </c:manualLayout>
              </c:layout>
              <c:showVal val="1"/>
            </c:dLbl>
            <c:spPr>
              <a:ln w="28575"/>
            </c:spPr>
            <c:txPr>
              <a:bodyPr/>
              <a:lstStyle/>
              <a:p>
                <a:pPr>
                  <a:defRPr sz="1800" b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июнь</c:v>
                </c:pt>
                <c:pt idx="1">
                  <c:v>январь</c:v>
                </c:pt>
                <c:pt idx="2">
                  <c:v>июнь</c:v>
                </c:pt>
                <c:pt idx="3">
                  <c:v>январь</c:v>
                </c:pt>
                <c:pt idx="4">
                  <c:v>июнь</c:v>
                </c:pt>
                <c:pt idx="5">
                  <c:v>январь</c:v>
                </c:pt>
                <c:pt idx="6">
                  <c:v>июнь</c:v>
                </c:pt>
                <c:pt idx="7">
                  <c:v>январь</c:v>
                </c:pt>
                <c:pt idx="8">
                  <c:v>июнь</c:v>
                </c:pt>
                <c:pt idx="9">
                  <c:v>январь</c:v>
                </c:pt>
                <c:pt idx="10">
                  <c:v>июнь</c:v>
                </c:pt>
                <c:pt idx="11">
                  <c:v>январь</c:v>
                </c:pt>
                <c:pt idx="12">
                  <c:v>июнь</c:v>
                </c:pt>
                <c:pt idx="13">
                  <c:v>январь</c:v>
                </c:pt>
                <c:pt idx="14">
                  <c:v>февраль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58</c:v>
                </c:pt>
                <c:pt idx="1">
                  <c:v>139</c:v>
                </c:pt>
                <c:pt idx="2">
                  <c:v>153</c:v>
                </c:pt>
                <c:pt idx="3">
                  <c:v>170</c:v>
                </c:pt>
                <c:pt idx="4">
                  <c:v>165</c:v>
                </c:pt>
                <c:pt idx="5">
                  <c:v>165</c:v>
                </c:pt>
                <c:pt idx="6">
                  <c:v>161</c:v>
                </c:pt>
                <c:pt idx="7">
                  <c:v>161</c:v>
                </c:pt>
                <c:pt idx="8">
                  <c:v>168</c:v>
                </c:pt>
                <c:pt idx="9">
                  <c:v>151</c:v>
                </c:pt>
                <c:pt idx="10">
                  <c:v>150</c:v>
                </c:pt>
                <c:pt idx="11">
                  <c:v>148</c:v>
                </c:pt>
                <c:pt idx="12">
                  <c:v>140</c:v>
                </c:pt>
                <c:pt idx="13">
                  <c:v>128</c:v>
                </c:pt>
                <c:pt idx="14">
                  <c:v>126</c:v>
                </c:pt>
              </c:numCache>
            </c:numRef>
          </c:val>
        </c:ser>
        <c:dLbls>
          <c:showVal val="1"/>
          <c:showCatName val="1"/>
        </c:dLbls>
        <c:axId val="96089600"/>
        <c:axId val="96107904"/>
      </c:areaChart>
      <c:catAx>
        <c:axId val="96089600"/>
        <c:scaling>
          <c:orientation val="minMax"/>
        </c:scaling>
        <c:delete val="1"/>
        <c:axPos val="b"/>
        <c:numFmt formatCode="General" sourceLinked="1"/>
        <c:tickLblPos val="none"/>
        <c:crossAx val="96107904"/>
        <c:crosses val="autoZero"/>
        <c:auto val="1"/>
        <c:lblAlgn val="ctr"/>
        <c:lblOffset val="100"/>
        <c:tickLblSkip val="1"/>
      </c:catAx>
      <c:valAx>
        <c:axId val="96107904"/>
        <c:scaling>
          <c:orientation val="minMax"/>
          <c:max val="600"/>
        </c:scaling>
        <c:delete val="1"/>
        <c:axPos val="l"/>
        <c:numFmt formatCode="General" sourceLinked="1"/>
        <c:tickLblPos val="none"/>
        <c:crossAx val="96089600"/>
        <c:crosses val="autoZero"/>
        <c:crossBetween val="midCat"/>
        <c:majorUnit val="50"/>
      </c:valAx>
      <c:spPr>
        <a:noFill/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64570861787102"/>
          <c:y val="3.6656557884436475E-2"/>
          <c:w val="0.78347625571648749"/>
          <c:h val="0.77973422326720065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00B0F0"/>
            </a:solidFill>
            <a:ln w="3492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 prst="softRound"/>
            </a:sp3d>
          </c:spPr>
          <c:dLbls>
            <c:dLbl>
              <c:idx val="0"/>
              <c:layout>
                <c:manualLayout>
                  <c:x val="1.1056873447821221E-2"/>
                  <c:y val="5.5201453107017566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1457131014760584E-2"/>
                  <c:y val="6.7468442686354796E-2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5.2259958697334027E-4"/>
                  <c:y val="6.7468442686354796E-2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1.0284696139978391E-3"/>
                  <c:y val="6.5423944423132013E-2"/>
                </c:manualLayout>
              </c:layout>
              <c:showVal val="1"/>
            </c:dLbl>
            <c:dLbl>
              <c:idx val="8"/>
              <c:delete val="1"/>
            </c:dLbl>
            <c:dLbl>
              <c:idx val="9"/>
              <c:layout>
                <c:manualLayout>
                  <c:x val="2.8906858687114388E-3"/>
                  <c:y val="5.5201453107017566E-2"/>
                </c:manualLayout>
              </c:layout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5.0759419595800083E-2"/>
                  <c:y val="6.3379446159909064E-2"/>
                </c:manualLayout>
              </c:layout>
              <c:showVal val="1"/>
            </c:dLbl>
            <c:dLbl>
              <c:idx val="13"/>
              <c:layout>
                <c:manualLayout>
                  <c:x val="-1.1380653015824007E-7"/>
                  <c:y val="6.1334947896686524E-2"/>
                </c:manualLayout>
              </c:layout>
              <c:showVal val="1"/>
            </c:dLbl>
            <c:dLbl>
              <c:idx val="14"/>
              <c:layout>
                <c:manualLayout>
                  <c:x val="4.8179653167770675E-2"/>
                  <c:y val="6.1334947896686722E-3"/>
                </c:manualLayout>
              </c:layout>
              <c:spPr>
                <a:solidFill>
                  <a:srgbClr val="00B0F0"/>
                </a:solidFill>
                <a:ln w="28575">
                  <a:solidFill>
                    <a:sysClr val="window" lastClr="FFFFFF"/>
                  </a:solidFill>
                </a:ln>
              </c:spPr>
              <c:txPr>
                <a:bodyPr/>
                <a:lstStyle/>
                <a:p>
                  <a:pPr>
                    <a:defRPr sz="1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</c:dLbl>
            <c:dLbl>
              <c:idx val="15"/>
              <c:layout>
                <c:manualLayout>
                  <c:x val="2.3681338685565155E-3"/>
                  <c:y val="2.2489480895451604E-2"/>
                </c:manualLayout>
              </c:layout>
              <c:showVal val="1"/>
            </c:dLbl>
            <c:dLbl>
              <c:idx val="17"/>
              <c:layout>
                <c:manualLayout>
                  <c:x val="5.6835212845354803E-2"/>
                  <c:y val="7.769093400246951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июнь</c:v>
                </c:pt>
                <c:pt idx="1">
                  <c:v>январь</c:v>
                </c:pt>
                <c:pt idx="2">
                  <c:v>июнь</c:v>
                </c:pt>
                <c:pt idx="3">
                  <c:v>январь</c:v>
                </c:pt>
                <c:pt idx="4">
                  <c:v>июнь</c:v>
                </c:pt>
                <c:pt idx="5">
                  <c:v>январь</c:v>
                </c:pt>
                <c:pt idx="6">
                  <c:v>июнь</c:v>
                </c:pt>
                <c:pt idx="7">
                  <c:v>январь</c:v>
                </c:pt>
                <c:pt idx="8">
                  <c:v>июнь</c:v>
                </c:pt>
                <c:pt idx="9">
                  <c:v>январь</c:v>
                </c:pt>
                <c:pt idx="10">
                  <c:v>июнь</c:v>
                </c:pt>
                <c:pt idx="11">
                  <c:v>январь</c:v>
                </c:pt>
                <c:pt idx="12">
                  <c:v>июнь</c:v>
                </c:pt>
                <c:pt idx="13">
                  <c:v>январь</c:v>
                </c:pt>
                <c:pt idx="14">
                  <c:v>февраль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51</c:v>
                </c:pt>
                <c:pt idx="1">
                  <c:v>68</c:v>
                </c:pt>
                <c:pt idx="2">
                  <c:v>69</c:v>
                </c:pt>
                <c:pt idx="3">
                  <c:v>69</c:v>
                </c:pt>
                <c:pt idx="4">
                  <c:v>71</c:v>
                </c:pt>
                <c:pt idx="5">
                  <c:v>70</c:v>
                </c:pt>
                <c:pt idx="6">
                  <c:v>70</c:v>
                </c:pt>
                <c:pt idx="7">
                  <c:v>67</c:v>
                </c:pt>
                <c:pt idx="8">
                  <c:v>70</c:v>
                </c:pt>
                <c:pt idx="9">
                  <c:v>67</c:v>
                </c:pt>
                <c:pt idx="10">
                  <c:v>65</c:v>
                </c:pt>
                <c:pt idx="11">
                  <c:v>63</c:v>
                </c:pt>
                <c:pt idx="12">
                  <c:v>63</c:v>
                </c:pt>
                <c:pt idx="13">
                  <c:v>61</c:v>
                </c:pt>
                <c:pt idx="14">
                  <c:v>60</c:v>
                </c:pt>
              </c:numCache>
            </c:numRef>
          </c:val>
        </c:ser>
        <c:dLbls>
          <c:showVal val="1"/>
        </c:dLbls>
        <c:axId val="101477376"/>
        <c:axId val="101499648"/>
      </c:areaChart>
      <c:catAx>
        <c:axId val="101477376"/>
        <c:scaling>
          <c:orientation val="minMax"/>
        </c:scaling>
        <c:delete val="1"/>
        <c:axPos val="b"/>
        <c:numFmt formatCode="General" sourceLinked="1"/>
        <c:tickLblPos val="none"/>
        <c:crossAx val="101499648"/>
        <c:crosses val="autoZero"/>
        <c:auto val="1"/>
        <c:lblAlgn val="ctr"/>
        <c:lblOffset val="100"/>
        <c:tickLblSkip val="1"/>
      </c:catAx>
      <c:valAx>
        <c:axId val="101499648"/>
        <c:scaling>
          <c:orientation val="minMax"/>
          <c:max val="600"/>
        </c:scaling>
        <c:delete val="1"/>
        <c:axPos val="l"/>
        <c:numFmt formatCode="General" sourceLinked="1"/>
        <c:tickLblPos val="none"/>
        <c:crossAx val="101477376"/>
        <c:crosses val="autoZero"/>
        <c:crossBetween val="midCat"/>
        <c:majorUnit val="50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A7092-3F6C-494B-9B29-EA1057E99BE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B2392-1CC0-4237-9960-6670844ED4BC}">
      <dgm:prSet phldrT="[Текст]" custT="1"/>
      <dgm:spPr>
        <a:solidFill>
          <a:srgbClr val="FF0000"/>
        </a:solidFill>
      </dgm:spPr>
      <dgm:t>
        <a:bodyPr/>
        <a:lstStyle/>
        <a:p>
          <a:endParaRPr lang="ru-RU" sz="2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СУП</a:t>
          </a: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094C6-087B-466B-AD9B-C2BBC55FDD9F}" type="parTrans" cxnId="{BCF314B4-2D80-4F64-8F38-5B1FC7812EE8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44DDD-1A02-4609-B965-BE89B15E4CAE}" type="sibTrans" cxnId="{BCF314B4-2D80-4F64-8F38-5B1FC7812EE8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1CB43C-2048-4038-B027-00CC82439A0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CBCB05-57CD-46F4-8228-333E3583942B}" type="parTrans" cxnId="{C34C2CA4-587A-41CD-A877-95CE3BBE45FA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F0B310-4BCD-4012-A224-13F88BA9904A}" type="sibTrans" cxnId="{C34C2CA4-587A-41CD-A877-95CE3BBE45FA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E9F07-5B51-46C9-8937-8CAB43730CB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ПОС, ППР, организация проектирования, строительства </a:t>
          </a: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ТМР, ЭМР, ПНР, АСУ ТП 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A95E3C-5452-488C-8AA9-F05C1087172B}" type="parTrans" cxnId="{1577C0F7-9DEB-4A3E-A590-012E4680FADB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16EF6F-6BE5-4D8D-8329-69792B9EB528}" type="sibTrans" cxnId="{1577C0F7-9DEB-4A3E-A590-012E4680FADB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1B8453-EC93-4E07-A085-0D63C3AAAD2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авторский надзор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DD800-1E0B-4492-A1DE-E2B587C9D1CC}" type="parTrans" cxnId="{626463A9-6972-4B1E-8E10-2762AFF8AA96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22168-9740-4EB2-99BE-74BCD025D5F6}" type="sibTrans" cxnId="{626463A9-6972-4B1E-8E10-2762AFF8AA96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A63EE2-41DD-46F6-A7A4-50C9C1B0D42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Персонал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B8D29-A66A-436A-BE86-50E2653391F6}" type="parTrans" cxnId="{FE40A27A-F8C5-4919-92EE-719621193BA3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F7D962-2508-4498-8B58-53EDEA07AB5A}" type="sibTrans" cxnId="{FE40A27A-F8C5-4919-92EE-719621193BA3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3A776-D41F-40F4-8BCD-D1DA5969E51D}">
      <dgm:prSet custT="1"/>
      <dgm:spPr/>
      <dgm:t>
        <a:bodyPr/>
        <a:lstStyle/>
        <a:p>
          <a:r>
            <a:rPr lang="ru-RU" sz="2400" b="1" i="1" cap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Технология сооружения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1A3623-DA06-40D1-A441-37F3CAE9DAFC}" type="sibTrans" cxnId="{3070A52B-A269-40BE-956F-D2760381293A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A6C874-48F0-4CD5-A71A-BB708456120E}" type="parTrans" cxnId="{3070A52B-A269-40BE-956F-D2760381293A}">
      <dgm:prSet/>
      <dgm:spPr/>
      <dgm:t>
        <a:bodyPr/>
        <a:lstStyle/>
        <a:p>
          <a:endParaRPr lang="ru-RU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AFE4E-DCA1-4534-8422-2ED48FCE0A74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Договор подряда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975DC3-2FB7-466B-81E1-186B47D1D567}" type="parTrans" cxnId="{D7922E90-335A-4AD2-98F0-DB2D255D791E}">
      <dgm:prSet/>
      <dgm:spPr/>
      <dgm:t>
        <a:bodyPr/>
        <a:lstStyle/>
        <a:p>
          <a:endParaRPr lang="ru-RU"/>
        </a:p>
      </dgm:t>
    </dgm:pt>
    <dgm:pt modelId="{3AE23DC4-1F00-4327-B70D-12ACF148C7A4}" type="sibTrans" cxnId="{D7922E90-335A-4AD2-98F0-DB2D255D791E}">
      <dgm:prSet/>
      <dgm:spPr/>
      <dgm:t>
        <a:bodyPr/>
        <a:lstStyle/>
        <a:p>
          <a:endParaRPr lang="ru-RU"/>
        </a:p>
      </dgm:t>
    </dgm:pt>
    <dgm:pt modelId="{A48D3F2A-A9C2-41F4-9591-0D669248F94B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Строительная логистика площадок сооружения ОИАЭ</a:t>
          </a:r>
          <a:endParaRPr lang="ru-RU" b="1" dirty="0">
            <a:solidFill>
              <a:schemeClr val="tx1"/>
            </a:solidFill>
          </a:endParaRPr>
        </a:p>
      </dgm:t>
    </dgm:pt>
    <dgm:pt modelId="{1AFA90C4-40E5-4268-95AF-2CB78946E1B6}" type="parTrans" cxnId="{5238454D-CED8-49DF-9BC3-075D7B8CA564}">
      <dgm:prSet/>
      <dgm:spPr/>
      <dgm:t>
        <a:bodyPr/>
        <a:lstStyle/>
        <a:p>
          <a:endParaRPr lang="ru-RU"/>
        </a:p>
      </dgm:t>
    </dgm:pt>
    <dgm:pt modelId="{BD21067A-3F70-4B66-BD46-5AA67FF490DF}" type="sibTrans" cxnId="{5238454D-CED8-49DF-9BC3-075D7B8CA564}">
      <dgm:prSet/>
      <dgm:spPr/>
      <dgm:t>
        <a:bodyPr/>
        <a:lstStyle/>
        <a:p>
          <a:endParaRPr lang="ru-RU"/>
        </a:p>
      </dgm:t>
    </dgm:pt>
    <dgm:pt modelId="{CEE9DE38-7B3D-415A-9BF1-667905446116}">
      <dgm:prSet custT="1"/>
      <dgm:spPr>
        <a:solidFill>
          <a:srgbClr val="00B0F0"/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Технические стандарты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04EA5F-D121-4C69-9405-FB3B7CC8ECBC}" type="parTrans" cxnId="{9936D278-9CA3-4663-9E51-09E4322E74CA}">
      <dgm:prSet/>
      <dgm:spPr/>
      <dgm:t>
        <a:bodyPr/>
        <a:lstStyle/>
        <a:p>
          <a:endParaRPr lang="ru-RU"/>
        </a:p>
      </dgm:t>
    </dgm:pt>
    <dgm:pt modelId="{BE578229-0DE4-4CE5-9008-DA7054194D74}" type="sibTrans" cxnId="{9936D278-9CA3-4663-9E51-09E4322E74CA}">
      <dgm:prSet/>
      <dgm:spPr/>
      <dgm:t>
        <a:bodyPr/>
        <a:lstStyle/>
        <a:p>
          <a:endParaRPr lang="ru-RU"/>
        </a:p>
      </dgm:t>
    </dgm:pt>
    <dgm:pt modelId="{E3AF0DBC-7479-40B0-9D59-EEDB3EB49454}" type="pres">
      <dgm:prSet presAssocID="{369A7092-3F6C-494B-9B29-EA1057E99B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83ED2-9140-4237-8C59-8DF3A53040AC}" type="pres">
      <dgm:prSet presAssocID="{C43B2392-1CC0-4237-9960-6670844ED4BC}" presName="Name8" presStyleCnt="0"/>
      <dgm:spPr/>
    </dgm:pt>
    <dgm:pt modelId="{7207EAC3-7A40-4F48-BD7D-04266132DF05}" type="pres">
      <dgm:prSet presAssocID="{C43B2392-1CC0-4237-9960-6670844ED4BC}" presName="level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BF580-3F5D-4176-BCB2-FF98C2DAC109}" type="pres">
      <dgm:prSet presAssocID="{C43B2392-1CC0-4237-9960-6670844ED4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7B0A1-D7A3-4B89-A186-F1ADD5378AA7}" type="pres">
      <dgm:prSet presAssocID="{13FAFE4E-DCA1-4534-8422-2ED48FCE0A74}" presName="Name8" presStyleCnt="0"/>
      <dgm:spPr/>
    </dgm:pt>
    <dgm:pt modelId="{69E84972-8F4C-44AF-8317-F74537A02CE4}" type="pres">
      <dgm:prSet presAssocID="{13FAFE4E-DCA1-4534-8422-2ED48FCE0A74}" presName="level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3710A-DF05-41E2-B7BC-5362B92C7F82}" type="pres">
      <dgm:prSet presAssocID="{13FAFE4E-DCA1-4534-8422-2ED48FCE0A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80C59-C2E6-49E0-BD5E-D05525E9B58D}" type="pres">
      <dgm:prSet presAssocID="{C91CB43C-2048-4038-B027-00CC82439A0B}" presName="Name8" presStyleCnt="0"/>
      <dgm:spPr/>
    </dgm:pt>
    <dgm:pt modelId="{58AA8D63-FCA2-476E-A0FB-04C1B9CE5686}" type="pres">
      <dgm:prSet presAssocID="{C91CB43C-2048-4038-B027-00CC82439A0B}" presName="level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5F600-30B1-44D0-AABC-9A20609DFBD7}" type="pres">
      <dgm:prSet presAssocID="{C91CB43C-2048-4038-B027-00CC82439A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B4207-5D28-4889-B9AD-B3060DDE1E62}" type="pres">
      <dgm:prSet presAssocID="{A48D3F2A-A9C2-41F4-9591-0D669248F94B}" presName="Name8" presStyleCnt="0"/>
      <dgm:spPr/>
    </dgm:pt>
    <dgm:pt modelId="{F784F4E6-845B-4B04-BE5A-80BD7842CE47}" type="pres">
      <dgm:prSet presAssocID="{A48D3F2A-A9C2-41F4-9591-0D669248F94B}" presName="level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CA077-B303-4A52-9680-71C23D736797}" type="pres">
      <dgm:prSet presAssocID="{A48D3F2A-A9C2-41F4-9591-0D669248F9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62D68-8B80-4E6B-8091-ECC3F9D871B7}" type="pres">
      <dgm:prSet presAssocID="{9A0E9F07-5B51-46C9-8937-8CAB43730CB4}" presName="Name8" presStyleCnt="0"/>
      <dgm:spPr/>
    </dgm:pt>
    <dgm:pt modelId="{4AD3873A-75FE-404A-A069-4C530E7F0658}" type="pres">
      <dgm:prSet presAssocID="{9A0E9F07-5B51-46C9-8937-8CAB43730CB4}" presName="level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62844-C49B-4D25-ABEE-89385ACB3D6D}" type="pres">
      <dgm:prSet presAssocID="{9A0E9F07-5B51-46C9-8937-8CAB43730C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77AC7-22D4-47AE-BCB1-67B58A843E7C}" type="pres">
      <dgm:prSet presAssocID="{E91B8453-EC93-4E07-A085-0D63C3AAAD26}" presName="Name8" presStyleCnt="0"/>
      <dgm:spPr/>
    </dgm:pt>
    <dgm:pt modelId="{ACCDD2D3-BD09-45C9-9426-773F6381A1EA}" type="pres">
      <dgm:prSet presAssocID="{E91B8453-EC93-4E07-A085-0D63C3AAAD26}" presName="level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2A1C8-6915-4EBA-8A02-47B23A4AC4AA}" type="pres">
      <dgm:prSet presAssocID="{E91B8453-EC93-4E07-A085-0D63C3AAAD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1BE16-1EFB-435B-B15B-9E616D533C9F}" type="pres">
      <dgm:prSet presAssocID="{39A63EE2-41DD-46F6-A7A4-50C9C1B0D425}" presName="Name8" presStyleCnt="0"/>
      <dgm:spPr/>
    </dgm:pt>
    <dgm:pt modelId="{6C3A7042-8689-4538-8245-5CB117501ED6}" type="pres">
      <dgm:prSet presAssocID="{39A63EE2-41DD-46F6-A7A4-50C9C1B0D425}" presName="level" presStyleLbl="node1" presStyleIdx="6" presStyleCnt="9" custLinFactNeighborX="23" custLinFactNeighborY="17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4B377-44DC-45FC-B16B-72AC74105A4E}" type="pres">
      <dgm:prSet presAssocID="{39A63EE2-41DD-46F6-A7A4-50C9C1B0D4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D871C-E4C0-440E-8886-B16C75DE4B77}" type="pres">
      <dgm:prSet presAssocID="{A243A776-D41F-40F4-8BCD-D1DA5969E51D}" presName="Name8" presStyleCnt="0"/>
      <dgm:spPr/>
    </dgm:pt>
    <dgm:pt modelId="{04800F6E-E1F3-4A33-8C2A-679AC67A1029}" type="pres">
      <dgm:prSet presAssocID="{A243A776-D41F-40F4-8BCD-D1DA5969E51D}" presName="level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BC4E4-E8B0-4B4F-99A3-DFC3A0369AD5}" type="pres">
      <dgm:prSet presAssocID="{A243A776-D41F-40F4-8BCD-D1DA5969E5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488B4-57CB-41D9-9012-7F7E32A1F534}" type="pres">
      <dgm:prSet presAssocID="{CEE9DE38-7B3D-415A-9BF1-667905446116}" presName="Name8" presStyleCnt="0"/>
      <dgm:spPr/>
    </dgm:pt>
    <dgm:pt modelId="{CEA3DC92-ED17-4A3F-A075-B829921988CF}" type="pres">
      <dgm:prSet presAssocID="{CEE9DE38-7B3D-415A-9BF1-667905446116}" presName="level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FE503-6888-48CC-AC02-4818B2EBADCF}" type="pres">
      <dgm:prSet presAssocID="{CEE9DE38-7B3D-415A-9BF1-6679054461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8454D-CED8-49DF-9BC3-075D7B8CA564}" srcId="{369A7092-3F6C-494B-9B29-EA1057E99BE8}" destId="{A48D3F2A-A9C2-41F4-9591-0D669248F94B}" srcOrd="3" destOrd="0" parTransId="{1AFA90C4-40E5-4268-95AF-2CB78946E1B6}" sibTransId="{BD21067A-3F70-4B66-BD46-5AA67FF490DF}"/>
    <dgm:cxn modelId="{8F4B4C37-51B5-4F13-84BF-8869C1871A94}" type="presOf" srcId="{CEE9DE38-7B3D-415A-9BF1-667905446116}" destId="{29EFE503-6888-48CC-AC02-4818B2EBADCF}" srcOrd="1" destOrd="0" presId="urn:microsoft.com/office/officeart/2005/8/layout/pyramid1"/>
    <dgm:cxn modelId="{AECDD8A2-A2DC-4C74-A14F-40E015B8E045}" type="presOf" srcId="{C91CB43C-2048-4038-B027-00CC82439A0B}" destId="{58AA8D63-FCA2-476E-A0FB-04C1B9CE5686}" srcOrd="0" destOrd="0" presId="urn:microsoft.com/office/officeart/2005/8/layout/pyramid1"/>
    <dgm:cxn modelId="{F5EA3BFC-85A9-4A58-8738-4F56D49C6168}" type="presOf" srcId="{C43B2392-1CC0-4237-9960-6670844ED4BC}" destId="{7207EAC3-7A40-4F48-BD7D-04266132DF05}" srcOrd="0" destOrd="0" presId="urn:microsoft.com/office/officeart/2005/8/layout/pyramid1"/>
    <dgm:cxn modelId="{A0ABB7A5-717A-4037-BB14-97D0566752F5}" type="presOf" srcId="{13FAFE4E-DCA1-4534-8422-2ED48FCE0A74}" destId="{69E84972-8F4C-44AF-8317-F74537A02CE4}" srcOrd="0" destOrd="0" presId="urn:microsoft.com/office/officeart/2005/8/layout/pyramid1"/>
    <dgm:cxn modelId="{3ADFE7CE-7D89-4B4A-81D8-C8BFA098A1D9}" type="presOf" srcId="{E91B8453-EC93-4E07-A085-0D63C3AAAD26}" destId="{ACCDD2D3-BD09-45C9-9426-773F6381A1EA}" srcOrd="0" destOrd="0" presId="urn:microsoft.com/office/officeart/2005/8/layout/pyramid1"/>
    <dgm:cxn modelId="{B7B5C4EA-838C-4B1F-94B0-836FBDB0BD62}" type="presOf" srcId="{E91B8453-EC93-4E07-A085-0D63C3AAAD26}" destId="{E492A1C8-6915-4EBA-8A02-47B23A4AC4AA}" srcOrd="1" destOrd="0" presId="urn:microsoft.com/office/officeart/2005/8/layout/pyramid1"/>
    <dgm:cxn modelId="{9936D278-9CA3-4663-9E51-09E4322E74CA}" srcId="{369A7092-3F6C-494B-9B29-EA1057E99BE8}" destId="{CEE9DE38-7B3D-415A-9BF1-667905446116}" srcOrd="8" destOrd="0" parTransId="{9504EA5F-D121-4C69-9405-FB3B7CC8ECBC}" sibTransId="{BE578229-0DE4-4CE5-9008-DA7054194D74}"/>
    <dgm:cxn modelId="{1BCEE324-8FF4-4BEE-A54D-A9AA1FD6469A}" type="presOf" srcId="{A243A776-D41F-40F4-8BCD-D1DA5969E51D}" destId="{04800F6E-E1F3-4A33-8C2A-679AC67A1029}" srcOrd="0" destOrd="0" presId="urn:microsoft.com/office/officeart/2005/8/layout/pyramid1"/>
    <dgm:cxn modelId="{FD39EC68-8C97-4CA5-89A2-5B46AE657276}" type="presOf" srcId="{A243A776-D41F-40F4-8BCD-D1DA5969E51D}" destId="{E96BC4E4-E8B0-4B4F-99A3-DFC3A0369AD5}" srcOrd="1" destOrd="0" presId="urn:microsoft.com/office/officeart/2005/8/layout/pyramid1"/>
    <dgm:cxn modelId="{AA430E1E-3095-4E84-8AF0-4C4AC4473E0B}" type="presOf" srcId="{A48D3F2A-A9C2-41F4-9591-0D669248F94B}" destId="{F784F4E6-845B-4B04-BE5A-80BD7842CE47}" srcOrd="0" destOrd="0" presId="urn:microsoft.com/office/officeart/2005/8/layout/pyramid1"/>
    <dgm:cxn modelId="{D7922E90-335A-4AD2-98F0-DB2D255D791E}" srcId="{369A7092-3F6C-494B-9B29-EA1057E99BE8}" destId="{13FAFE4E-DCA1-4534-8422-2ED48FCE0A74}" srcOrd="1" destOrd="0" parTransId="{4B975DC3-2FB7-466B-81E1-186B47D1D567}" sibTransId="{3AE23DC4-1F00-4327-B70D-12ACF148C7A4}"/>
    <dgm:cxn modelId="{3070A52B-A269-40BE-956F-D2760381293A}" srcId="{369A7092-3F6C-494B-9B29-EA1057E99BE8}" destId="{A243A776-D41F-40F4-8BCD-D1DA5969E51D}" srcOrd="7" destOrd="0" parTransId="{74A6C874-48F0-4CD5-A71A-BB708456120E}" sibTransId="{9A1A3623-DA06-40D1-A441-37F3CAE9DAFC}"/>
    <dgm:cxn modelId="{723B3184-DB2B-4312-ACD0-BFB561F3A1D3}" type="presOf" srcId="{CEE9DE38-7B3D-415A-9BF1-667905446116}" destId="{CEA3DC92-ED17-4A3F-A075-B829921988CF}" srcOrd="0" destOrd="0" presId="urn:microsoft.com/office/officeart/2005/8/layout/pyramid1"/>
    <dgm:cxn modelId="{1577C0F7-9DEB-4A3E-A590-012E4680FADB}" srcId="{369A7092-3F6C-494B-9B29-EA1057E99BE8}" destId="{9A0E9F07-5B51-46C9-8937-8CAB43730CB4}" srcOrd="4" destOrd="0" parTransId="{FAA95E3C-5452-488C-8AA9-F05C1087172B}" sibTransId="{8216EF6F-6BE5-4D8D-8329-69792B9EB528}"/>
    <dgm:cxn modelId="{56D52DBB-3555-4687-AB92-8AD910D5DEBF}" type="presOf" srcId="{9A0E9F07-5B51-46C9-8937-8CAB43730CB4}" destId="{7E162844-C49B-4D25-ABEE-89385ACB3D6D}" srcOrd="1" destOrd="0" presId="urn:microsoft.com/office/officeart/2005/8/layout/pyramid1"/>
    <dgm:cxn modelId="{626463A9-6972-4B1E-8E10-2762AFF8AA96}" srcId="{369A7092-3F6C-494B-9B29-EA1057E99BE8}" destId="{E91B8453-EC93-4E07-A085-0D63C3AAAD26}" srcOrd="5" destOrd="0" parTransId="{282DD800-1E0B-4492-A1DE-E2B587C9D1CC}" sibTransId="{71522168-9740-4EB2-99BE-74BCD025D5F6}"/>
    <dgm:cxn modelId="{BA215912-C3E8-417F-922B-9C17D4271D3A}" type="presOf" srcId="{13FAFE4E-DCA1-4534-8422-2ED48FCE0A74}" destId="{F383710A-DF05-41E2-B7BC-5362B92C7F82}" srcOrd="1" destOrd="0" presId="urn:microsoft.com/office/officeart/2005/8/layout/pyramid1"/>
    <dgm:cxn modelId="{FE40A27A-F8C5-4919-92EE-719621193BA3}" srcId="{369A7092-3F6C-494B-9B29-EA1057E99BE8}" destId="{39A63EE2-41DD-46F6-A7A4-50C9C1B0D425}" srcOrd="6" destOrd="0" parTransId="{826B8D29-A66A-436A-BE86-50E2653391F6}" sibTransId="{81F7D962-2508-4498-8B58-53EDEA07AB5A}"/>
    <dgm:cxn modelId="{C34C2CA4-587A-41CD-A877-95CE3BBE45FA}" srcId="{369A7092-3F6C-494B-9B29-EA1057E99BE8}" destId="{C91CB43C-2048-4038-B027-00CC82439A0B}" srcOrd="2" destOrd="0" parTransId="{3BCBCB05-57CD-46F4-8228-333E3583942B}" sibTransId="{CDF0B310-4BCD-4012-A224-13F88BA9904A}"/>
    <dgm:cxn modelId="{E4B09227-8556-4047-94FC-354BB2721EBE}" type="presOf" srcId="{39A63EE2-41DD-46F6-A7A4-50C9C1B0D425}" destId="{6C3A7042-8689-4538-8245-5CB117501ED6}" srcOrd="0" destOrd="0" presId="urn:microsoft.com/office/officeart/2005/8/layout/pyramid1"/>
    <dgm:cxn modelId="{019C04B7-08A8-4F8E-8DF7-C0AB6AF63A74}" type="presOf" srcId="{C91CB43C-2048-4038-B027-00CC82439A0B}" destId="{7775F600-30B1-44D0-AABC-9A20609DFBD7}" srcOrd="1" destOrd="0" presId="urn:microsoft.com/office/officeart/2005/8/layout/pyramid1"/>
    <dgm:cxn modelId="{22684193-3621-4CA3-A1E6-BC06748CBDED}" type="presOf" srcId="{369A7092-3F6C-494B-9B29-EA1057E99BE8}" destId="{E3AF0DBC-7479-40B0-9D59-EEDB3EB49454}" srcOrd="0" destOrd="0" presId="urn:microsoft.com/office/officeart/2005/8/layout/pyramid1"/>
    <dgm:cxn modelId="{BCF314B4-2D80-4F64-8F38-5B1FC7812EE8}" srcId="{369A7092-3F6C-494B-9B29-EA1057E99BE8}" destId="{C43B2392-1CC0-4237-9960-6670844ED4BC}" srcOrd="0" destOrd="0" parTransId="{653094C6-087B-466B-AD9B-C2BBC55FDD9F}" sibTransId="{2A144DDD-1A02-4609-B965-BE89B15E4CAE}"/>
    <dgm:cxn modelId="{B0168421-C02C-4A2A-B56E-F7F07A668BD1}" type="presOf" srcId="{C43B2392-1CC0-4237-9960-6670844ED4BC}" destId="{61FBF580-3F5D-4176-BCB2-FF98C2DAC109}" srcOrd="1" destOrd="0" presId="urn:microsoft.com/office/officeart/2005/8/layout/pyramid1"/>
    <dgm:cxn modelId="{0ED1002A-2003-433B-909B-DFB144744CF0}" type="presOf" srcId="{9A0E9F07-5B51-46C9-8937-8CAB43730CB4}" destId="{4AD3873A-75FE-404A-A069-4C530E7F0658}" srcOrd="0" destOrd="0" presId="urn:microsoft.com/office/officeart/2005/8/layout/pyramid1"/>
    <dgm:cxn modelId="{F1F4DE59-77F0-483E-92B1-BAEBBBB268CF}" type="presOf" srcId="{39A63EE2-41DD-46F6-A7A4-50C9C1B0D425}" destId="{1A74B377-44DC-45FC-B16B-72AC74105A4E}" srcOrd="1" destOrd="0" presId="urn:microsoft.com/office/officeart/2005/8/layout/pyramid1"/>
    <dgm:cxn modelId="{B10DE548-01FF-4859-B296-50878E40D18A}" type="presOf" srcId="{A48D3F2A-A9C2-41F4-9591-0D669248F94B}" destId="{D32CA077-B303-4A52-9680-71C23D736797}" srcOrd="1" destOrd="0" presId="urn:microsoft.com/office/officeart/2005/8/layout/pyramid1"/>
    <dgm:cxn modelId="{0C817929-4CA8-4262-9D85-55FE4557B1D6}" type="presParOf" srcId="{E3AF0DBC-7479-40B0-9D59-EEDB3EB49454}" destId="{AC983ED2-9140-4237-8C59-8DF3A53040AC}" srcOrd="0" destOrd="0" presId="urn:microsoft.com/office/officeart/2005/8/layout/pyramid1"/>
    <dgm:cxn modelId="{4860C36D-9C33-493B-8026-CCE81275AC8F}" type="presParOf" srcId="{AC983ED2-9140-4237-8C59-8DF3A53040AC}" destId="{7207EAC3-7A40-4F48-BD7D-04266132DF05}" srcOrd="0" destOrd="0" presId="urn:microsoft.com/office/officeart/2005/8/layout/pyramid1"/>
    <dgm:cxn modelId="{A05D8722-5737-4A95-9E8D-F0F7D4831EDD}" type="presParOf" srcId="{AC983ED2-9140-4237-8C59-8DF3A53040AC}" destId="{61FBF580-3F5D-4176-BCB2-FF98C2DAC109}" srcOrd="1" destOrd="0" presId="urn:microsoft.com/office/officeart/2005/8/layout/pyramid1"/>
    <dgm:cxn modelId="{F8FAE964-69C8-4AB8-879D-F0BE03FC0EC7}" type="presParOf" srcId="{E3AF0DBC-7479-40B0-9D59-EEDB3EB49454}" destId="{4077B0A1-D7A3-4B89-A186-F1ADD5378AA7}" srcOrd="1" destOrd="0" presId="urn:microsoft.com/office/officeart/2005/8/layout/pyramid1"/>
    <dgm:cxn modelId="{F8AF72D3-1847-498E-8580-4D02253B4740}" type="presParOf" srcId="{4077B0A1-D7A3-4B89-A186-F1ADD5378AA7}" destId="{69E84972-8F4C-44AF-8317-F74537A02CE4}" srcOrd="0" destOrd="0" presId="urn:microsoft.com/office/officeart/2005/8/layout/pyramid1"/>
    <dgm:cxn modelId="{A6AB29A1-9D3A-4B94-A486-40165E228389}" type="presParOf" srcId="{4077B0A1-D7A3-4B89-A186-F1ADD5378AA7}" destId="{F383710A-DF05-41E2-B7BC-5362B92C7F82}" srcOrd="1" destOrd="0" presId="urn:microsoft.com/office/officeart/2005/8/layout/pyramid1"/>
    <dgm:cxn modelId="{17032C9D-BC33-4388-89C3-3385146EF267}" type="presParOf" srcId="{E3AF0DBC-7479-40B0-9D59-EEDB3EB49454}" destId="{C4780C59-C2E6-49E0-BD5E-D05525E9B58D}" srcOrd="2" destOrd="0" presId="urn:microsoft.com/office/officeart/2005/8/layout/pyramid1"/>
    <dgm:cxn modelId="{EF6943ED-3B25-4334-BC70-76FF8EB38FC1}" type="presParOf" srcId="{C4780C59-C2E6-49E0-BD5E-D05525E9B58D}" destId="{58AA8D63-FCA2-476E-A0FB-04C1B9CE5686}" srcOrd="0" destOrd="0" presId="urn:microsoft.com/office/officeart/2005/8/layout/pyramid1"/>
    <dgm:cxn modelId="{257BD27D-24F7-45B5-AA98-AA68FA302C51}" type="presParOf" srcId="{C4780C59-C2E6-49E0-BD5E-D05525E9B58D}" destId="{7775F600-30B1-44D0-AABC-9A20609DFBD7}" srcOrd="1" destOrd="0" presId="urn:microsoft.com/office/officeart/2005/8/layout/pyramid1"/>
    <dgm:cxn modelId="{7C1443B0-6F7A-4DBB-83C2-B6733A4AD351}" type="presParOf" srcId="{E3AF0DBC-7479-40B0-9D59-EEDB3EB49454}" destId="{43CB4207-5D28-4889-B9AD-B3060DDE1E62}" srcOrd="3" destOrd="0" presId="urn:microsoft.com/office/officeart/2005/8/layout/pyramid1"/>
    <dgm:cxn modelId="{96495F48-AE84-46B1-B0BE-0915131462BF}" type="presParOf" srcId="{43CB4207-5D28-4889-B9AD-B3060DDE1E62}" destId="{F784F4E6-845B-4B04-BE5A-80BD7842CE47}" srcOrd="0" destOrd="0" presId="urn:microsoft.com/office/officeart/2005/8/layout/pyramid1"/>
    <dgm:cxn modelId="{8E33CC0C-A6C0-4406-99B1-205ED5D62971}" type="presParOf" srcId="{43CB4207-5D28-4889-B9AD-B3060DDE1E62}" destId="{D32CA077-B303-4A52-9680-71C23D736797}" srcOrd="1" destOrd="0" presId="urn:microsoft.com/office/officeart/2005/8/layout/pyramid1"/>
    <dgm:cxn modelId="{BE2DD965-ABAC-46E3-83E5-75AFE2B8BE90}" type="presParOf" srcId="{E3AF0DBC-7479-40B0-9D59-EEDB3EB49454}" destId="{D5262D68-8B80-4E6B-8091-ECC3F9D871B7}" srcOrd="4" destOrd="0" presId="urn:microsoft.com/office/officeart/2005/8/layout/pyramid1"/>
    <dgm:cxn modelId="{1616D33F-5F8C-4425-AB6F-8163D07BF6F7}" type="presParOf" srcId="{D5262D68-8B80-4E6B-8091-ECC3F9D871B7}" destId="{4AD3873A-75FE-404A-A069-4C530E7F0658}" srcOrd="0" destOrd="0" presId="urn:microsoft.com/office/officeart/2005/8/layout/pyramid1"/>
    <dgm:cxn modelId="{A99682D0-EED1-4E8A-8DEE-7C1B1E77B07F}" type="presParOf" srcId="{D5262D68-8B80-4E6B-8091-ECC3F9D871B7}" destId="{7E162844-C49B-4D25-ABEE-89385ACB3D6D}" srcOrd="1" destOrd="0" presId="urn:microsoft.com/office/officeart/2005/8/layout/pyramid1"/>
    <dgm:cxn modelId="{F9C03BDA-41F8-48ED-8BD2-3C9968CBFBF6}" type="presParOf" srcId="{E3AF0DBC-7479-40B0-9D59-EEDB3EB49454}" destId="{A2277AC7-22D4-47AE-BCB1-67B58A843E7C}" srcOrd="5" destOrd="0" presId="urn:microsoft.com/office/officeart/2005/8/layout/pyramid1"/>
    <dgm:cxn modelId="{8434D6D0-5D57-4D80-8034-DDB84ECC0414}" type="presParOf" srcId="{A2277AC7-22D4-47AE-BCB1-67B58A843E7C}" destId="{ACCDD2D3-BD09-45C9-9426-773F6381A1EA}" srcOrd="0" destOrd="0" presId="urn:microsoft.com/office/officeart/2005/8/layout/pyramid1"/>
    <dgm:cxn modelId="{E72F935B-347F-4CFC-A98A-7D924F2B1D2F}" type="presParOf" srcId="{A2277AC7-22D4-47AE-BCB1-67B58A843E7C}" destId="{E492A1C8-6915-4EBA-8A02-47B23A4AC4AA}" srcOrd="1" destOrd="0" presId="urn:microsoft.com/office/officeart/2005/8/layout/pyramid1"/>
    <dgm:cxn modelId="{A766D2EB-B627-4ACB-8678-0FBAF29A758C}" type="presParOf" srcId="{E3AF0DBC-7479-40B0-9D59-EEDB3EB49454}" destId="{7341BE16-1EFB-435B-B15B-9E616D533C9F}" srcOrd="6" destOrd="0" presId="urn:microsoft.com/office/officeart/2005/8/layout/pyramid1"/>
    <dgm:cxn modelId="{966E002C-12D7-43D2-8CB3-09ADE562AF18}" type="presParOf" srcId="{7341BE16-1EFB-435B-B15B-9E616D533C9F}" destId="{6C3A7042-8689-4538-8245-5CB117501ED6}" srcOrd="0" destOrd="0" presId="urn:microsoft.com/office/officeart/2005/8/layout/pyramid1"/>
    <dgm:cxn modelId="{BE581F4B-1123-412E-8DB5-FB43376957EC}" type="presParOf" srcId="{7341BE16-1EFB-435B-B15B-9E616D533C9F}" destId="{1A74B377-44DC-45FC-B16B-72AC74105A4E}" srcOrd="1" destOrd="0" presId="urn:microsoft.com/office/officeart/2005/8/layout/pyramid1"/>
    <dgm:cxn modelId="{E80ED470-7457-41C6-BDE8-7748B9468C75}" type="presParOf" srcId="{E3AF0DBC-7479-40B0-9D59-EEDB3EB49454}" destId="{1D8D871C-E4C0-440E-8886-B16C75DE4B77}" srcOrd="7" destOrd="0" presId="urn:microsoft.com/office/officeart/2005/8/layout/pyramid1"/>
    <dgm:cxn modelId="{5D63470F-D7C5-424D-BAE1-732CD3D5037D}" type="presParOf" srcId="{1D8D871C-E4C0-440E-8886-B16C75DE4B77}" destId="{04800F6E-E1F3-4A33-8C2A-679AC67A1029}" srcOrd="0" destOrd="0" presId="urn:microsoft.com/office/officeart/2005/8/layout/pyramid1"/>
    <dgm:cxn modelId="{E128D206-B14B-4303-9D6C-D3293186F46C}" type="presParOf" srcId="{1D8D871C-E4C0-440E-8886-B16C75DE4B77}" destId="{E96BC4E4-E8B0-4B4F-99A3-DFC3A0369AD5}" srcOrd="1" destOrd="0" presId="urn:microsoft.com/office/officeart/2005/8/layout/pyramid1"/>
    <dgm:cxn modelId="{37D04D2C-BB64-4E05-AF94-C420840B2128}" type="presParOf" srcId="{E3AF0DBC-7479-40B0-9D59-EEDB3EB49454}" destId="{238488B4-57CB-41D9-9012-7F7E32A1F534}" srcOrd="8" destOrd="0" presId="urn:microsoft.com/office/officeart/2005/8/layout/pyramid1"/>
    <dgm:cxn modelId="{875BA34E-5D0A-4311-B2BB-51CA8D8A5C5F}" type="presParOf" srcId="{238488B4-57CB-41D9-9012-7F7E32A1F534}" destId="{CEA3DC92-ED17-4A3F-A075-B829921988CF}" srcOrd="0" destOrd="0" presId="urn:microsoft.com/office/officeart/2005/8/layout/pyramid1"/>
    <dgm:cxn modelId="{A9D75E97-8477-4053-A77F-8355635854CB}" type="presParOf" srcId="{238488B4-57CB-41D9-9012-7F7E32A1F534}" destId="{29EFE503-6888-48CC-AC02-4818B2EBADC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7EAC3-7A40-4F48-BD7D-04266132DF05}">
      <dsp:nvSpPr>
        <dsp:cNvPr id="0" name=""/>
        <dsp:cNvSpPr/>
      </dsp:nvSpPr>
      <dsp:spPr>
        <a:xfrm>
          <a:off x="4869435" y="0"/>
          <a:ext cx="1217359" cy="675075"/>
        </a:xfrm>
        <a:prstGeom prst="trapezoid">
          <a:avLst>
            <a:gd name="adj" fmla="val 90165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СУП</a:t>
          </a: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69435" y="0"/>
        <a:ext cx="1217359" cy="675075"/>
      </dsp:txXfrm>
    </dsp:sp>
    <dsp:sp modelId="{69E84972-8F4C-44AF-8317-F74537A02CE4}">
      <dsp:nvSpPr>
        <dsp:cNvPr id="0" name=""/>
        <dsp:cNvSpPr/>
      </dsp:nvSpPr>
      <dsp:spPr>
        <a:xfrm>
          <a:off x="4260756" y="675075"/>
          <a:ext cx="2434718" cy="675075"/>
        </a:xfrm>
        <a:prstGeom prst="trapezoid">
          <a:avLst>
            <a:gd name="adj" fmla="val 90165"/>
          </a:avLst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Договор подряда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832" y="675075"/>
        <a:ext cx="1582566" cy="675075"/>
      </dsp:txXfrm>
    </dsp:sp>
    <dsp:sp modelId="{58AA8D63-FCA2-476E-A0FB-04C1B9CE5686}">
      <dsp:nvSpPr>
        <dsp:cNvPr id="0" name=""/>
        <dsp:cNvSpPr/>
      </dsp:nvSpPr>
      <dsp:spPr>
        <a:xfrm>
          <a:off x="3652077" y="1350150"/>
          <a:ext cx="3652076" cy="675075"/>
        </a:xfrm>
        <a:prstGeom prst="trapezoid">
          <a:avLst>
            <a:gd name="adj" fmla="val 90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1190" y="1350150"/>
        <a:ext cx="2373850" cy="675075"/>
      </dsp:txXfrm>
    </dsp:sp>
    <dsp:sp modelId="{F784F4E6-845B-4B04-BE5A-80BD7842CE47}">
      <dsp:nvSpPr>
        <dsp:cNvPr id="0" name=""/>
        <dsp:cNvSpPr/>
      </dsp:nvSpPr>
      <dsp:spPr>
        <a:xfrm>
          <a:off x="3043397" y="2025225"/>
          <a:ext cx="4869436" cy="675075"/>
        </a:xfrm>
        <a:prstGeom prst="trapezoid">
          <a:avLst>
            <a:gd name="adj" fmla="val 90165"/>
          </a:avLst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Строительная логистика площадок сооружения ОИАЭ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895548" y="2025225"/>
        <a:ext cx="3165133" cy="675075"/>
      </dsp:txXfrm>
    </dsp:sp>
    <dsp:sp modelId="{4AD3873A-75FE-404A-A069-4C530E7F0658}">
      <dsp:nvSpPr>
        <dsp:cNvPr id="0" name=""/>
        <dsp:cNvSpPr/>
      </dsp:nvSpPr>
      <dsp:spPr>
        <a:xfrm>
          <a:off x="2434717" y="2700300"/>
          <a:ext cx="6086794" cy="675075"/>
        </a:xfrm>
        <a:prstGeom prst="trapezoid">
          <a:avLst>
            <a:gd name="adj" fmla="val 90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ПОС, ППР, организация проектирования, строительства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ТМР, ЭМР, ПНР, АСУ ТП 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9907" y="2700300"/>
        <a:ext cx="3956416" cy="675075"/>
      </dsp:txXfrm>
    </dsp:sp>
    <dsp:sp modelId="{ACCDD2D3-BD09-45C9-9426-773F6381A1EA}">
      <dsp:nvSpPr>
        <dsp:cNvPr id="0" name=""/>
        <dsp:cNvSpPr/>
      </dsp:nvSpPr>
      <dsp:spPr>
        <a:xfrm>
          <a:off x="1826038" y="3375375"/>
          <a:ext cx="7304153" cy="675075"/>
        </a:xfrm>
        <a:prstGeom prst="trapezoid">
          <a:avLst>
            <a:gd name="adj" fmla="val 90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авторский надзор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4265" y="3375375"/>
        <a:ext cx="4747700" cy="675075"/>
      </dsp:txXfrm>
    </dsp:sp>
    <dsp:sp modelId="{6C3A7042-8689-4538-8245-5CB117501ED6}">
      <dsp:nvSpPr>
        <dsp:cNvPr id="0" name=""/>
        <dsp:cNvSpPr/>
      </dsp:nvSpPr>
      <dsp:spPr>
        <a:xfrm>
          <a:off x="1219318" y="4062507"/>
          <a:ext cx="8521513" cy="675075"/>
        </a:xfrm>
        <a:prstGeom prst="trapezoid">
          <a:avLst>
            <a:gd name="adj" fmla="val 90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Персонал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0583" y="4062507"/>
        <a:ext cx="5538983" cy="675075"/>
      </dsp:txXfrm>
    </dsp:sp>
    <dsp:sp modelId="{04800F6E-E1F3-4A33-8C2A-679AC67A1029}">
      <dsp:nvSpPr>
        <dsp:cNvPr id="0" name=""/>
        <dsp:cNvSpPr/>
      </dsp:nvSpPr>
      <dsp:spPr>
        <a:xfrm>
          <a:off x="608679" y="4725525"/>
          <a:ext cx="9738872" cy="675075"/>
        </a:xfrm>
        <a:prstGeom prst="trapezoid">
          <a:avLst>
            <a:gd name="adj" fmla="val 901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cap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Технология сооружения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2982" y="4725525"/>
        <a:ext cx="6330266" cy="675075"/>
      </dsp:txXfrm>
    </dsp:sp>
    <dsp:sp modelId="{CEA3DC92-ED17-4A3F-A075-B829921988CF}">
      <dsp:nvSpPr>
        <dsp:cNvPr id="0" name=""/>
        <dsp:cNvSpPr/>
      </dsp:nvSpPr>
      <dsp:spPr>
        <a:xfrm>
          <a:off x="0" y="5400600"/>
          <a:ext cx="10956230" cy="675075"/>
        </a:xfrm>
        <a:prstGeom prst="trapezoid">
          <a:avLst>
            <a:gd name="adj" fmla="val 90165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Технические стандарты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7340" y="5400600"/>
        <a:ext cx="7121550" cy="675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BF67-D2FA-47BF-AFF5-57F619989B3B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380EC-3004-4655-B00A-72D94BBDD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69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/>
              <a:t>На всех, строго регламентированных, стадиях разработки программ стандартизации и самих стандартов эксперты ведут сложную и кропотливую работу, что предопределяет качество документов.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/>
              <a:t>Экспертный совет состоит из более чем 250 ведущих в своих областях специалистов отрасли, которые распределены по специализированным секциям по направлениям работ. Сегодня активно работают 6 секций.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/>
              <a:t>За время работы проведено Экспертного</a:t>
            </a:r>
            <a:r>
              <a:rPr lang="ru-RU" baseline="0" dirty="0" smtClean="0"/>
              <a:t> совета – около 300 заседаний.</a:t>
            </a:r>
            <a:endParaRPr lang="ru-RU" dirty="0" smtClean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/>
              <a:t>Практика работы по направлению стандартизации подтвердила правильность решения общего собрания о создании дочерней организации СРО – Центра технических компетенций атомной отрасли - ЦТКАО.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80EC-3004-4655-B00A-72D94BBDD32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6F477-7BB3-4658-8984-AD2F3654A6E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Совершенствование контрольной деятельности ведется в нескольких направлениях. Одно из них – проведение комплексных проверок представлено на слайде. Другое- применение цифровых технологий в контрольной деятельности – будет представлено после моего доклада. Генов Виталлий Геннадьевич в течении 15-20 мин. Расскажет более подробно.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08075" fontAlgn="base">
              <a:spcBef>
                <a:spcPct val="0"/>
              </a:spcBef>
              <a:spcAft>
                <a:spcPct val="0"/>
              </a:spcAft>
            </a:pPr>
            <a:fld id="{5F43C489-BA97-4B30-B4F6-CDFD7B215C28}" type="slidenum">
              <a:rPr lang="ru-RU"/>
              <a:pPr defTabSz="1108075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685800"/>
            <a:ext cx="55784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08075" fontAlgn="base">
              <a:spcBef>
                <a:spcPct val="0"/>
              </a:spcBef>
              <a:spcAft>
                <a:spcPct val="0"/>
              </a:spcAft>
            </a:pPr>
            <a:fld id="{96B664FB-2A15-4377-AEFB-FD462B62E3D0}" type="slidenum">
              <a:rPr lang="ru-RU"/>
              <a:pPr defTabSz="1108075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Конкурс образовательных учреждений в форме закрытого запроса предложений позволил сформировать пул образовательных учреждений, осуществляющих с 2012 года программы повышения квалификации для руководителей, специалистов и линейного персонала наших организаций. </a:t>
            </a:r>
            <a:endParaRPr lang="ru-RU" sz="10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Со всеми  образовательными учреждениями заключены договоры с едиными требованиями по организационным и учебно-методическим вопросам. </a:t>
            </a:r>
            <a:endParaRPr lang="ru-RU" sz="10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Обучение проводится в городах  Москва, Санкт-Петербург, Екатеринбург, Новосибирск, Томск, Красноярск, Иваново, Нововоронеж, Сосновый Бор, Волгодонск, Северск.</a:t>
            </a:r>
            <a:endParaRPr lang="ru-RU" sz="10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0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200" b="1" i="1" u="sng" dirty="0" smtClean="0">
                <a:effectLst/>
                <a:latin typeface="Times New Roman"/>
                <a:ea typeface="Calibri"/>
              </a:rPr>
              <a:t>СЛЕДУЮЩИЙ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991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B12FD-8995-4ACD-8F0A-75FF982DC6C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94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80062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ru-RU" b="1" i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5A9B-12DF-4014-9ECF-31D7951AC1E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155">
              <a:lnSpc>
                <a:spcPct val="115000"/>
              </a:lnSpc>
              <a:spcAft>
                <a:spcPts val="603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685800"/>
            <a:ext cx="55784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13837" fontAlgn="base">
              <a:spcBef>
                <a:spcPct val="0"/>
              </a:spcBef>
              <a:spcAft>
                <a:spcPct val="0"/>
              </a:spcAft>
              <a:defRPr/>
            </a:pPr>
            <a:fld id="{132DAA4A-2C40-43E8-A906-D243BB085097}" type="slidenum">
              <a:rPr lang="ru-RU">
                <a:solidFill>
                  <a:prstClr val="black"/>
                </a:solidFill>
              </a:rPr>
              <a:pPr defTabSz="1113837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80062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ru-RU" b="1" i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5A9B-12DF-4014-9ECF-31D7951AC1E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99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99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111617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452770" y="0"/>
            <a:ext cx="3708944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23741" y="3337561"/>
            <a:ext cx="7909934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28607" y="1544812"/>
            <a:ext cx="7909934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fld id="{DA40BCA1-47D1-4107-A419-5E42FB0929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4667"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3417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BF6-0D83-42A1-ADE9-47FAE84F8C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7747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92243" y="274638"/>
            <a:ext cx="2511385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8086" y="274638"/>
            <a:ext cx="7348128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0F7A-3DBA-4214-97E1-7211D4F9E5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216582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164" y="117399"/>
            <a:ext cx="8989173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fld id="{DA40BCA1-47D1-4107-A419-5E42FB0929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4667"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195330" y="6422064"/>
            <a:ext cx="9301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875543790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9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79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79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854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9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79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79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5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9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79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79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492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9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79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79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624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9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79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79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951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9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79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79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3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65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43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43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638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fld id="{DA40BCA1-47D1-4107-A419-5E42FB0929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4667"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51014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65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43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43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280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65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43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43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86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65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43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43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725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65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43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43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02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65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43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43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28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27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05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05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132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27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05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05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44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27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05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05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612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27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05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05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45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27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05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05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44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111617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452770" y="0"/>
            <a:ext cx="3708944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28" y="3583837"/>
            <a:ext cx="8092242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128" y="2485801"/>
            <a:ext cx="8092242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F728-2B33-4B57-9838-8814DDDAA5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5455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27"/>
            <a:ext cx="9487456" cy="8154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105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62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105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04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15" y="117399"/>
            <a:ext cx="8989173" cy="553870"/>
          </a:xfrm>
        </p:spPr>
        <p:txBody>
          <a:bodyPr lIns="0" tIns="0" rIns="0" bIns="0" anchor="t" anchorCtr="0">
            <a:sp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21.02.2014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195386" y="6422166"/>
            <a:ext cx="9301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7824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89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251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654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937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85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821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88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16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7" y="274638"/>
            <a:ext cx="9115399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087" y="1600201"/>
            <a:ext cx="4464685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8801" y="1600201"/>
            <a:ext cx="4464685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CF6-07A9-4FF9-8FD9-AA8B107EAD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E68F2-833E-4C10-98F9-C485C3F0611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607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526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074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909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512"/>
            <a:ext cx="9487456" cy="800219"/>
          </a:xfrm>
        </p:spPr>
        <p:txBody>
          <a:bodyPr lIns="0" tIns="0" rIns="0" bIns="0"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086" y="6492207"/>
            <a:ext cx="2604400" cy="365125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21.02.2014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6280" y="6493980"/>
            <a:ext cx="4429154" cy="363268"/>
          </a:xfrm>
        </p:spPr>
        <p:txBody>
          <a:bodyPr/>
          <a:lstStyle/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 dirty="0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20" y="6492207"/>
            <a:ext cx="2604400" cy="365125"/>
          </a:xfrm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843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-24"/>
            <a:ext cx="10045542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7" y="5486400"/>
            <a:ext cx="493169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69996" y="5486400"/>
            <a:ext cx="4933632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58087" y="1516913"/>
            <a:ext cx="4931695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69996" y="1516913"/>
            <a:ext cx="4933632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DA42-FDAB-4B0D-8C20-9D4E591EC8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125192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5" y="274320"/>
            <a:ext cx="9119120" cy="1143000"/>
          </a:xfrm>
        </p:spPr>
        <p:txBody>
          <a:bodyPr anchor="ctr"/>
          <a:lstStyle>
            <a:lvl1pPr algn="l">
              <a:defRPr sz="5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499-CBC6-461A-8EAD-F5E3C3ECD7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573052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037-15C5-4F3D-86E0-703364DB64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715070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5" y="1185529"/>
            <a:ext cx="39066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86" y="214424"/>
            <a:ext cx="3348514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58085" y="1981200"/>
            <a:ext cx="8650328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6219-E29B-4EE5-A034-8B03CEB0AA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956249" y="6422064"/>
            <a:ext cx="9301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395888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2879" y="1705709"/>
            <a:ext cx="3727734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00770" y="1019907"/>
            <a:ext cx="5022771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2883" y="2998765"/>
            <a:ext cx="3727731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58086" y="6422064"/>
            <a:ext cx="2604400" cy="365125"/>
          </a:xfrm>
        </p:spPr>
        <p:txBody>
          <a:bodyPr/>
          <a:lstStyle/>
          <a:p>
            <a:fld id="{D57309EB-0548-4BF8-821B-2FD7DDDCAD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9" name="Овал 8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408685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111617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8929371" y="0"/>
            <a:ext cx="2232343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58087" y="-24"/>
            <a:ext cx="9115399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58087" y="1600201"/>
            <a:ext cx="9115399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58086" y="6422064"/>
            <a:ext cx="26044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40BCA1-47D1-4107-A419-5E42FB0929D7}" type="datetime1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25.03.2016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813586" y="6422064"/>
            <a:ext cx="3534542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952528" y="6422064"/>
            <a:ext cx="93014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3" name="Овал 12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4" descr="LOGO_SAS7_small"/>
            <p:cNvPicPr>
              <a:picLocks noChangeAspect="1" noChangeArrowheads="1"/>
            </p:cNvPicPr>
            <p:nvPr/>
          </p:nvPicPr>
          <p:blipFill>
            <a:blip r:embed="rId45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894983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934" r:id="rId25"/>
    <p:sldLayoutId id="2147483935" r:id="rId26"/>
    <p:sldLayoutId id="2147483936" r:id="rId27"/>
    <p:sldLayoutId id="2147483937" r:id="rId28"/>
    <p:sldLayoutId id="2147483938" r:id="rId29"/>
    <p:sldLayoutId id="2147483939" r:id="rId30"/>
    <p:sldLayoutId id="2147483780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673" r:id="rId38"/>
    <p:sldLayoutId id="2147483674" r:id="rId39"/>
    <p:sldLayoutId id="2147483675" r:id="rId40"/>
    <p:sldLayoutId id="2147483676" r:id="rId41"/>
    <p:sldLayoutId id="2147483677" r:id="rId42"/>
    <p:sldLayoutId id="2147483678" r:id="rId4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23534" y="3857628"/>
            <a:ext cx="6818531" cy="137883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dirty="0" smtClean="0">
                <a:ea typeface="+mn-ea"/>
                <a:cs typeface="+mn-cs"/>
              </a:rPr>
              <a:t>«Особенности саморегулирования в строительстве. Лучшие практики, проблемы, пути решения. </a:t>
            </a:r>
            <a:br>
              <a:rPr lang="ru-RU" sz="2800" dirty="0" smtClean="0">
                <a:ea typeface="+mn-ea"/>
                <a:cs typeface="+mn-cs"/>
              </a:rPr>
            </a:br>
            <a:r>
              <a:rPr lang="ru-RU" sz="2800" dirty="0" smtClean="0">
                <a:solidFill>
                  <a:srgbClr val="FFFF00"/>
                </a:solidFill>
                <a:ea typeface="+mn-ea"/>
                <a:cs typeface="+mn-cs"/>
              </a:rPr>
              <a:t>Отраслевой разрез</a:t>
            </a:r>
            <a:r>
              <a:rPr lang="ru-RU" sz="2800" dirty="0" smtClean="0">
                <a:ea typeface="+mn-ea"/>
                <a:cs typeface="+mn-cs"/>
              </a:rPr>
              <a:t>»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279386" y="1916832"/>
            <a:ext cx="3623654" cy="857256"/>
          </a:xfrm>
          <a:prstGeom prst="rect">
            <a:avLst/>
          </a:prstGeom>
        </p:spPr>
        <p:txBody>
          <a:bodyPr vert="horz" lIns="102971" tIns="0" rIns="51485" bIns="0" anchor="b">
            <a:normAutofit fontScale="77500" lnSpcReduction="20000"/>
          </a:bodyPr>
          <a:lstStyle/>
          <a:p>
            <a:pPr>
              <a:spcBef>
                <a:spcPct val="20000"/>
              </a:spcBef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«СОЮЗАТОМГЕО»</a:t>
            </a:r>
          </a:p>
          <a:p>
            <a:pPr>
              <a:spcBef>
                <a:spcPct val="20000"/>
              </a:spcBef>
              <a:buClr>
                <a:srgbClr val="6076B4"/>
              </a:buClr>
              <a:buSzPct val="80000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«СОЮЗАТОМСТРОЙ»</a:t>
            </a:r>
          </a:p>
          <a:p>
            <a:pPr>
              <a:spcBef>
                <a:spcPct val="20000"/>
              </a:spcBef>
              <a:buClr>
                <a:srgbClr val="6076B4"/>
              </a:buClr>
              <a:buSzPct val="80000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«СОЮЗАТОМПРОЕКТ»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882" y="1500174"/>
            <a:ext cx="9501254" cy="351829"/>
          </a:xfrm>
          <a:prstGeom prst="rect">
            <a:avLst/>
          </a:prstGeom>
          <a:gradFill flip="none" rotWithShape="1">
            <a:gsLst>
              <a:gs pos="61000">
                <a:srgbClr val="256697">
                  <a:lumMod val="90000"/>
                  <a:lumOff val="10000"/>
                </a:srgbClr>
              </a:gs>
              <a:gs pos="0">
                <a:srgbClr val="256697">
                  <a:lumMod val="100000"/>
                </a:srgbClr>
              </a:gs>
              <a:gs pos="100000">
                <a:srgbClr val="00B0F0">
                  <a:lumMod val="99000"/>
                </a:srgbClr>
              </a:gs>
            </a:gsLst>
            <a:lin ang="0" scaled="1"/>
            <a:tileRect/>
          </a:gradFill>
        </p:spPr>
        <p:txBody>
          <a:bodyPr wrap="square" lIns="0" tIns="36000" rIns="0" bIns="36000" rtlCol="0" anchor="ctr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kern="0" dirty="0"/>
              <a:t>  </a:t>
            </a:r>
            <a:r>
              <a:rPr lang="ru-RU" sz="1600" kern="0" dirty="0">
                <a:effectLst>
                  <a:glow rad="63500">
                    <a:srgbClr val="3E87BD">
                      <a:satMod val="175000"/>
                      <a:alpha val="40000"/>
                    </a:srgbClr>
                  </a:glow>
                </a:effectLst>
              </a:rPr>
              <a:t>САМОРЕГУЛИРУЕМЫЕ ОРГАНИЗАЦИИ АТОМНОЙ ОТРАСЛИ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080922" y="6215082"/>
            <a:ext cx="3012509" cy="55387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25 марта 2016 года</a:t>
            </a:r>
          </a:p>
          <a:p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Г. Москва</a:t>
            </a:r>
          </a:p>
          <a:p>
            <a:endParaRPr lang="ru-RU" sz="20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ru-RU" sz="20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43536" y="2893287"/>
            <a:ext cx="3698626" cy="369905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L" descr="C:\Documents and Settings\Администратор\Рабочий стол\FROM BESKRAYNIY\znak_prosto_6.pn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82" y="2861853"/>
            <a:ext cx="3736648" cy="37497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Documents and Settings\Администратор\Рабочий стол\FROM BESKRAYNIY\LOGO_SAS7.p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573" y="2827184"/>
            <a:ext cx="3871915" cy="38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0181607" y="107278"/>
            <a:ext cx="886204" cy="863800"/>
            <a:chOff x="10181607" y="107285"/>
            <a:chExt cx="886204" cy="864000"/>
          </a:xfrm>
        </p:grpSpPr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4" descr="LOGO_SAS7_small"/>
            <p:cNvPicPr>
              <a:picLocks noChangeAspect="1" noChangeArrowheads="1"/>
            </p:cNvPicPr>
            <p:nvPr/>
          </p:nvPicPr>
          <p:blipFill>
            <a:blip r:embed="rId5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299708" y="356463"/>
            <a:ext cx="873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VI ВСЕРОССИЙСКИЙ ФОРУМ САМОРЕГУЛИРУЕМЫХ ОРГАНИЗАЦИЙ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030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-39" y="5715040"/>
            <a:ext cx="3575222" cy="11429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49" y="117400"/>
            <a:ext cx="9793090" cy="344710"/>
          </a:xfrm>
        </p:spPr>
        <p:txBody>
          <a:bodyPr/>
          <a:lstStyle/>
          <a:p>
            <a:r>
              <a:rPr lang="ru-RU" sz="2800" dirty="0" smtClean="0"/>
              <a:t>Система Соглашений СРО атомной отрасли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4526089" y="2329051"/>
            <a:ext cx="2829614" cy="226090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241300" dist="190500" dir="8160000" sx="104000" sy="104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6985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b="1" kern="0" spc="3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атомной отрасли</a:t>
            </a:r>
            <a:endParaRPr lang="ru-RU" b="1" kern="0" spc="3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7957125" y="980728"/>
            <a:ext cx="2952330" cy="5472608"/>
            <a:chOff x="8749207" y="2095452"/>
            <a:chExt cx="2160241" cy="2053628"/>
          </a:xfrm>
          <a:solidFill>
            <a:srgbClr val="F8BFAA">
              <a:lumMod val="75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8749208" y="2095452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srgbClr val="FFFFFF"/>
                  </a:solidFill>
                </a:rPr>
                <a:t>Нормативно-правовое </a:t>
              </a:r>
              <a:r>
                <a:rPr lang="ru-RU" kern="0" dirty="0">
                  <a:solidFill>
                    <a:srgbClr val="FFFFFF"/>
                  </a:solidFill>
                </a:rPr>
                <a:t>регулирование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749208" y="2445075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srgbClr val="FFFFFF"/>
                  </a:solidFill>
                </a:rPr>
                <a:t>Техническое регулирование</a:t>
              </a:r>
              <a:endParaRPr lang="ru-RU" kern="0" dirty="0">
                <a:solidFill>
                  <a:srgbClr val="FFFFFF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749208" y="2794698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srgbClr val="FFFFFF"/>
                  </a:solidFill>
                </a:rPr>
                <a:t>Надзорная деятельность </a:t>
              </a:r>
              <a:r>
                <a:rPr lang="ru-RU" kern="0" dirty="0">
                  <a:solidFill>
                    <a:srgbClr val="FFFFFF"/>
                  </a:solidFill>
                </a:rPr>
                <a:t>при сооружении </a:t>
              </a:r>
              <a:r>
                <a:rPr lang="ru-RU" kern="0" dirty="0" smtClean="0">
                  <a:solidFill>
                    <a:srgbClr val="FFFFFF"/>
                  </a:solidFill>
                </a:rPr>
                <a:t>ОИАЭ</a:t>
              </a:r>
              <a:endParaRPr lang="ru-RU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749207" y="3144321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2000" kern="0" dirty="0" smtClean="0">
                  <a:solidFill>
                    <a:srgbClr val="FFFFFF"/>
                  </a:solidFill>
                </a:rPr>
                <a:t>Аккредитация организаций</a:t>
              </a:r>
              <a:endParaRPr lang="ru-RU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749208" y="3493944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kern="0" dirty="0" smtClean="0">
                  <a:solidFill>
                    <a:srgbClr val="FFFFFF"/>
                  </a:solidFill>
                </a:rPr>
                <a:t>Формирование </a:t>
              </a:r>
              <a:r>
                <a:rPr lang="ru-RU" kern="0" dirty="0">
                  <a:solidFill>
                    <a:srgbClr val="FFFFFF"/>
                  </a:solidFill>
                </a:rPr>
                <a:t>подрядных альянсов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749208" y="3843567"/>
              <a:ext cx="2160240" cy="305513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tIns="36000" rIns="36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2000" kern="0" dirty="0" smtClean="0">
                  <a:solidFill>
                    <a:srgbClr val="FFFFFF"/>
                  </a:solidFill>
                </a:rPr>
                <a:t>Образование</a:t>
              </a:r>
              <a:endParaRPr lang="ru-RU" sz="20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672306" y="4064623"/>
            <a:ext cx="1963319" cy="1320721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241300" dist="190500" dir="8160000" sx="104000" sy="104000" algn="tl" rotWithShape="0">
              <a:prstClr val="black">
                <a:alpha val="25000"/>
              </a:prstClr>
            </a:outerShdw>
          </a:effectLst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Заключённые Соглашения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5062" y="1455521"/>
            <a:ext cx="1800200" cy="1320721"/>
          </a:xfrm>
          <a:prstGeom prst="rect">
            <a:avLst/>
          </a:prstGeom>
          <a:solidFill>
            <a:srgbClr val="F8BFAA">
              <a:lumMod val="75000"/>
            </a:srgbClr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241300" dist="190500" dir="8160000" sx="104000" sy="104000" algn="tl" rotWithShape="0">
              <a:prstClr val="black">
                <a:alpha val="25000"/>
              </a:prstClr>
            </a:outerShdw>
          </a:effectLst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положения Соглашений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Соединительная линия уступом 13"/>
          <p:cNvCxnSpPr>
            <a:stCxn id="13" idx="3"/>
            <a:endCxn id="11" idx="1"/>
          </p:cNvCxnSpPr>
          <p:nvPr/>
        </p:nvCxnSpPr>
        <p:spPr>
          <a:xfrm>
            <a:off x="7205261" y="2115878"/>
            <a:ext cx="751861" cy="393038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5" name="Соединительная линия уступом 14"/>
          <p:cNvCxnSpPr>
            <a:stCxn id="13" idx="3"/>
            <a:endCxn id="10" idx="1"/>
          </p:cNvCxnSpPr>
          <p:nvPr/>
        </p:nvCxnSpPr>
        <p:spPr>
          <a:xfrm>
            <a:off x="7205261" y="2115876"/>
            <a:ext cx="751861" cy="299869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6" name="Соединительная линия уступом 15"/>
          <p:cNvCxnSpPr>
            <a:stCxn id="13" idx="3"/>
            <a:endCxn id="9" idx="1"/>
          </p:cNvCxnSpPr>
          <p:nvPr/>
        </p:nvCxnSpPr>
        <p:spPr>
          <a:xfrm>
            <a:off x="7205276" y="2115897"/>
            <a:ext cx="751859" cy="206700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7" name="Соединительная линия уступом 16"/>
          <p:cNvCxnSpPr>
            <a:stCxn id="13" idx="3"/>
            <a:endCxn id="8" idx="1"/>
          </p:cNvCxnSpPr>
          <p:nvPr/>
        </p:nvCxnSpPr>
        <p:spPr>
          <a:xfrm>
            <a:off x="7205261" y="2115894"/>
            <a:ext cx="751861" cy="1135309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8" name="Соединительная линия уступом 17"/>
          <p:cNvCxnSpPr>
            <a:stCxn id="13" idx="3"/>
            <a:endCxn id="7" idx="1"/>
          </p:cNvCxnSpPr>
          <p:nvPr/>
        </p:nvCxnSpPr>
        <p:spPr>
          <a:xfrm>
            <a:off x="7205261" y="2115877"/>
            <a:ext cx="751861" cy="20361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9" name="Соединительная линия уступом 18"/>
          <p:cNvCxnSpPr>
            <a:stCxn id="13" idx="3"/>
            <a:endCxn id="6" idx="1"/>
          </p:cNvCxnSpPr>
          <p:nvPr/>
        </p:nvCxnSpPr>
        <p:spPr>
          <a:xfrm flipV="1">
            <a:off x="7205261" y="1387803"/>
            <a:ext cx="751861" cy="72807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20" name="Прямоугольник 21"/>
          <p:cNvSpPr/>
          <p:nvPr/>
        </p:nvSpPr>
        <p:spPr>
          <a:xfrm>
            <a:off x="108252" y="571491"/>
            <a:ext cx="3384376" cy="424603"/>
          </a:xfrm>
          <a:prstGeom prst="roundRect">
            <a:avLst/>
          </a:prstGeom>
          <a:solidFill>
            <a:srgbClr val="0070C0"/>
          </a:solidFill>
          <a:ln w="57150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 «Росатом»</a:t>
            </a:r>
            <a:endParaRPr lang="ru-RU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2"/>
          <p:cNvSpPr/>
          <p:nvPr/>
        </p:nvSpPr>
        <p:spPr>
          <a:xfrm>
            <a:off x="108252" y="1728777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«ОЦКС»</a:t>
            </a:r>
          </a:p>
        </p:txBody>
      </p:sp>
      <p:sp>
        <p:nvSpPr>
          <p:cNvPr id="22" name="Прямоугольник 23"/>
          <p:cNvSpPr/>
          <p:nvPr/>
        </p:nvSpPr>
        <p:spPr>
          <a:xfrm>
            <a:off x="108252" y="2307436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«ПСР»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4"/>
          <p:cNvSpPr/>
          <p:nvPr/>
        </p:nvSpPr>
        <p:spPr>
          <a:xfrm>
            <a:off x="108252" y="2886084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«НИАЭП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5"/>
          <p:cNvSpPr/>
          <p:nvPr/>
        </p:nvSpPr>
        <p:spPr>
          <a:xfrm>
            <a:off x="108252" y="3464724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«АЭП»</a:t>
            </a:r>
          </a:p>
        </p:txBody>
      </p:sp>
      <p:sp>
        <p:nvSpPr>
          <p:cNvPr id="25" name="Прямоугольник 26"/>
          <p:cNvSpPr/>
          <p:nvPr/>
        </p:nvSpPr>
        <p:spPr>
          <a:xfrm>
            <a:off x="108252" y="4043371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«ГХК»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6"/>
          <p:cNvSpPr/>
          <p:nvPr/>
        </p:nvSpPr>
        <p:spPr>
          <a:xfrm>
            <a:off x="108252" y="4622028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«ВНИИНМ»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8252" y="5200676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</a:t>
            </a: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«НИКИМТ»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Соединительная линия уступом 27"/>
          <p:cNvCxnSpPr>
            <a:stCxn id="12" idx="1"/>
            <a:endCxn id="25" idx="3"/>
          </p:cNvCxnSpPr>
          <p:nvPr/>
        </p:nvCxnSpPr>
        <p:spPr>
          <a:xfrm rot="10800000">
            <a:off x="3492625" y="4255687"/>
            <a:ext cx="1179680" cy="46930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9" name="Соединительная линия уступом 28"/>
          <p:cNvCxnSpPr>
            <a:stCxn id="12" idx="1"/>
            <a:endCxn id="24" idx="3"/>
          </p:cNvCxnSpPr>
          <p:nvPr/>
        </p:nvCxnSpPr>
        <p:spPr>
          <a:xfrm rot="10800000">
            <a:off x="3492625" y="3677030"/>
            <a:ext cx="1179680" cy="1047949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0" name="Соединительная линия уступом 29"/>
          <p:cNvCxnSpPr>
            <a:stCxn id="12" idx="1"/>
            <a:endCxn id="23" idx="3"/>
          </p:cNvCxnSpPr>
          <p:nvPr/>
        </p:nvCxnSpPr>
        <p:spPr>
          <a:xfrm rot="10800000">
            <a:off x="3492625" y="3098377"/>
            <a:ext cx="1179680" cy="162659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1" name="Соединительная линия уступом 30"/>
          <p:cNvCxnSpPr>
            <a:stCxn id="12" idx="1"/>
            <a:endCxn id="22" idx="3"/>
          </p:cNvCxnSpPr>
          <p:nvPr/>
        </p:nvCxnSpPr>
        <p:spPr>
          <a:xfrm rot="10800000">
            <a:off x="3492625" y="2519735"/>
            <a:ext cx="1179680" cy="220524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2" name="Соединительная линия уступом 31"/>
          <p:cNvCxnSpPr>
            <a:stCxn id="12" idx="1"/>
            <a:endCxn id="21" idx="3"/>
          </p:cNvCxnSpPr>
          <p:nvPr/>
        </p:nvCxnSpPr>
        <p:spPr>
          <a:xfrm rot="10800000">
            <a:off x="3492625" y="1941081"/>
            <a:ext cx="1179680" cy="2783893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3" name="Соединительная линия уступом 32"/>
          <p:cNvCxnSpPr>
            <a:stCxn id="12" idx="1"/>
            <a:endCxn id="27" idx="3"/>
          </p:cNvCxnSpPr>
          <p:nvPr/>
        </p:nvCxnSpPr>
        <p:spPr>
          <a:xfrm rot="10800000" flipV="1">
            <a:off x="3492625" y="4724987"/>
            <a:ext cx="1179680" cy="68799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4" name="Соединительная линия уступом 33"/>
          <p:cNvCxnSpPr>
            <a:stCxn id="12" idx="1"/>
            <a:endCxn id="26" idx="3"/>
          </p:cNvCxnSpPr>
          <p:nvPr/>
        </p:nvCxnSpPr>
        <p:spPr>
          <a:xfrm rot="10800000" flipV="1">
            <a:off x="3492625" y="4724987"/>
            <a:ext cx="1179680" cy="10934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35" name="Прямоугольник 22"/>
          <p:cNvSpPr/>
          <p:nvPr/>
        </p:nvSpPr>
        <p:spPr>
          <a:xfrm>
            <a:off x="108252" y="1150140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Концерн «Росэнергоатом»</a:t>
            </a:r>
          </a:p>
        </p:txBody>
      </p:sp>
      <p:cxnSp>
        <p:nvCxnSpPr>
          <p:cNvPr id="36" name="Соединительная линия уступом 35"/>
          <p:cNvCxnSpPr>
            <a:stCxn id="12" idx="1"/>
            <a:endCxn id="35" idx="3"/>
          </p:cNvCxnSpPr>
          <p:nvPr/>
        </p:nvCxnSpPr>
        <p:spPr>
          <a:xfrm rot="10800000">
            <a:off x="3492625" y="1362439"/>
            <a:ext cx="1179680" cy="3362541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7" name="Соединительная линия уступом 36"/>
          <p:cNvCxnSpPr>
            <a:stCxn id="12" idx="1"/>
            <a:endCxn id="20" idx="3"/>
          </p:cNvCxnSpPr>
          <p:nvPr/>
        </p:nvCxnSpPr>
        <p:spPr>
          <a:xfrm rot="10800000">
            <a:off x="3492625" y="783786"/>
            <a:ext cx="1179680" cy="3941189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38"/>
          <p:cNvGrpSpPr/>
          <p:nvPr/>
        </p:nvGrpSpPr>
        <p:grpSpPr>
          <a:xfrm>
            <a:off x="10045557" y="188640"/>
            <a:ext cx="1081754" cy="863800"/>
            <a:chOff x="10181607" y="107285"/>
            <a:chExt cx="886204" cy="864000"/>
          </a:xfrm>
        </p:grpSpPr>
        <p:sp>
          <p:nvSpPr>
            <p:cNvPr id="40" name="Овал 39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1" name="Picture 4" descr="LOGO_SAS7_small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Прямоугольник 26"/>
          <p:cNvSpPr/>
          <p:nvPr/>
        </p:nvSpPr>
        <p:spPr>
          <a:xfrm>
            <a:off x="108252" y="5779324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ПО «МАЯК»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Соединительная линия уступом 53"/>
          <p:cNvCxnSpPr>
            <a:endCxn id="42" idx="3"/>
          </p:cNvCxnSpPr>
          <p:nvPr/>
        </p:nvCxnSpPr>
        <p:spPr>
          <a:xfrm rot="5400000">
            <a:off x="3041122" y="4952092"/>
            <a:ext cx="1491044" cy="588035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43" name="Прямоугольник 26"/>
          <p:cNvSpPr/>
          <p:nvPr/>
        </p:nvSpPr>
        <p:spPr>
          <a:xfrm>
            <a:off x="108252" y="6357968"/>
            <a:ext cx="3384376" cy="424603"/>
          </a:xfrm>
          <a:prstGeom prst="round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rtlCol="0" anchor="ctr">
            <a:normAutofit/>
          </a:bodyPr>
          <a:lstStyle/>
          <a:p>
            <a:pPr algn="ctr">
              <a:defRPr/>
            </a:pPr>
            <a:r>
              <a:rPr lang="ru-RU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НИЦ «Курчатовский институт»</a:t>
            </a:r>
            <a:endParaRPr lang="ru-RU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Соединительная линия уступом 53"/>
          <p:cNvCxnSpPr>
            <a:endCxn id="43" idx="3"/>
          </p:cNvCxnSpPr>
          <p:nvPr/>
        </p:nvCxnSpPr>
        <p:spPr>
          <a:xfrm rot="5400000">
            <a:off x="2823246" y="5312844"/>
            <a:ext cx="1926813" cy="588033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</p:spTree>
    <p:extLst>
      <p:ext uri="{BB962C8B-B14F-4D97-AF65-F5344CB8AC3E}">
        <p14:creationId xmlns="" xmlns:p14="http://schemas.microsoft.com/office/powerpoint/2010/main" val="1856112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510" y="2500306"/>
            <a:ext cx="91153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Нормативно-техническое регулирование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8533184" y="4797152"/>
            <a:ext cx="2489376" cy="1584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36000" rIns="36000" bIns="3600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приоритетов разработки НТД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 всех стадий разработки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ТЗ</a:t>
            </a: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9541296" y="2589094"/>
            <a:ext cx="1588547" cy="13353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62500" lnSpcReduction="20000"/>
          </a:bodyPr>
          <a:lstStyle/>
          <a:p>
            <a:pPr>
              <a:spcAft>
                <a:spcPts val="600"/>
              </a:spcAft>
            </a:pP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НТД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разработки НИОКР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и сопровождение стандартов</a:t>
            </a: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6627072" y="527775"/>
            <a:ext cx="2016224" cy="16051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36000" rIns="36000" bIns="36000" rtlCol="0" anchor="ctr"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Генерация идеологии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качества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внедрения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внедрения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исполнения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80" y="117399"/>
            <a:ext cx="9725858" cy="804323"/>
          </a:xfrm>
        </p:spPr>
        <p:txBody>
          <a:bodyPr/>
          <a:lstStyle/>
          <a:p>
            <a:r>
              <a:rPr lang="ru-RU" b="0" dirty="0" smtClean="0"/>
              <a:t>Система технического регулирования атомной отрасли</a:t>
            </a:r>
            <a:endParaRPr lang="ru-RU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251214" y="2204868"/>
            <a:ext cx="4147662" cy="336997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5750825" y="2204868"/>
            <a:ext cx="4147662" cy="336997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4713906" y="548764"/>
            <a:ext cx="2268252" cy="2267999"/>
          </a:xfrm>
          <a:prstGeom prst="ellipse">
            <a:avLst/>
          </a:prstGeom>
          <a:gradFill>
            <a:gsLst>
              <a:gs pos="0">
                <a:srgbClr val="002060">
                  <a:alpha val="97000"/>
                </a:srgbClr>
              </a:gs>
              <a:gs pos="69000">
                <a:schemeClr val="accent1">
                  <a:tint val="44500"/>
                  <a:satMod val="160000"/>
                  <a:alpha val="8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3025">
            <a:gradFill>
              <a:gsLst>
                <a:gs pos="0">
                  <a:schemeClr val="tx2">
                    <a:lumMod val="50000"/>
                    <a:alpha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1">
                    <a:alpha val="7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атомной отрасли</a:t>
            </a: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8731953" y="548764"/>
            <a:ext cx="2268252" cy="2267999"/>
          </a:xfrm>
          <a:prstGeom prst="ellipse">
            <a:avLst/>
          </a:prstGeom>
          <a:gradFill>
            <a:gsLst>
              <a:gs pos="0">
                <a:srgbClr val="002060">
                  <a:alpha val="97000"/>
                </a:srgbClr>
              </a:gs>
              <a:gs pos="69000">
                <a:schemeClr val="accent1">
                  <a:tint val="44500"/>
                  <a:satMod val="160000"/>
                  <a:alpha val="8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3025">
            <a:gradFill>
              <a:gsLst>
                <a:gs pos="0">
                  <a:schemeClr val="tx2">
                    <a:lumMod val="50000"/>
                    <a:alpha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1">
                    <a:alpha val="7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ЦТКАО</a:t>
            </a: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6690527" y="4509215"/>
            <a:ext cx="2268252" cy="2267999"/>
          </a:xfrm>
          <a:prstGeom prst="ellipse">
            <a:avLst/>
          </a:prstGeom>
          <a:gradFill>
            <a:gsLst>
              <a:gs pos="0">
                <a:srgbClr val="002060">
                  <a:alpha val="97000"/>
                </a:srgbClr>
              </a:gs>
              <a:gs pos="69000">
                <a:schemeClr val="accent1">
                  <a:tint val="44500"/>
                  <a:satMod val="160000"/>
                  <a:alpha val="8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3025">
            <a:gradFill>
              <a:gsLst>
                <a:gs pos="0">
                  <a:schemeClr val="tx2">
                    <a:lumMod val="50000"/>
                    <a:alpha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1">
                    <a:alpha val="7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Экспертное сообщество</a:t>
            </a: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2190918" y="548764"/>
            <a:ext cx="2268252" cy="2267999"/>
          </a:xfrm>
          <a:prstGeom prst="ellipse">
            <a:avLst/>
          </a:prstGeom>
          <a:gradFill>
            <a:gsLst>
              <a:gs pos="0">
                <a:srgbClr val="002060">
                  <a:alpha val="97000"/>
                </a:srgbClr>
              </a:gs>
              <a:gs pos="69000">
                <a:schemeClr val="accent1">
                  <a:tint val="44500"/>
                  <a:satMod val="160000"/>
                  <a:alpha val="8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3025">
            <a:gradFill>
              <a:gsLst>
                <a:gs pos="0">
                  <a:schemeClr val="tx2">
                    <a:lumMod val="50000"/>
                    <a:alpha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1">
                    <a:alpha val="7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 «Росатом»</a:t>
            </a: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175480" y="4509215"/>
            <a:ext cx="2268252" cy="2267999"/>
          </a:xfrm>
          <a:prstGeom prst="ellipse">
            <a:avLst/>
          </a:prstGeom>
          <a:gradFill>
            <a:gsLst>
              <a:gs pos="0">
                <a:srgbClr val="002060">
                  <a:alpha val="97000"/>
                </a:srgbClr>
              </a:gs>
              <a:gs pos="69000">
                <a:schemeClr val="accent1">
                  <a:tint val="44500"/>
                  <a:satMod val="160000"/>
                  <a:alpha val="8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3025">
            <a:gradFill>
              <a:gsLst>
                <a:gs pos="0">
                  <a:schemeClr val="tx2">
                    <a:lumMod val="50000"/>
                    <a:alpha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1">
                    <a:alpha val="7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технического регулирования</a:t>
            </a: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195449" y="4509215"/>
            <a:ext cx="2268252" cy="2267999"/>
          </a:xfrm>
          <a:prstGeom prst="ellipse">
            <a:avLst/>
          </a:prstGeom>
          <a:gradFill>
            <a:gsLst>
              <a:gs pos="0">
                <a:srgbClr val="002060">
                  <a:alpha val="97000"/>
                </a:srgbClr>
              </a:gs>
              <a:gs pos="69000">
                <a:schemeClr val="accent1">
                  <a:tint val="44500"/>
                  <a:satMod val="160000"/>
                  <a:alpha val="8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3025">
            <a:gradFill>
              <a:gsLst>
                <a:gs pos="0">
                  <a:schemeClr val="tx2">
                    <a:lumMod val="50000"/>
                    <a:alpha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85000">
                  <a:schemeClr val="tx1">
                    <a:alpha val="7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Дивизионы и ДЗО ГК «Росатом»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281121" y="3359304"/>
            <a:ext cx="4392488" cy="467799"/>
          </a:xfrm>
          <a:prstGeom prst="rightArrow">
            <a:avLst>
              <a:gd name="adj1" fmla="val 50000"/>
              <a:gd name="adj2" fmla="val 81746"/>
            </a:avLst>
          </a:prstGeom>
          <a:effectLst>
            <a:glow rad="762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задания на стандарты</a:t>
            </a: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3133331" y="2841226"/>
            <a:ext cx="4392488" cy="467799"/>
          </a:xfrm>
          <a:prstGeom prst="rightArrow">
            <a:avLst>
              <a:gd name="adj1" fmla="val 50000"/>
              <a:gd name="adj2" fmla="val 81746"/>
            </a:avLst>
          </a:prstGeom>
          <a:effectLst>
            <a:glow rad="762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потребности СКАО </a:t>
            </a:r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3428911" y="3877468"/>
            <a:ext cx="4392488" cy="467799"/>
          </a:xfrm>
          <a:prstGeom prst="rightArrow">
            <a:avLst>
              <a:gd name="adj1" fmla="val 50000"/>
              <a:gd name="adj2" fmla="val 81746"/>
            </a:avLst>
          </a:prstGeom>
          <a:effectLst>
            <a:glow rad="762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Готовые стандарты </a:t>
            </a:r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7381057" y="2703563"/>
            <a:ext cx="743123" cy="743123"/>
          </a:xfrm>
          <a:prstGeom prst="ellipse">
            <a:avLst/>
          </a:prstGeom>
          <a:effectLst>
            <a:glow rad="762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2654223" y="3221642"/>
            <a:ext cx="743123" cy="743123"/>
          </a:xfrm>
          <a:prstGeom prst="ellipse">
            <a:avLst/>
          </a:prstGeom>
          <a:effectLst>
            <a:glow rad="762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7705600" y="3739806"/>
            <a:ext cx="743123" cy="743123"/>
          </a:xfrm>
          <a:prstGeom prst="ellipse">
            <a:avLst/>
          </a:prstGeom>
          <a:effectLst>
            <a:glow rad="762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8" name="Группа 24"/>
          <p:cNvGrpSpPr/>
          <p:nvPr/>
        </p:nvGrpSpPr>
        <p:grpSpPr>
          <a:xfrm>
            <a:off x="10181607" y="107278"/>
            <a:ext cx="886204" cy="863800"/>
            <a:chOff x="10181607" y="107285"/>
            <a:chExt cx="886204" cy="864000"/>
          </a:xfrm>
        </p:grpSpPr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Picture 4" descr="LOGO_SAS7_small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508863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249" y="117403"/>
            <a:ext cx="9867471" cy="5759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Система стандартов СКАО </a:t>
            </a:r>
            <a:r>
              <a:rPr lang="ru-RU" sz="2000" dirty="0" smtClean="0"/>
              <a:t>(разработано в 2015 году)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862743642"/>
              </p:ext>
            </p:extLst>
          </p:nvPr>
        </p:nvGraphicFramePr>
        <p:xfrm>
          <a:off x="131226" y="548680"/>
          <a:ext cx="10956231" cy="607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1463" y="1772816"/>
            <a:ext cx="4167445" cy="9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Застройщик, 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подрядчик, Генеральный проектировщик</a:t>
            </a:r>
          </a:p>
        </p:txBody>
      </p:sp>
      <p:sp>
        <p:nvSpPr>
          <p:cNvPr id="2" name="Овал 1"/>
          <p:cNvSpPr/>
          <p:nvPr/>
        </p:nvSpPr>
        <p:spPr>
          <a:xfrm>
            <a:off x="9352805" y="5288808"/>
            <a:ext cx="703178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77200" y="4635792"/>
            <a:ext cx="703178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01136" y="3964839"/>
            <a:ext cx="703178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5072" y="3293886"/>
            <a:ext cx="703178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901336" y="5949280"/>
            <a:ext cx="703178" cy="5760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4" name="Овал 13"/>
          <p:cNvSpPr/>
          <p:nvPr/>
        </p:nvSpPr>
        <p:spPr>
          <a:xfrm>
            <a:off x="4500736" y="548680"/>
            <a:ext cx="703178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48608" y="1844824"/>
            <a:ext cx="703178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95546" y="2492896"/>
            <a:ext cx="703178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92368" y="3234972"/>
            <a:ext cx="703178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48408" y="3870468"/>
            <a:ext cx="703178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72344" y="4552867"/>
            <a:ext cx="703178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69166" y="5263551"/>
            <a:ext cx="703178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25641" y="5949280"/>
            <a:ext cx="703178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27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523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357108" y="764704"/>
            <a:ext cx="8290792" cy="720080"/>
          </a:xfrm>
          <a:prstGeom prst="rect">
            <a:avLst/>
          </a:prstGeom>
          <a:ln w="25400" algn="ctr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03157" tIns="51579" rIns="103157" bIns="51579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Структура </a:t>
            </a:r>
            <a:r>
              <a:rPr lang="ru-RU" sz="1600" b="1" dirty="0">
                <a:cs typeface="Times New Roman" pitchFamily="18" charset="0"/>
              </a:rPr>
              <a:t>Программы </a:t>
            </a:r>
            <a:r>
              <a:rPr lang="ru-RU" sz="1600" b="1" dirty="0" smtClean="0">
                <a:cs typeface="Times New Roman" pitchFamily="18" charset="0"/>
              </a:rPr>
              <a:t>совместных </a:t>
            </a:r>
            <a:r>
              <a:rPr lang="ru-RU" sz="1600" b="1" dirty="0">
                <a:cs typeface="Times New Roman" pitchFamily="18" charset="0"/>
              </a:rPr>
              <a:t>НТД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cs typeface="Times New Roman" pitchFamily="18" charset="0"/>
              </a:rPr>
              <a:t>ГК «</a:t>
            </a:r>
            <a:r>
              <a:rPr lang="ru-RU" sz="1600" b="1" dirty="0" err="1">
                <a:cs typeface="Times New Roman" pitchFamily="18" charset="0"/>
              </a:rPr>
              <a:t>Росатом</a:t>
            </a:r>
            <a:r>
              <a:rPr lang="ru-RU" sz="1600" b="1" dirty="0">
                <a:cs typeface="Times New Roman" pitchFamily="18" charset="0"/>
              </a:rPr>
              <a:t>» и СРО Атомной </a:t>
            </a:r>
            <a:r>
              <a:rPr lang="ru-RU" sz="1600" b="1" dirty="0" smtClean="0">
                <a:cs typeface="Times New Roman" pitchFamily="18" charset="0"/>
              </a:rPr>
              <a:t>отрасли на 2012-2017 </a:t>
            </a:r>
            <a:r>
              <a:rPr lang="ru-RU" sz="1600" b="1" dirty="0" err="1" smtClean="0">
                <a:cs typeface="Times New Roman" pitchFamily="18" charset="0"/>
              </a:rPr>
              <a:t>г.г</a:t>
            </a:r>
            <a:r>
              <a:rPr lang="ru-RU" sz="1600" b="1" dirty="0" smtClean="0">
                <a:cs typeface="Times New Roman" pitchFamily="18" charset="0"/>
              </a:rPr>
              <a:t>.</a:t>
            </a:r>
            <a:r>
              <a:rPr lang="ru-RU" sz="1600" b="1" i="1" dirty="0">
                <a:cs typeface="Times New Roman" pitchFamily="18" charset="0"/>
              </a:rPr>
              <a:t> </a:t>
            </a:r>
            <a:endParaRPr lang="ru-RU" sz="1600" b="1" i="1" dirty="0" smtClean="0"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cs typeface="Times New Roman" pitchFamily="18" charset="0"/>
              </a:rPr>
              <a:t>132 стандарта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22692" y="1280083"/>
            <a:ext cx="2656272" cy="852773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Инженерные Изыскания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14 стандартов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268374" y="1728527"/>
            <a:ext cx="4248472" cy="404329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Проектирование 46 стандартов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7960277" y="1280083"/>
            <a:ext cx="2990767" cy="852773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16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Строительство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72 стандарта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16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17" name="Соединительная линия уступом 67"/>
          <p:cNvCxnSpPr/>
          <p:nvPr/>
        </p:nvCxnSpPr>
        <p:spPr>
          <a:xfrm rot="16200000" flipH="1">
            <a:off x="6601121" y="349239"/>
            <a:ext cx="211140" cy="245414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73"/>
          <p:cNvCxnSpPr/>
          <p:nvPr/>
        </p:nvCxnSpPr>
        <p:spPr>
          <a:xfrm rot="5400000">
            <a:off x="4140228" y="340027"/>
            <a:ext cx="211138" cy="250065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Блок-схема: альтернативный процесс 25"/>
          <p:cNvSpPr/>
          <p:nvPr/>
        </p:nvSpPr>
        <p:spPr>
          <a:xfrm>
            <a:off x="1329302" y="188640"/>
            <a:ext cx="8317194" cy="5040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разработки совместных нормативно-технических документов ГК «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СРО атомной отрасли 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2012-2017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95789" y="2307518"/>
            <a:ext cx="5383828" cy="689434"/>
          </a:xfrm>
          <a:prstGeom prst="rect">
            <a:avLst/>
          </a:prstGeom>
          <a:ln w="25400" algn="ctr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03157" tIns="51579" rIns="103157" bIns="51579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400" b="1" dirty="0" smtClean="0">
                <a:cs typeface="Times New Roman" pitchFamily="18" charset="0"/>
              </a:rPr>
              <a:t>Структура </a:t>
            </a:r>
            <a:r>
              <a:rPr lang="ru-RU" sz="1400" b="1" dirty="0">
                <a:cs typeface="Times New Roman" pitchFamily="18" charset="0"/>
              </a:rPr>
              <a:t>Программы </a:t>
            </a:r>
            <a:r>
              <a:rPr lang="ru-RU" sz="1400" b="1" dirty="0" smtClean="0">
                <a:cs typeface="Times New Roman" pitchFamily="18" charset="0"/>
              </a:rPr>
              <a:t>совместных </a:t>
            </a:r>
            <a:r>
              <a:rPr lang="ru-RU" sz="1400" b="1" dirty="0">
                <a:cs typeface="Times New Roman" pitchFamily="18" charset="0"/>
              </a:rPr>
              <a:t>НТД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Times New Roman" pitchFamily="18" charset="0"/>
              </a:rPr>
              <a:t>АО «Концерн Росэнергоатом» </a:t>
            </a:r>
            <a:r>
              <a:rPr lang="ru-RU" sz="1400" b="1" dirty="0">
                <a:cs typeface="Times New Roman" pitchFamily="18" charset="0"/>
              </a:rPr>
              <a:t>и СРО Атомной </a:t>
            </a:r>
            <a:r>
              <a:rPr lang="ru-RU" sz="1400" b="1" dirty="0" smtClean="0">
                <a:cs typeface="Times New Roman" pitchFamily="18" charset="0"/>
              </a:rPr>
              <a:t>отрасли на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Times New Roman" pitchFamily="18" charset="0"/>
              </a:rPr>
              <a:t>2015-2020 </a:t>
            </a:r>
            <a:r>
              <a:rPr lang="ru-RU" sz="1400" b="1" dirty="0" err="1" smtClean="0">
                <a:cs typeface="Times New Roman" pitchFamily="18" charset="0"/>
              </a:rPr>
              <a:t>г.г</a:t>
            </a:r>
            <a:r>
              <a:rPr lang="ru-RU" sz="1400" b="1" dirty="0" smtClean="0">
                <a:cs typeface="Times New Roman" pitchFamily="18" charset="0"/>
              </a:rPr>
              <a:t>.</a:t>
            </a:r>
            <a:r>
              <a:rPr lang="ru-RU" sz="1400" b="1" i="1" dirty="0">
                <a:cs typeface="Times New Roman" pitchFamily="18" charset="0"/>
              </a:rPr>
              <a:t>  </a:t>
            </a:r>
            <a:r>
              <a:rPr lang="ru-RU" sz="1400" b="1" i="1" dirty="0" smtClean="0">
                <a:cs typeface="Times New Roman" pitchFamily="18" charset="0"/>
              </a:rPr>
              <a:t>136 стандартов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80256" y="3140968"/>
            <a:ext cx="1261319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Инженерные Изыскания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5 стандартов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1430563" y="3140968"/>
            <a:ext cx="1354440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Проектирование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12 стандартов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2785003" y="3140968"/>
            <a:ext cx="1250327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Строительство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9 стандартов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4035330" y="3140968"/>
            <a:ext cx="1253639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Технологические регламенты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110 стандартов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5502504" y="2307518"/>
            <a:ext cx="5559741" cy="689434"/>
          </a:xfrm>
          <a:prstGeom prst="rect">
            <a:avLst/>
          </a:prstGeom>
          <a:ln w="25400" algn="ctr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03157" tIns="51579" rIns="103157" bIns="51579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400" b="1" dirty="0" smtClean="0">
                <a:cs typeface="Times New Roman" pitchFamily="18" charset="0"/>
              </a:rPr>
              <a:t>Структура </a:t>
            </a:r>
            <a:r>
              <a:rPr lang="ru-RU" sz="1400" b="1" dirty="0">
                <a:cs typeface="Times New Roman" pitchFamily="18" charset="0"/>
              </a:rPr>
              <a:t>Программы </a:t>
            </a:r>
            <a:r>
              <a:rPr lang="ru-RU" sz="1400" b="1" dirty="0" smtClean="0">
                <a:cs typeface="Times New Roman" pitchFamily="18" charset="0"/>
              </a:rPr>
              <a:t>совместных </a:t>
            </a:r>
            <a:r>
              <a:rPr lang="ru-RU" sz="1400" b="1" dirty="0">
                <a:cs typeface="Times New Roman" pitchFamily="18" charset="0"/>
              </a:rPr>
              <a:t>НТД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Times New Roman" pitchFamily="18" charset="0"/>
              </a:rPr>
              <a:t>АО «ТВЭЛ» </a:t>
            </a:r>
            <a:r>
              <a:rPr lang="ru-RU" sz="1400" b="1" dirty="0">
                <a:cs typeface="Times New Roman" pitchFamily="18" charset="0"/>
              </a:rPr>
              <a:t>и СРО Атомной </a:t>
            </a:r>
            <a:r>
              <a:rPr lang="ru-RU" sz="1400" b="1" dirty="0" smtClean="0">
                <a:cs typeface="Times New Roman" pitchFamily="18" charset="0"/>
              </a:rPr>
              <a:t>отрасли на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Times New Roman" pitchFamily="18" charset="0"/>
              </a:rPr>
              <a:t>2015-2020 </a:t>
            </a:r>
            <a:r>
              <a:rPr lang="ru-RU" sz="1400" b="1" dirty="0" err="1" smtClean="0">
                <a:cs typeface="Times New Roman" pitchFamily="18" charset="0"/>
              </a:rPr>
              <a:t>г.г</a:t>
            </a:r>
            <a:r>
              <a:rPr lang="ru-RU" sz="1400" b="1" dirty="0" smtClean="0">
                <a:cs typeface="Times New Roman" pitchFamily="18" charset="0"/>
              </a:rPr>
              <a:t>.</a:t>
            </a:r>
            <a:r>
              <a:rPr lang="ru-RU" sz="1400" b="1" i="1" dirty="0">
                <a:cs typeface="Times New Roman" pitchFamily="18" charset="0"/>
              </a:rPr>
              <a:t>  </a:t>
            </a:r>
            <a:r>
              <a:rPr lang="ru-RU" sz="1400" b="1" i="1" dirty="0" smtClean="0">
                <a:cs typeface="Times New Roman" pitchFamily="18" charset="0"/>
              </a:rPr>
              <a:t>22 стандарта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5546163" y="3140968"/>
            <a:ext cx="1484471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Проектирование и инженерные изыскания – 1 стандарт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7030634" y="3140968"/>
            <a:ext cx="1303472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Контроль качества работ – 5 стандартов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8330633" y="3140968"/>
            <a:ext cx="1344797" cy="710902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Общие стандарты– 9 стандартов</a:t>
            </a: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9675430" y="3131790"/>
            <a:ext cx="1391507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СМР и ПНР – 7 стандартов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2547258" y="4005064"/>
            <a:ext cx="5383828" cy="689434"/>
          </a:xfrm>
          <a:prstGeom prst="rect">
            <a:avLst/>
          </a:prstGeom>
          <a:ln w="25400" algn="ctr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03157" tIns="51579" rIns="103157" bIns="51579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400" b="1" dirty="0" smtClean="0">
                <a:cs typeface="Times New Roman" pitchFamily="18" charset="0"/>
              </a:rPr>
              <a:t>Программа стандартизации Национального объединения строителей и </a:t>
            </a:r>
            <a:r>
              <a:rPr lang="ru-RU" sz="1400" b="1" dirty="0">
                <a:cs typeface="Times New Roman" pitchFamily="18" charset="0"/>
              </a:rPr>
              <a:t>СРО Атомной </a:t>
            </a:r>
            <a:r>
              <a:rPr lang="ru-RU" sz="1400" b="1" dirty="0" smtClean="0">
                <a:cs typeface="Times New Roman" pitchFamily="18" charset="0"/>
              </a:rPr>
              <a:t>отрасли на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Times New Roman" pitchFamily="18" charset="0"/>
              </a:rPr>
              <a:t>2016-2017 </a:t>
            </a:r>
            <a:r>
              <a:rPr lang="ru-RU" sz="1400" b="1" dirty="0" err="1" smtClean="0">
                <a:cs typeface="Times New Roman" pitchFamily="18" charset="0"/>
              </a:rPr>
              <a:t>г.г</a:t>
            </a:r>
            <a:r>
              <a:rPr lang="ru-RU" sz="1400" b="1" dirty="0" smtClean="0">
                <a:cs typeface="Times New Roman" pitchFamily="18" charset="0"/>
              </a:rPr>
              <a:t>.</a:t>
            </a:r>
            <a:r>
              <a:rPr lang="ru-RU" sz="1400" b="1" i="1" dirty="0">
                <a:cs typeface="Times New Roman" pitchFamily="18" charset="0"/>
              </a:rPr>
              <a:t>  </a:t>
            </a:r>
            <a:r>
              <a:rPr lang="ru-RU" sz="1400" b="1" i="1" dirty="0" smtClean="0">
                <a:cs typeface="Times New Roman" pitchFamily="18" charset="0"/>
              </a:rPr>
              <a:t>10 стандартов</a:t>
            </a:r>
            <a:endParaRPr lang="ru-RU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624062" y="5287466"/>
            <a:ext cx="3844202" cy="89075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Перспективные направления по стандартизации СРО атомной отрасли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80256" y="4903771"/>
            <a:ext cx="2815214" cy="613461"/>
          </a:xfrm>
          <a:prstGeom prst="roundRect">
            <a:avLst>
              <a:gd name="adj" fmla="val 4990"/>
            </a:avLst>
          </a:prstGeom>
          <a:solidFill>
            <a:srgbClr val="00B0F0"/>
          </a:solidFill>
          <a:ln w="9525" cap="flat" cmpd="sng" algn="ctr">
            <a:solidFill>
              <a:srgbClr val="E68422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E68422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НТД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ФГУП «ПО МАЯК» 15 СТО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80256" y="5714557"/>
            <a:ext cx="2815214" cy="954803"/>
          </a:xfrm>
          <a:prstGeom prst="roundRect">
            <a:avLst>
              <a:gd name="adj" fmla="val 4990"/>
            </a:avLst>
          </a:prstGeom>
          <a:solidFill>
            <a:srgbClr val="00B0F0"/>
          </a:solidFill>
          <a:ln w="9525" cap="flat" cmpd="sng" algn="ctr">
            <a:solidFill>
              <a:srgbClr val="E68422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E68422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t"/>
          <a:lstStyle/>
          <a:p>
            <a:pPr lvl="0" algn="ctr"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Программа </a:t>
            </a:r>
            <a:r>
              <a:rPr lang="ru-RU" sz="1400" b="1" kern="0" dirty="0" smtClean="0">
                <a:solidFill>
                  <a:prstClr val="black"/>
                </a:solidFill>
              </a:rPr>
              <a:t>НТД </a:t>
            </a:r>
            <a:r>
              <a:rPr lang="ru-RU" sz="1400" b="1" kern="0" dirty="0" smtClean="0">
                <a:solidFill>
                  <a:prstClr val="black"/>
                </a:solidFill>
              </a:rPr>
              <a:t>по  Производственной системе </a:t>
            </a:r>
            <a:r>
              <a:rPr lang="ru-RU" sz="1400" b="1" kern="0" dirty="0">
                <a:solidFill>
                  <a:prstClr val="black"/>
                </a:solidFill>
              </a:rPr>
              <a:t>ГК «Росатом»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СТО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048053" y="4903771"/>
            <a:ext cx="2815214" cy="613461"/>
          </a:xfrm>
          <a:prstGeom prst="roundRect">
            <a:avLst>
              <a:gd name="adj" fmla="val 4990"/>
            </a:avLst>
          </a:prstGeom>
          <a:solidFill>
            <a:srgbClr val="00B0F0"/>
          </a:solidFill>
          <a:ln w="9525" cap="flat" cmpd="sng" algn="ctr">
            <a:solidFill>
              <a:srgbClr val="E68422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E68422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НТД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выводу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из эксплуатации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СТО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048053" y="5714557"/>
            <a:ext cx="2815214" cy="954803"/>
          </a:xfrm>
          <a:prstGeom prst="roundRect">
            <a:avLst>
              <a:gd name="adj" fmla="val 4990"/>
            </a:avLst>
          </a:prstGeom>
          <a:solidFill>
            <a:srgbClr val="00B0F0"/>
          </a:solidFill>
          <a:ln w="9525" cap="flat" cmpd="sng" algn="ctr">
            <a:solidFill>
              <a:srgbClr val="E68422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E68422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t"/>
          <a:lstStyle/>
          <a:p>
            <a:pPr lvl="0" algn="ctr"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Программа </a:t>
            </a:r>
            <a:r>
              <a:rPr lang="ru-RU" sz="1400" b="1" kern="0" dirty="0" smtClean="0">
                <a:solidFill>
                  <a:prstClr val="black"/>
                </a:solidFill>
              </a:rPr>
              <a:t>НТД </a:t>
            </a:r>
            <a:r>
              <a:rPr lang="ru-RU" sz="1400" b="1" kern="0" dirty="0">
                <a:solidFill>
                  <a:prstClr val="black"/>
                </a:solidFill>
              </a:rPr>
              <a:t>НИЦ </a:t>
            </a:r>
            <a:r>
              <a:rPr lang="ru-RU" sz="1400" b="1" kern="0" dirty="0" smtClean="0">
                <a:solidFill>
                  <a:prstClr val="black"/>
                </a:solidFill>
              </a:rPr>
              <a:t>«Курчатовский институт»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41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060" y="43523"/>
            <a:ext cx="8903125" cy="44319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Формирование Экспертного сообщества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1044352" y="4725144"/>
            <a:ext cx="9937104" cy="1728192"/>
          </a:xfrm>
          <a:prstGeom prst="can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350876" y="5517232"/>
            <a:ext cx="9558572" cy="7920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Эксперты экспертного сообщества</a:t>
            </a:r>
            <a:endParaRPr lang="ru-RU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H="1">
            <a:off x="1476400" y="1575105"/>
            <a:ext cx="788296" cy="35955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1764432" y="1613645"/>
            <a:ext cx="500264" cy="3557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2052464" y="1600506"/>
            <a:ext cx="216024" cy="3646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>
            <a:off x="1938121" y="1668212"/>
            <a:ext cx="788296" cy="35955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2226153" y="1706752"/>
            <a:ext cx="500264" cy="3557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2937650" y="1785926"/>
            <a:ext cx="216024" cy="3646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>
            <a:off x="2293144" y="1383175"/>
            <a:ext cx="788296" cy="35955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>
            <a:off x="2581176" y="1421715"/>
            <a:ext cx="500264" cy="3557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2869208" y="1408576"/>
            <a:ext cx="216024" cy="3646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H="1">
            <a:off x="2395733" y="1782248"/>
            <a:ext cx="788296" cy="35955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2683765" y="1820788"/>
            <a:ext cx="500264" cy="3557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9717524" y="1563189"/>
            <a:ext cx="307930" cy="35219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9717524" y="1601729"/>
            <a:ext cx="615860" cy="36457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9721316" y="1588590"/>
            <a:ext cx="900100" cy="35701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9258417" y="1692232"/>
            <a:ext cx="210871" cy="36483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9258417" y="1730772"/>
            <a:ext cx="462899" cy="3557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9262209" y="1717633"/>
            <a:ext cx="763245" cy="35461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9236331" y="1497929"/>
            <a:ext cx="0" cy="3480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9236331" y="1536469"/>
            <a:ext cx="253535" cy="34422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9240123" y="1523330"/>
            <a:ext cx="589205" cy="3455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H="1">
            <a:off x="8533184" y="1711125"/>
            <a:ext cx="264196" cy="3743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8797380" y="1749665"/>
            <a:ext cx="126767" cy="36281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8801172" y="1736526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H="1">
            <a:off x="8058508" y="1769185"/>
            <a:ext cx="264196" cy="3743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8322704" y="1807725"/>
            <a:ext cx="126767" cy="36281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8326496" y="1794586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flipH="1">
            <a:off x="7601558" y="1806820"/>
            <a:ext cx="264196" cy="3743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>
            <a:off x="7865754" y="1845360"/>
            <a:ext cx="126767" cy="36281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7869546" y="1832221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flipH="1">
            <a:off x="3174917" y="1806820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flipH="1">
            <a:off x="3557882" y="1845360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>
            <a:off x="3659158" y="1832221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H="1">
            <a:off x="3640719" y="1840728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H="1">
            <a:off x="4023684" y="1879268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>
            <a:off x="4124960" y="1866129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H="1">
            <a:off x="3364651" y="1343204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H="1">
            <a:off x="3747616" y="1381744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>
            <a:off x="3848892" y="1368605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 flipH="1">
            <a:off x="3279673" y="1415442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/>
          <p:nvPr/>
        </p:nvCxnSpPr>
        <p:spPr>
          <a:xfrm>
            <a:off x="3380949" y="1402303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 flipH="1">
            <a:off x="3796478" y="1325689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 flipH="1">
            <a:off x="4179443" y="1364229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>
            <a:off x="4280719" y="1351090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/>
          <p:nvPr/>
        </p:nvCxnSpPr>
        <p:spPr>
          <a:xfrm flipH="1">
            <a:off x="4315768" y="1249407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 flipH="1">
            <a:off x="4698733" y="1287947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4800009" y="1274808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 flipH="1">
            <a:off x="4916447" y="1283354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 flipH="1">
            <a:off x="5299412" y="1321894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>
            <a:off x="5400688" y="1308755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flipH="1">
            <a:off x="6983859" y="1343199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 flipH="1">
            <a:off x="7366824" y="1381739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/>
          <p:nvPr/>
        </p:nvCxnSpPr>
        <p:spPr>
          <a:xfrm>
            <a:off x="7468100" y="1368600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 flipH="1">
            <a:off x="7355646" y="1343199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flipH="1">
            <a:off x="7738611" y="1381739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>
            <a:off x="7839887" y="1368600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flipH="1">
            <a:off x="7832791" y="1376902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flipH="1">
            <a:off x="8215756" y="1415442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>
            <a:off x="8317032" y="1402303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>
          <a:xfrm flipH="1">
            <a:off x="8255903" y="1410938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 flipH="1">
            <a:off x="8638868" y="1449478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>
            <a:off x="8740144" y="1436339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 flipH="1">
            <a:off x="6487358" y="1283354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/>
          <p:nvPr/>
        </p:nvCxnSpPr>
        <p:spPr>
          <a:xfrm flipH="1">
            <a:off x="6870323" y="1321894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>
            <a:off x="6971599" y="1308755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 flipH="1">
            <a:off x="5931624" y="1300288"/>
            <a:ext cx="480450" cy="3629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 flipH="1">
            <a:off x="6314589" y="1338828"/>
            <a:ext cx="97484" cy="3590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6415865" y="1325689"/>
            <a:ext cx="461037" cy="3641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571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Цилиндр 51"/>
          <p:cNvSpPr/>
          <p:nvPr/>
        </p:nvSpPr>
        <p:spPr>
          <a:xfrm>
            <a:off x="4716049" y="4319328"/>
            <a:ext cx="2592288" cy="928120"/>
          </a:xfrm>
          <a:prstGeom prst="can">
            <a:avLst>
              <a:gd name="adj" fmla="val 2628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012193" y="1772816"/>
            <a:ext cx="1" cy="2664296"/>
          </a:xfrm>
          <a:prstGeom prst="straightConnector1">
            <a:avLst/>
          </a:prstGeom>
          <a:ln w="1905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146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Цилиндр 16"/>
          <p:cNvSpPr/>
          <p:nvPr/>
        </p:nvSpPr>
        <p:spPr>
          <a:xfrm>
            <a:off x="2052464" y="1196752"/>
            <a:ext cx="7920880" cy="1512168"/>
          </a:xfrm>
          <a:prstGeom prst="can">
            <a:avLst>
              <a:gd name="adj" fmla="val 50000"/>
            </a:avLst>
          </a:prstGeom>
          <a:solidFill>
            <a:schemeClr val="accent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Цилиндр 20"/>
          <p:cNvSpPr/>
          <p:nvPr/>
        </p:nvSpPr>
        <p:spPr>
          <a:xfrm>
            <a:off x="4716760" y="548680"/>
            <a:ext cx="2592288" cy="1224136"/>
          </a:xfrm>
          <a:prstGeom prst="can">
            <a:avLst>
              <a:gd name="adj" fmla="val 1364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57674" y="764704"/>
            <a:ext cx="2509039" cy="823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anDown">
              <a:avLst>
                <a:gd name="adj" fmla="val 14858"/>
              </a:avLst>
            </a:prstTxWarp>
            <a:spAutoFit/>
          </a:bodyPr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</a:rPr>
              <a:t>СРО </a:t>
            </a: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</a:rPr>
              <a:t>атомной отрасли</a:t>
            </a:r>
            <a:endParaRPr lang="ru-RU" b="1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196480" y="1772816"/>
            <a:ext cx="7242028" cy="7920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Юридические лица члены СРО</a:t>
            </a:r>
            <a:endParaRPr lang="ru-RU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" name="Цилиндр 70"/>
          <p:cNvSpPr/>
          <p:nvPr/>
        </p:nvSpPr>
        <p:spPr>
          <a:xfrm>
            <a:off x="2160476" y="1412436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Цилиндр 73"/>
          <p:cNvSpPr/>
          <p:nvPr/>
        </p:nvSpPr>
        <p:spPr>
          <a:xfrm>
            <a:off x="2626278" y="1556008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Цилиндр 74"/>
          <p:cNvSpPr/>
          <p:nvPr/>
        </p:nvSpPr>
        <p:spPr>
          <a:xfrm>
            <a:off x="3092080" y="1624567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Цилиндр 75"/>
          <p:cNvSpPr/>
          <p:nvPr/>
        </p:nvSpPr>
        <p:spPr>
          <a:xfrm>
            <a:off x="3557882" y="1655980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Цилиндр 76"/>
          <p:cNvSpPr/>
          <p:nvPr/>
        </p:nvSpPr>
        <p:spPr>
          <a:xfrm>
            <a:off x="3278821" y="1220085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Цилиндр 77"/>
          <p:cNvSpPr/>
          <p:nvPr/>
        </p:nvSpPr>
        <p:spPr>
          <a:xfrm>
            <a:off x="4023684" y="1684660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Цилиндр 78"/>
          <p:cNvSpPr/>
          <p:nvPr/>
        </p:nvSpPr>
        <p:spPr>
          <a:xfrm>
            <a:off x="3747616" y="1192293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Цилиндр 79"/>
          <p:cNvSpPr/>
          <p:nvPr/>
        </p:nvSpPr>
        <p:spPr>
          <a:xfrm>
            <a:off x="7284298" y="1692232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Цилиндр 80"/>
          <p:cNvSpPr/>
          <p:nvPr/>
        </p:nvSpPr>
        <p:spPr>
          <a:xfrm>
            <a:off x="7365151" y="1183656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Цилиндр 81"/>
          <p:cNvSpPr/>
          <p:nvPr/>
        </p:nvSpPr>
        <p:spPr>
          <a:xfrm>
            <a:off x="7750100" y="1687322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Цилиндр 82"/>
          <p:cNvSpPr/>
          <p:nvPr/>
        </p:nvSpPr>
        <p:spPr>
          <a:xfrm>
            <a:off x="7754428" y="1189315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Цилиндр 83"/>
          <p:cNvSpPr/>
          <p:nvPr/>
        </p:nvSpPr>
        <p:spPr>
          <a:xfrm>
            <a:off x="8215902" y="1631419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Цилиндр 84"/>
          <p:cNvSpPr/>
          <p:nvPr/>
        </p:nvSpPr>
        <p:spPr>
          <a:xfrm>
            <a:off x="8209020" y="1211265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Цилиндр 85"/>
          <p:cNvSpPr/>
          <p:nvPr/>
        </p:nvSpPr>
        <p:spPr>
          <a:xfrm>
            <a:off x="8681704" y="1575105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Цилиндр 86"/>
          <p:cNvSpPr/>
          <p:nvPr/>
        </p:nvSpPr>
        <p:spPr>
          <a:xfrm>
            <a:off x="9128319" y="1336554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Цилиндр 88"/>
          <p:cNvSpPr/>
          <p:nvPr/>
        </p:nvSpPr>
        <p:spPr>
          <a:xfrm>
            <a:off x="6818496" y="1734895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Цилиндр 89"/>
          <p:cNvSpPr/>
          <p:nvPr/>
        </p:nvSpPr>
        <p:spPr>
          <a:xfrm>
            <a:off x="5421090" y="1734567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Цилиндр 90"/>
          <p:cNvSpPr/>
          <p:nvPr/>
        </p:nvSpPr>
        <p:spPr>
          <a:xfrm>
            <a:off x="5886892" y="1735170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Цилиндр 91"/>
          <p:cNvSpPr/>
          <p:nvPr/>
        </p:nvSpPr>
        <p:spPr>
          <a:xfrm>
            <a:off x="6352694" y="1735170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Цилиндр 92"/>
          <p:cNvSpPr/>
          <p:nvPr/>
        </p:nvSpPr>
        <p:spPr>
          <a:xfrm>
            <a:off x="9613304" y="1429519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Цилиндр 93"/>
          <p:cNvSpPr/>
          <p:nvPr/>
        </p:nvSpPr>
        <p:spPr>
          <a:xfrm>
            <a:off x="2579700" y="1289852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Цилиндр 94"/>
          <p:cNvSpPr/>
          <p:nvPr/>
        </p:nvSpPr>
        <p:spPr>
          <a:xfrm>
            <a:off x="2958893" y="1223262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Цилиндр 95"/>
          <p:cNvSpPr/>
          <p:nvPr/>
        </p:nvSpPr>
        <p:spPr>
          <a:xfrm>
            <a:off x="9147506" y="1527021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Цилиндр 96"/>
          <p:cNvSpPr/>
          <p:nvPr/>
        </p:nvSpPr>
        <p:spPr>
          <a:xfrm>
            <a:off x="4489486" y="1693613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Цилиндр 97"/>
          <p:cNvSpPr/>
          <p:nvPr/>
        </p:nvSpPr>
        <p:spPr>
          <a:xfrm>
            <a:off x="8637926" y="1241449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Цилиндр 98"/>
          <p:cNvSpPr/>
          <p:nvPr/>
        </p:nvSpPr>
        <p:spPr>
          <a:xfrm>
            <a:off x="4955288" y="1711151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Цилиндр 99"/>
          <p:cNvSpPr/>
          <p:nvPr/>
        </p:nvSpPr>
        <p:spPr>
          <a:xfrm>
            <a:off x="4197908" y="1168771"/>
            <a:ext cx="216024" cy="170987"/>
          </a:xfrm>
          <a:prstGeom prst="can">
            <a:avLst>
              <a:gd name="adj" fmla="val 2263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749207" y="4581129"/>
            <a:ext cx="2509039" cy="5776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anDown">
              <a:avLst>
                <a:gd name="adj" fmla="val 31453"/>
              </a:avLst>
            </a:prstTxWarp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ООО ЦТКАО</a:t>
            </a:r>
            <a:endParaRPr lang="ru-RU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3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380" y="2286001"/>
            <a:ext cx="8989173" cy="20313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400" dirty="0" smtClean="0"/>
              <a:t>КОНТРОЛЬНАЯ</a:t>
            </a:r>
            <a:br>
              <a:rPr lang="ru-RU" sz="4400" dirty="0" smtClean="0"/>
            </a:br>
            <a:r>
              <a:rPr lang="ru-RU" sz="4400" dirty="0" smtClean="0"/>
              <a:t>ДЕЯТЕЛЬНОСТЬ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 стрелкой 58"/>
          <p:cNvCxnSpPr/>
          <p:nvPr/>
        </p:nvCxnSpPr>
        <p:spPr>
          <a:xfrm rot="5400000">
            <a:off x="7279787" y="4275681"/>
            <a:ext cx="276228" cy="11626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774" y="285729"/>
            <a:ext cx="9487456" cy="500066"/>
          </a:xfrm>
        </p:spPr>
        <p:txBody>
          <a:bodyPr anchor="ctr" anchorCtr="0">
            <a:normAutofit/>
          </a:bodyPr>
          <a:lstStyle/>
          <a:p>
            <a:pPr>
              <a:lnSpc>
                <a:spcPct val="75000"/>
              </a:lnSpc>
            </a:pPr>
            <a:r>
              <a:rPr lang="ru-RU" sz="2800" b="1" dirty="0" smtClean="0"/>
              <a:t>Контрольная деятельность</a:t>
            </a:r>
            <a:r>
              <a:rPr lang="ru-RU" sz="2800" dirty="0" smtClean="0"/>
              <a:t> </a:t>
            </a:r>
            <a:r>
              <a:rPr lang="ru-RU" sz="2800" b="1" dirty="0" smtClean="0"/>
              <a:t>СРО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968" y="1142984"/>
            <a:ext cx="3313657" cy="857256"/>
          </a:xfr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/>
          <a:p>
            <a:pPr>
              <a:lnSpc>
                <a:spcPct val="75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Разработка и утверждение документов СРО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10652954" y="6356466"/>
            <a:ext cx="334458" cy="467892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4364" y="4429133"/>
            <a:ext cx="3139254" cy="642942"/>
          </a:xfrm>
          <a:prstGeom prst="rect">
            <a:avLst/>
          </a:prstGeom>
          <a:solidFill>
            <a:srgbClr val="0033CC"/>
          </a:solidFill>
          <a:ln w="25400">
            <a:solidFill>
              <a:schemeClr val="bg1"/>
            </a:solidFill>
          </a:ln>
        </p:spPr>
        <p:txBody>
          <a:bodyPr vert="horz" lIns="102971" tIns="51485" rIns="102971" bIns="51485" rtlCol="0" anchor="ctr" anchorCtr="0">
            <a:normAutofit fontScale="92500" lnSpcReduction="20000"/>
          </a:bodyPr>
          <a:lstStyle/>
          <a:p>
            <a:pPr algn="ctr" defTabSz="1029706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Дисциплинарная ответственность членов СРО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4364" y="5286388"/>
            <a:ext cx="3139254" cy="571504"/>
          </a:xfrm>
          <a:prstGeom prst="rect">
            <a:avLst/>
          </a:prstGeom>
          <a:solidFill>
            <a:srgbClr val="0033CC"/>
          </a:solidFill>
          <a:ln w="25400">
            <a:solidFill>
              <a:schemeClr val="bg1"/>
            </a:solidFill>
          </a:ln>
        </p:spPr>
        <p:txBody>
          <a:bodyPr vert="horz" lIns="102971" tIns="51485" rIns="102971" bIns="51485" rtlCol="0" anchor="ctr" anchorCtr="0">
            <a:normAutofit/>
          </a:bodyPr>
          <a:lstStyle/>
          <a:p>
            <a:pPr algn="ctr" defTabSz="1029706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Стандарты СРО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4364" y="3571876"/>
            <a:ext cx="3139254" cy="642942"/>
          </a:xfrm>
          <a:prstGeom prst="rect">
            <a:avLst/>
          </a:prstGeom>
          <a:solidFill>
            <a:srgbClr val="0033CC"/>
          </a:solidFill>
          <a:ln w="25400">
            <a:solidFill>
              <a:schemeClr val="bg1"/>
            </a:solidFill>
          </a:ln>
        </p:spPr>
        <p:txBody>
          <a:bodyPr vert="horz" lIns="102971" tIns="51485" rIns="102971" bIns="51485" rtlCol="0" anchor="ctr" anchorCtr="0">
            <a:normAutofit fontScale="92500"/>
          </a:bodyPr>
          <a:lstStyle/>
          <a:p>
            <a:pPr algn="ctr" defTabSz="1029706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Правила контроля в области саморегулирования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4364" y="6072206"/>
            <a:ext cx="3139254" cy="571504"/>
          </a:xfrm>
          <a:prstGeom prst="rect">
            <a:avLst/>
          </a:prstGeom>
          <a:solidFill>
            <a:srgbClr val="0033CC"/>
          </a:solidFill>
          <a:ln w="25400">
            <a:solidFill>
              <a:schemeClr val="bg1"/>
            </a:solidFill>
          </a:ln>
        </p:spPr>
        <p:txBody>
          <a:bodyPr vert="horz" lIns="102971" tIns="51485" rIns="102971" bIns="51485" rtlCol="0" anchor="ctr" anchorCtr="0">
            <a:normAutofit/>
          </a:bodyPr>
          <a:lstStyle/>
          <a:p>
            <a:pPr algn="ctr" defTabSz="1029706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Правила СРО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109701" y="1142984"/>
            <a:ext cx="2877649" cy="8572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2971" tIns="51485" rIns="102971" bIns="51485" rtlCol="0" anchor="ctr" anchorCtr="0">
            <a:normAutofit fontScale="92500"/>
          </a:bodyPr>
          <a:lstStyle/>
          <a:p>
            <a:pPr algn="ctr" defTabSz="1029706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noProof="0" dirty="0" smtClean="0"/>
              <a:t>Контроль за соблюдением членами СРО требований документов СРО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981715" y="4429133"/>
            <a:ext cx="2005634" cy="5715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2971" tIns="51485" rIns="102971" bIns="51485" rtlCol="0" anchor="ctr" anchorCtr="0">
            <a:normAutofit lnSpcReduction="10000"/>
          </a:bodyPr>
          <a:lstStyle/>
          <a:p>
            <a:pPr algn="ctr" defTabSz="1029706" fontAlgn="auto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Соблюдение правил СРО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452873" y="4429133"/>
            <a:ext cx="2180037" cy="5715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2971" tIns="51485" rIns="102971" bIns="51485" rtlCol="0" anchor="ctr" anchorCtr="0">
            <a:normAutofit lnSpcReduction="10000"/>
          </a:bodyPr>
          <a:lstStyle/>
          <a:p>
            <a:pPr algn="ctr" defTabSz="1029706" fontAlgn="auto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Соблюдение стандартов СРО</a:t>
            </a:r>
            <a:endParaRPr lang="ru-RU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836828" y="4429133"/>
            <a:ext cx="2267239" cy="5715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2971" tIns="51485" rIns="102971" bIns="51485" rtlCol="0" anchor="ctr" anchorCtr="0">
            <a:noAutofit/>
          </a:bodyPr>
          <a:lstStyle/>
          <a:p>
            <a:pPr algn="ctr" defTabSz="1029706" fontAlgn="auto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dirty="0" smtClean="0"/>
              <a:t>Соответствие требованиям к выдаче </a:t>
            </a:r>
            <a:r>
              <a:rPr lang="ru-RU" sz="1400" dirty="0" err="1" smtClean="0"/>
              <a:t>СоД</a:t>
            </a:r>
            <a:endParaRPr lang="ru-RU" sz="1400" dirty="0" smtClean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652558" y="5286388"/>
            <a:ext cx="2616045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2971" tIns="51485" rIns="102971" bIns="51485" rtlCol="0" anchor="ctr" anchorCtr="0">
            <a:normAutofit/>
          </a:bodyPr>
          <a:lstStyle/>
          <a:p>
            <a:pPr algn="ctr" defTabSz="1029706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noProof="0" dirty="0" smtClean="0"/>
              <a:t>Соблюдение правил контроля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580724" y="5286388"/>
            <a:ext cx="2703246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2971" tIns="51485" rIns="102971" bIns="51485" rtlCol="0" anchor="ctr" anchorCtr="0">
            <a:noAutofit/>
          </a:bodyPr>
          <a:lstStyle/>
          <a:p>
            <a:pPr algn="ctr" defTabSz="1029706" fontAlgn="auto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/>
              <a:t>Соблюдение </a:t>
            </a:r>
            <a:r>
              <a:rPr lang="ru-RU" sz="1600" dirty="0" err="1" smtClean="0"/>
              <a:t>Техрегламентов</a:t>
            </a:r>
            <a:r>
              <a:rPr lang="ru-RU" sz="1600" dirty="0" smtClean="0"/>
              <a:t>, </a:t>
            </a:r>
            <a:r>
              <a:rPr lang="ru-RU" sz="1600" dirty="0" err="1" smtClean="0"/>
              <a:t>ГОСТов</a:t>
            </a:r>
            <a:r>
              <a:rPr lang="ru-RU" sz="1600" dirty="0" smtClean="0"/>
              <a:t>, Сводов правил</a:t>
            </a:r>
            <a:endParaRPr lang="ru-RU" sz="1600" dirty="0"/>
          </a:p>
        </p:txBody>
      </p:sp>
      <p:cxnSp>
        <p:nvCxnSpPr>
          <p:cNvPr id="19" name="Соединительная линия уступом 18"/>
          <p:cNvCxnSpPr>
            <a:stCxn id="10" idx="2"/>
            <a:endCxn id="9" idx="0"/>
          </p:cNvCxnSpPr>
          <p:nvPr/>
        </p:nvCxnSpPr>
        <p:spPr>
          <a:xfrm rot="5400000">
            <a:off x="8511331" y="2034618"/>
            <a:ext cx="1071570" cy="1002817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5715348" y="4706501"/>
            <a:ext cx="1143009" cy="16767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4796044" y="4143380"/>
            <a:ext cx="4011269" cy="285752"/>
          </a:xfrm>
          <a:prstGeom prst="bentConnector3">
            <a:avLst>
              <a:gd name="adj1" fmla="val 100142"/>
            </a:avLst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>
            <a:off x="8807313" y="4143380"/>
            <a:ext cx="1220821" cy="285752"/>
          </a:xfrm>
          <a:prstGeom prst="bentConnector3">
            <a:avLst>
              <a:gd name="adj1" fmla="val 100693"/>
            </a:avLst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8159466" y="4565166"/>
            <a:ext cx="1285884" cy="13684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7412088" y="1571612"/>
            <a:ext cx="697612" cy="1588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0800000">
            <a:off x="3313618" y="3929066"/>
            <a:ext cx="348806" cy="9524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0800000">
            <a:off x="3313618" y="5572140"/>
            <a:ext cx="348806" cy="9524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3313618" y="4714884"/>
            <a:ext cx="348806" cy="9524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дзаголовок 2"/>
          <p:cNvSpPr txBox="1">
            <a:spLocks/>
          </p:cNvSpPr>
          <p:nvPr/>
        </p:nvSpPr>
        <p:spPr>
          <a:xfrm>
            <a:off x="174364" y="2643182"/>
            <a:ext cx="3139254" cy="714380"/>
          </a:xfrm>
          <a:prstGeom prst="rect">
            <a:avLst/>
          </a:prstGeom>
          <a:solidFill>
            <a:srgbClr val="0033CC"/>
          </a:solidFill>
          <a:ln w="25400">
            <a:solidFill>
              <a:schemeClr val="bg1"/>
            </a:solidFill>
          </a:ln>
        </p:spPr>
        <p:txBody>
          <a:bodyPr vert="horz" lIns="102971" tIns="51485" rIns="102971" bIns="51485" rtlCol="0" anchor="ctr" anchorCtr="0">
            <a:normAutofit/>
          </a:bodyPr>
          <a:lstStyle/>
          <a:p>
            <a:pPr algn="ctr" defTabSz="1029706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Требования СРО к выдаче </a:t>
            </a:r>
            <a:r>
              <a:rPr lang="ru-RU" dirty="0" err="1" smtClean="0"/>
              <a:t>СоД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452871" y="3071810"/>
            <a:ext cx="4185672" cy="8572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2971" tIns="51485" rIns="102971" bIns="51485" rtlCol="0" anchor="ctr" anchorCtr="0">
            <a:normAutofit/>
          </a:bodyPr>
          <a:lstStyle/>
          <a:p>
            <a:pPr algn="ctr" defTabSz="1029706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noProof="0" dirty="0" smtClean="0"/>
              <a:t>Статья 55.13 ГСК РФ Контроль </a:t>
            </a:r>
            <a:r>
              <a:rPr lang="ru-RU" noProof="0" dirty="0" err="1" smtClean="0"/>
              <a:t>саморегулируемой</a:t>
            </a:r>
            <a:r>
              <a:rPr lang="ru-RU" noProof="0" dirty="0" smtClean="0"/>
              <a:t> организации за деятельностью своих членов</a:t>
            </a:r>
            <a:endParaRPr lang="ru-RU" dirty="0">
              <a:latin typeface="+mn-lt"/>
              <a:cs typeface="+mn-cs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rot="10800000" flipV="1">
            <a:off x="3749625" y="1571612"/>
            <a:ext cx="610410" cy="1588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4360036" y="1000108"/>
            <a:ext cx="3052052" cy="1000132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102971" tIns="51485" rIns="102971" bIns="51485" rtlCol="0" anchor="ctr" anchorCtr="0">
            <a:normAutofit/>
          </a:bodyPr>
          <a:lstStyle/>
          <a:p>
            <a:pPr algn="ctr" defTabSz="1029706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noProof="0" dirty="0" smtClean="0"/>
              <a:t>Содержание деятельности СРО (Статья 55.1 ГСК РФ)</a:t>
            </a:r>
            <a:endParaRPr lang="ru-RU" dirty="0">
              <a:latin typeface="+mn-lt"/>
              <a:cs typeface="+mn-cs"/>
            </a:endParaRPr>
          </a:p>
        </p:txBody>
      </p:sp>
      <p:cxnSp>
        <p:nvCxnSpPr>
          <p:cNvPr id="76" name="Соединительная линия уступом 75"/>
          <p:cNvCxnSpPr>
            <a:endCxn id="8" idx="3"/>
          </p:cNvCxnSpPr>
          <p:nvPr/>
        </p:nvCxnSpPr>
        <p:spPr>
          <a:xfrm rot="5400000">
            <a:off x="1487757" y="4183291"/>
            <a:ext cx="4000528" cy="348806"/>
          </a:xfrm>
          <a:prstGeom prst="bentConnector2">
            <a:avLst/>
          </a:prstGeom>
          <a:ln w="63500">
            <a:solidFill>
              <a:schemeClr val="accent1"/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092798" y="2357430"/>
            <a:ext cx="1569627" cy="1588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non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772295" y="2320742"/>
            <a:ext cx="642942" cy="1938"/>
          </a:xfrm>
          <a:prstGeom prst="straightConnector1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  <a:miter lim="800000"/>
            <a:headEnd type="none"/>
            <a:tailEnd type="triangle"/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4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дзаголовок 2"/>
          <p:cNvSpPr txBox="1">
            <a:spLocks/>
          </p:cNvSpPr>
          <p:nvPr/>
        </p:nvSpPr>
        <p:spPr>
          <a:xfrm>
            <a:off x="5652294" y="6072206"/>
            <a:ext cx="3571900" cy="71438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txBody>
          <a:bodyPr vert="horz" lIns="102971" tIns="51485" rIns="102971" bIns="51485" rtlCol="0" anchor="ctr" anchorCtr="0">
            <a:normAutofit fontScale="85000" lnSpcReduction="20000"/>
          </a:bodyPr>
          <a:lstStyle/>
          <a:p>
            <a:pPr algn="ctr" defTabSz="1029706" fontAlgn="auto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Соблюдение норм охраны труда и промышленной</a:t>
            </a:r>
          </a:p>
          <a:p>
            <a:pPr algn="ctr" defTabSz="1029706" fontAlgn="auto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 безопасности !!!</a:t>
            </a:r>
          </a:p>
        </p:txBody>
      </p:sp>
    </p:spTree>
    <p:extLst>
      <p:ext uri="{BB962C8B-B14F-4D97-AF65-F5344CB8AC3E}">
        <p14:creationId xmlns:p14="http://schemas.microsoft.com/office/powerpoint/2010/main" xmlns="" val="38014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48" y="189390"/>
            <a:ext cx="9501254" cy="1156972"/>
          </a:xfr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defTabSz="1108984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Проведение комплексной проверки на площадке строительства АЭС</a:t>
            </a:r>
            <a:r>
              <a:rPr lang="ru-RU" sz="3200" dirty="0" smtClean="0">
                <a:solidFill>
                  <a:prstClr val="white"/>
                </a:solidFill>
              </a:rPr>
              <a:t/>
            </a:r>
            <a:br>
              <a:rPr lang="ru-RU" sz="3200" dirty="0" smtClean="0">
                <a:solidFill>
                  <a:prstClr val="white"/>
                </a:solidFill>
              </a:rPr>
            </a:br>
            <a:endParaRPr lang="ru-RU" sz="3000" dirty="0"/>
          </a:p>
        </p:txBody>
      </p:sp>
      <p:sp>
        <p:nvSpPr>
          <p:cNvPr id="26627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08075" fontAlgn="base">
              <a:spcBef>
                <a:spcPct val="0"/>
              </a:spcBef>
              <a:spcAft>
                <a:spcPct val="0"/>
              </a:spcAft>
              <a:defRPr/>
            </a:pPr>
            <a:fld id="{0E5FCD20-F6C6-46D9-B994-3516151091FB}" type="slidenum">
              <a:rPr lang="ru-RU">
                <a:solidFill>
                  <a:schemeClr val="tx1"/>
                </a:solidFill>
              </a:rPr>
              <a:pPr defTabSz="1108075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6147" y="2343401"/>
            <a:ext cx="6073775" cy="942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00"/>
                </a:solidFill>
              </a:rPr>
              <a:t>Вводное совещание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C000"/>
                </a:solidFill>
              </a:rPr>
              <a:t>  Проводят: </a:t>
            </a:r>
            <a:r>
              <a:rPr lang="ru-RU" sz="2000" dirty="0" smtClean="0">
                <a:solidFill>
                  <a:srgbClr val="FFC000"/>
                </a:solidFill>
              </a:rPr>
              <a:t>    </a:t>
            </a:r>
            <a:r>
              <a:rPr lang="ru-RU" sz="2000" dirty="0"/>
              <a:t>СРО, Заказчик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</a:t>
            </a:r>
            <a:r>
              <a:rPr lang="ru-RU" sz="2000" dirty="0">
                <a:solidFill>
                  <a:srgbClr val="FFC000"/>
                </a:solidFill>
              </a:rPr>
              <a:t>Присутствуют:</a:t>
            </a:r>
            <a:r>
              <a:rPr lang="ru-RU" sz="2000" dirty="0"/>
              <a:t>   - генподрядчик    - подрядчики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813" y="4286845"/>
            <a:ext cx="5473700" cy="230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FFFF00"/>
                </a:solidFill>
              </a:rPr>
              <a:t>Рассмотрение </a:t>
            </a:r>
            <a:r>
              <a:rPr lang="ru-RU" sz="1800" dirty="0" err="1">
                <a:solidFill>
                  <a:srgbClr val="FFFF00"/>
                </a:solidFill>
              </a:rPr>
              <a:t>конструктива</a:t>
            </a:r>
            <a:r>
              <a:rPr lang="ru-RU" sz="1800" dirty="0">
                <a:solidFill>
                  <a:srgbClr val="FFFF00"/>
                </a:solidFill>
              </a:rPr>
              <a:t> (объекта) на площадке на предмет соблюдения требований Стандартов СРО и технических регламентов: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</a:t>
            </a:r>
            <a:r>
              <a:rPr lang="ru-RU" sz="1600" dirty="0"/>
              <a:t>- бетонные работы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  - сварочные работы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  - монтажные работы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37452" y="1071546"/>
            <a:ext cx="7645400" cy="121421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solidFill>
                <a:schemeClr val="tx2">
                  <a:lumMod val="50000"/>
                </a:schemeClr>
              </a:solidFill>
            </a:endParaRPr>
          </a:p>
          <a:p>
            <a:pPr algn="just" defTabSz="11089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Проверяются: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- Застройщик (технический заказчик)</a:t>
            </a:r>
            <a:endParaRPr lang="ru-RU" dirty="0" smtClean="0"/>
          </a:p>
          <a:p>
            <a:pPr marL="2420938" algn="just" defTabSz="1108984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Генеральный подрядчик</a:t>
            </a:r>
          </a:p>
          <a:p>
            <a:pPr marL="2420938" algn="just" defTabSz="1108984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Генеральный проектировщик </a:t>
            </a:r>
          </a:p>
          <a:p>
            <a:pPr marL="2420938" algn="just" defTabSz="1108984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Подрядные организации</a:t>
            </a:r>
          </a:p>
          <a:p>
            <a:pPr marL="2420938" defTabSz="1108984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653089" y="5143115"/>
            <a:ext cx="777875" cy="9523"/>
          </a:xfrm>
          <a:prstGeom prst="straightConnector1">
            <a:avLst/>
          </a:prstGeom>
          <a:ln w="63500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438901" y="4286845"/>
            <a:ext cx="4429125" cy="230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89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7010400" y="4643950"/>
            <a:ext cx="3714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Arial Unicode MS" pitchFamily="34" charset="-128"/>
              </a:rPr>
              <a:t>Выявленные нарушения: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Arial Unicode MS" pitchFamily="34" charset="-128"/>
              </a:rPr>
              <a:t> подрядные организации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Arial Unicode MS" pitchFamily="34" charset="-128"/>
              </a:rPr>
              <a:t> генеральный подрядчик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Arial Unicode MS" pitchFamily="34" charset="-128"/>
              </a:rPr>
              <a:t> заказчик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813" y="3571843"/>
            <a:ext cx="5473700" cy="314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89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FFFF00"/>
                </a:solidFill>
              </a:rPr>
              <a:t>Рассмотрение системы обеспечения качества: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- СМК, ПОКАС;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-  осуществление всех видов  строительного контроля;</a:t>
            </a:r>
          </a:p>
          <a:p>
            <a:pPr algn="ctr" defTabSz="11089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solidFill>
                <a:srgbClr val="FFFF00"/>
              </a:solidFill>
            </a:endParaRP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FFFF00"/>
                </a:solidFill>
              </a:rPr>
              <a:t> Рассмотрение </a:t>
            </a:r>
            <a:r>
              <a:rPr lang="ru-RU" sz="1800" dirty="0" err="1">
                <a:solidFill>
                  <a:srgbClr val="FFFF00"/>
                </a:solidFill>
              </a:rPr>
              <a:t>конструктива</a:t>
            </a:r>
            <a:r>
              <a:rPr lang="ru-RU" sz="1800" dirty="0">
                <a:solidFill>
                  <a:srgbClr val="FFFF00"/>
                </a:solidFill>
              </a:rPr>
              <a:t> (объекта) на </a:t>
            </a:r>
            <a:r>
              <a:rPr lang="ru-RU" sz="1800" dirty="0" smtClean="0">
                <a:solidFill>
                  <a:srgbClr val="FFFF00"/>
                </a:solidFill>
              </a:rPr>
              <a:t>площадке строительства </a:t>
            </a:r>
            <a:r>
              <a:rPr lang="ru-RU" sz="1800" dirty="0">
                <a:solidFill>
                  <a:srgbClr val="FFFF00"/>
                </a:solidFill>
              </a:rPr>
              <a:t>на предмет соблюдения требований Стандартов СРО и технических регламентов: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- бетонные </a:t>
            </a:r>
            <a:r>
              <a:rPr lang="ru-RU" sz="1600" dirty="0"/>
              <a:t>работы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/>
              <a:t> </a:t>
            </a:r>
            <a:r>
              <a:rPr lang="ru-RU" sz="1600" dirty="0"/>
              <a:t>сварочные работы</a:t>
            </a:r>
          </a:p>
          <a:p>
            <a:pPr defTabSz="11089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- </a:t>
            </a:r>
            <a:r>
              <a:rPr lang="ru-RU" sz="1600" dirty="0"/>
              <a:t>монтажные </a:t>
            </a:r>
            <a:r>
              <a:rPr lang="ru-RU" sz="1600" dirty="0" smtClean="0"/>
              <a:t>работы  и  др.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38112" y="3714686"/>
            <a:ext cx="4429156" cy="287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89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09616" y="4214636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Итоговое совещание: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подрядные организации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генеральный подрядчик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технический заказчик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Выдача предписаний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438112" y="5500702"/>
            <a:ext cx="44291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814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386" y="180469"/>
            <a:ext cx="9330560" cy="615553"/>
          </a:xfrm>
        </p:spPr>
        <p:txBody>
          <a:bodyPr rtlCol="0">
            <a:normAutofit fontScale="90000"/>
          </a:bodyPr>
          <a:lstStyle/>
          <a:p>
            <a:pPr algn="ctr" defTabSz="984548">
              <a:defRPr/>
            </a:pPr>
            <a:r>
              <a:rPr lang="ru-RU" sz="2500" dirty="0" smtClean="0"/>
              <a:t>Результаты контрольной деятельности </a:t>
            </a:r>
            <a:br>
              <a:rPr lang="ru-RU" sz="2500" dirty="0" smtClean="0"/>
            </a:br>
            <a:r>
              <a:rPr lang="ru-RU" sz="2500" dirty="0" smtClean="0"/>
              <a:t>за 2015 год</a:t>
            </a:r>
            <a:endParaRPr lang="ru-RU" sz="2500" dirty="0"/>
          </a:p>
        </p:txBody>
      </p:sp>
      <p:sp>
        <p:nvSpPr>
          <p:cNvPr id="1126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231570" y="6492880"/>
            <a:ext cx="93014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83741" fontAlgn="base">
              <a:spcBef>
                <a:spcPct val="0"/>
              </a:spcBef>
              <a:spcAft>
                <a:spcPct val="0"/>
              </a:spcAft>
            </a:pPr>
            <a:fld id="{FAFC4C26-1C32-4002-97DA-96640227A9AA}" type="slidenum">
              <a:rPr lang="ru-RU">
                <a:solidFill>
                  <a:schemeClr val="tx1"/>
                </a:solidFill>
              </a:rPr>
              <a:pPr defTabSz="983741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1566" y="994814"/>
          <a:ext cx="10638581" cy="5720333"/>
        </p:xfrm>
        <a:graphic>
          <a:graphicData uri="http://schemas.openxmlformats.org/drawingml/2006/table">
            <a:tbl>
              <a:tblPr/>
              <a:tblGrid>
                <a:gridCol w="2005634"/>
                <a:gridCol w="1115548"/>
                <a:gridCol w="1276540"/>
                <a:gridCol w="1418377"/>
                <a:gridCol w="1702053"/>
                <a:gridCol w="1631133"/>
                <a:gridCol w="1489296"/>
              </a:tblGrid>
              <a:tr h="5348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СРО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Выездные проверки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Камеральные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проверки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Вынесено предписаний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Вынесено предупреждений 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Исключено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 членов СРО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(по результатам проверки) 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Плановые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Внеплановые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6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«СОЮЗАТОМ-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СТРОЙ»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238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56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«СОЮЗАТОМ-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ПРОЕКТ»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956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«СОЮЗАТОМ-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ГЕО»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151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391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299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/>
          <p:cNvCxnSpPr/>
          <p:nvPr/>
        </p:nvCxnSpPr>
        <p:spPr>
          <a:xfrm>
            <a:off x="2441092" y="1212152"/>
            <a:ext cx="7525967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441092" y="1052736"/>
            <a:ext cx="7525967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0235" y="117423"/>
            <a:ext cx="8989173" cy="393954"/>
          </a:xfrm>
        </p:spPr>
        <p:txBody>
          <a:bodyPr vert="horz" lIns="0" tIns="0" rIns="0" bIns="0" anchor="t" anchorCtr="0">
            <a:spAutoFit/>
          </a:bodyPr>
          <a:lstStyle/>
          <a:p>
            <a:r>
              <a:rPr lang="ru-RU" b="0" dirty="0"/>
              <a:t>Строительный комплекс атомной отрасли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9967059" y="3383673"/>
            <a:ext cx="322895" cy="310890"/>
          </a:xfrm>
          <a:prstGeom prst="downArrow">
            <a:avLst>
              <a:gd name="adj1" fmla="val 31002"/>
              <a:gd name="adj2" fmla="val 5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6681" y="2609560"/>
            <a:ext cx="1382862" cy="684118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ГК «Росатом»</a:t>
            </a:r>
            <a:endParaRPr lang="ru-RU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89425" y="2609560"/>
            <a:ext cx="1382862" cy="684118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СРО атомной отрасли</a:t>
            </a:r>
            <a:endParaRPr lang="ru-RU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24" name="Выноска со стрелкой вверх 23"/>
          <p:cNvSpPr/>
          <p:nvPr/>
        </p:nvSpPr>
        <p:spPr>
          <a:xfrm>
            <a:off x="3996682" y="1226219"/>
            <a:ext cx="1382863" cy="1119207"/>
          </a:xfrm>
          <a:prstGeom prst="upArrowCallout">
            <a:avLst>
              <a:gd name="adj1" fmla="val 11383"/>
              <a:gd name="adj2" fmla="val 15639"/>
              <a:gd name="adj3" fmla="val 17341"/>
              <a:gd name="adj4" fmla="val 74339"/>
            </a:avLst>
          </a:prstGeom>
          <a:solidFill>
            <a:srgbClr val="FFC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8000" tIns="36000" rIns="36000" bIns="36000" rtlCol="0" anchor="ctr">
            <a:normAutofit fontScale="85000" lnSpcReduction="20000"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1-й этап</a:t>
            </a:r>
          </a:p>
          <a:p>
            <a:pPr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2005 г. – 2010г.</a:t>
            </a:r>
            <a:endParaRPr lang="ru-RU" sz="2400" b="1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25" name="Выноска со стрелкой вверх 24"/>
          <p:cNvSpPr/>
          <p:nvPr/>
        </p:nvSpPr>
        <p:spPr>
          <a:xfrm>
            <a:off x="5503451" y="1124746"/>
            <a:ext cx="1806107" cy="1220679"/>
          </a:xfrm>
          <a:prstGeom prst="upArrowCallout">
            <a:avLst>
              <a:gd name="adj1" fmla="val 8279"/>
              <a:gd name="adj2" fmla="val 12175"/>
              <a:gd name="adj3" fmla="val 15728"/>
              <a:gd name="adj4" fmla="val 77503"/>
            </a:avLst>
          </a:prstGeom>
          <a:solidFill>
            <a:srgbClr val="FFFF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 fontScale="92500" lnSpcReduction="20000"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2-й этап</a:t>
            </a:r>
          </a:p>
          <a:p>
            <a:pPr algn="ctr"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2010 г. – 2012 г.</a:t>
            </a:r>
            <a:endParaRPr lang="ru-RU" sz="2400" b="1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26" name="Равно 25"/>
          <p:cNvSpPr/>
          <p:nvPr/>
        </p:nvSpPr>
        <p:spPr>
          <a:xfrm>
            <a:off x="8990634" y="4819182"/>
            <a:ext cx="230639" cy="139168"/>
          </a:xfrm>
          <a:prstGeom prst="mathEqual">
            <a:avLst>
              <a:gd name="adj1" fmla="val 16623"/>
              <a:gd name="adj2" fmla="val 31708"/>
            </a:avLst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399874" y="3701305"/>
            <a:ext cx="1631306" cy="2425107"/>
            <a:chOff x="7866872" y="3786107"/>
            <a:chExt cx="3000396" cy="2785619"/>
          </a:xfrm>
          <a:solidFill>
            <a:srgbClr val="FFFF00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7866872" y="3786107"/>
              <a:ext cx="2750070" cy="24986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1200" b="1" kern="0" dirty="0" smtClean="0">
                  <a:solidFill>
                    <a:srgbClr val="414142"/>
                  </a:solidFill>
                  <a:cs typeface="Arial"/>
                </a:rPr>
                <a:t>Подрядные организации – члены СОЮЗАТОМГЕО</a:t>
              </a: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950314" y="3857528"/>
              <a:ext cx="2750070" cy="25711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1200" b="1" kern="0" dirty="0" smtClean="0">
                  <a:solidFill>
                    <a:srgbClr val="414142"/>
                  </a:solidFill>
                  <a:cs typeface="Arial"/>
                </a:rPr>
                <a:t>Подрядные организации – члены СОЮЗАТОМГЕО</a:t>
              </a: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33756" y="3928950"/>
              <a:ext cx="2750070" cy="257099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sz="1200" b="1" kern="0" dirty="0" smtClean="0">
                  <a:solidFill>
                    <a:srgbClr val="414142"/>
                  </a:solidFill>
                  <a:cs typeface="Arial"/>
                </a:rPr>
                <a:t>Подрядные организации – члены СОЮЗАТОМГЕО</a:t>
              </a: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117198" y="4000371"/>
              <a:ext cx="2750070" cy="78581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ru-RU" sz="1200" b="1" kern="0" dirty="0" smtClean="0">
                  <a:solidFill>
                    <a:srgbClr val="414142"/>
                  </a:solidFill>
                  <a:cs typeface="Arial"/>
                </a:rPr>
                <a:t>Подрядные организации – члены СОЮЗАТОМГЕО</a:t>
              </a: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117200" y="4000553"/>
              <a:ext cx="2750068" cy="25711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endParaRPr lang="ru-RU" sz="1200" b="1" kern="0" dirty="0">
                <a:solidFill>
                  <a:srgbClr val="414142"/>
                </a:solidFill>
                <a:cs typeface="Arial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15911" y="2432278"/>
            <a:ext cx="1838544" cy="1014615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Строительный комплекс атомной отрасли</a:t>
            </a: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4" name="Правая фигурная скобка 33"/>
          <p:cNvSpPr/>
          <p:nvPr/>
        </p:nvSpPr>
        <p:spPr>
          <a:xfrm rot="10800000">
            <a:off x="9223111" y="3654430"/>
            <a:ext cx="230639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550225" y="3340273"/>
            <a:ext cx="322895" cy="310890"/>
          </a:xfrm>
          <a:prstGeom prst="downArrow">
            <a:avLst>
              <a:gd name="adj1" fmla="val 31002"/>
              <a:gd name="adj2" fmla="val 5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6249963" y="3340273"/>
            <a:ext cx="322895" cy="310890"/>
          </a:xfrm>
          <a:prstGeom prst="downArrow">
            <a:avLst>
              <a:gd name="adj1" fmla="val 31002"/>
              <a:gd name="adj2" fmla="val 5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5196882" y="3651186"/>
            <a:ext cx="202437" cy="2424789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6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39" name="Правая фигурная скобка 38"/>
          <p:cNvSpPr/>
          <p:nvPr/>
        </p:nvSpPr>
        <p:spPr>
          <a:xfrm rot="10800000">
            <a:off x="5600671" y="3651006"/>
            <a:ext cx="202437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40" name="Плюс 39"/>
          <p:cNvSpPr/>
          <p:nvPr/>
        </p:nvSpPr>
        <p:spPr>
          <a:xfrm>
            <a:off x="5419845" y="4788909"/>
            <a:ext cx="182193" cy="170842"/>
          </a:xfrm>
          <a:prstGeom prst="mathPlus">
            <a:avLst>
              <a:gd name="adj1" fmla="val 11082"/>
            </a:avLst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ru-RU" sz="1600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6966328" y="3651006"/>
            <a:ext cx="202437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7667" y="3713341"/>
            <a:ext cx="1213767" cy="2300592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1600" kern="0" dirty="0" smtClean="0">
                <a:solidFill>
                  <a:prstClr val="black"/>
                </a:solidFill>
                <a:cs typeface="Arial"/>
              </a:rPr>
              <a:t>Фронт работ</a:t>
            </a:r>
          </a:p>
          <a:p>
            <a:pPr algn="ctr">
              <a:defRPr/>
            </a:pPr>
            <a:r>
              <a:rPr lang="ru-RU" sz="1600" kern="0" dirty="0" smtClean="0">
                <a:solidFill>
                  <a:prstClr val="black"/>
                </a:solidFill>
                <a:cs typeface="Arial"/>
              </a:rPr>
              <a:t>(ФЦП) </a:t>
            </a: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Привлечение компаний на площадки</a:t>
            </a:r>
            <a:endParaRPr lang="ru-RU" sz="1200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98767" y="3713341"/>
            <a:ext cx="1213767" cy="2300592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Autofit/>
          </a:bodyPr>
          <a:lstStyle/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Аккредитация компаний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Стандарты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Надзор</a:t>
            </a:r>
          </a:p>
          <a:p>
            <a:pPr algn="ctr">
              <a:defRPr/>
            </a:pPr>
            <a:r>
              <a:rPr lang="ru-RU" sz="1200" kern="0" dirty="0" err="1" smtClean="0">
                <a:solidFill>
                  <a:prstClr val="black"/>
                </a:solidFill>
                <a:cs typeface="Arial"/>
              </a:rPr>
              <a:t>Специализи-рованные</a:t>
            </a: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 ассоциации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Идеология подрядных альянсов</a:t>
            </a:r>
          </a:p>
        </p:txBody>
      </p:sp>
      <p:sp>
        <p:nvSpPr>
          <p:cNvPr id="44" name="Плюс 43"/>
          <p:cNvSpPr/>
          <p:nvPr/>
        </p:nvSpPr>
        <p:spPr>
          <a:xfrm>
            <a:off x="7218451" y="4778058"/>
            <a:ext cx="182193" cy="170842"/>
          </a:xfrm>
          <a:prstGeom prst="mathPlus">
            <a:avLst>
              <a:gd name="adj1" fmla="val 11082"/>
            </a:avLst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>
              <a:defRPr/>
            </a:pPr>
            <a:endParaRPr lang="ru-RU" sz="1200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 rot="10800000">
            <a:off x="7422545" y="3661857"/>
            <a:ext cx="202437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8788196" y="3661857"/>
            <a:ext cx="202437" cy="2424948"/>
          </a:xfrm>
          <a:prstGeom prst="rightBrace">
            <a:avLst>
              <a:gd name="adj1" fmla="val 54878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ru-RU" sz="1200" kern="0">
              <a:solidFill>
                <a:srgbClr val="414142"/>
              </a:solidFill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20637" y="3724193"/>
            <a:ext cx="1213767" cy="2300592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Аккредитация СРО,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Стандарты, Технологии,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Инновации</a:t>
            </a:r>
          </a:p>
          <a:p>
            <a:pPr algn="ctr">
              <a:defRPr/>
            </a:pPr>
            <a:r>
              <a:rPr lang="ru-RU" sz="1200" kern="0" dirty="0" err="1" smtClean="0">
                <a:solidFill>
                  <a:prstClr val="black"/>
                </a:solidFill>
                <a:cs typeface="Arial"/>
              </a:rPr>
              <a:t>Специализа-ция</a:t>
            </a: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 компаний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prstClr val="black"/>
                </a:solidFill>
                <a:cs typeface="Arial"/>
              </a:rPr>
              <a:t>Подрядные альянсы</a:t>
            </a:r>
            <a:endParaRPr lang="ru-RU" sz="1200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8059255" y="3383673"/>
            <a:ext cx="322895" cy="310890"/>
          </a:xfrm>
          <a:prstGeom prst="downArrow">
            <a:avLst>
              <a:gd name="adj1" fmla="val 31002"/>
              <a:gd name="adj2" fmla="val 50000"/>
            </a:avLst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77500" lnSpcReduction="20000"/>
          </a:bodyPr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cs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98720" y="2460395"/>
            <a:ext cx="1382862" cy="986495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 fontScale="92500" lnSpcReduction="20000"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ГК «Росатом»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СРО атомной отрасли</a:t>
            </a:r>
            <a:endParaRPr lang="ru-RU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50" name="Выноска со стрелкой вверх 49"/>
          <p:cNvSpPr/>
          <p:nvPr/>
        </p:nvSpPr>
        <p:spPr>
          <a:xfrm>
            <a:off x="7400646" y="836734"/>
            <a:ext cx="3630536" cy="1508711"/>
          </a:xfrm>
          <a:prstGeom prst="upArrowCallout">
            <a:avLst>
              <a:gd name="adj1" fmla="val 10016"/>
              <a:gd name="adj2" fmla="val 16355"/>
              <a:gd name="adj3" fmla="val 21542"/>
              <a:gd name="adj4" fmla="val 69798"/>
            </a:avLst>
          </a:prstGeom>
          <a:solidFill>
            <a:srgbClr val="FFFF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8000" tIns="36000" rIns="72000" bIns="36000" rtlCol="0" anchor="ctr">
            <a:normAutofit/>
          </a:bodyPr>
          <a:lstStyle/>
          <a:p>
            <a:pPr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3-й этап</a:t>
            </a:r>
          </a:p>
          <a:p>
            <a:pPr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2013 г. </a:t>
            </a:r>
            <a:endParaRPr lang="ru-RU" sz="2400" b="1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09097" y="4243070"/>
            <a:ext cx="1684203" cy="16708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Застройщики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,</a:t>
            </a:r>
          </a:p>
          <a:p>
            <a:pPr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Изыскатели, </a:t>
            </a:r>
            <a:r>
              <a:rPr lang="ru-RU" sz="1200" kern="0" dirty="0" err="1" smtClean="0">
                <a:solidFill>
                  <a:sysClr val="windowText" lastClr="000000"/>
                </a:solidFill>
              </a:rPr>
              <a:t>Генпроектировщики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,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Генподрядчики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,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Специализирован-</a:t>
            </a:r>
            <a:r>
              <a:rPr lang="ru-RU" sz="1200" kern="0" dirty="0" err="1" smtClean="0">
                <a:solidFill>
                  <a:sysClr val="windowText" lastClr="000000"/>
                </a:solidFill>
              </a:rPr>
              <a:t>ные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sz="1200" kern="0" dirty="0">
                <a:solidFill>
                  <a:sysClr val="windowText" lastClr="000000"/>
                </a:solidFill>
              </a:rPr>
              <a:t>компании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905501" y="1772816"/>
            <a:ext cx="2003961" cy="2"/>
          </a:xfrm>
          <a:prstGeom prst="straightConnector1">
            <a:avLst/>
          </a:prstGeom>
          <a:ln w="152400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180269" y="2611561"/>
            <a:ext cx="2160239" cy="3413224"/>
            <a:chOff x="180256" y="2611561"/>
            <a:chExt cx="1944216" cy="1493959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80256" y="2611561"/>
              <a:ext cx="1944216" cy="684118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b="1" kern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Минсредмаш</a:t>
              </a:r>
              <a:r>
                <a:rPr lang="ru-RU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 </a:t>
              </a:r>
              <a:r>
                <a:rPr lang="ru-RU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СССР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80256" y="3421402"/>
              <a:ext cx="1944216" cy="684118"/>
            </a:xfrm>
            <a:prstGeom prst="rect">
              <a:avLst/>
            </a:prstGeom>
            <a:solidFill>
              <a:srgbClr val="0070C0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72000" tIns="36000" rIns="72000" bIns="36000" rtlCol="0" anchor="ctr">
              <a:normAutofit/>
            </a:bodyPr>
            <a:lstStyle/>
            <a:p>
              <a:pPr algn="ctr">
                <a:defRPr/>
              </a:pPr>
              <a:r>
                <a:rPr lang="ru-RU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Минэнерго СССР</a:t>
              </a:r>
              <a:endPara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endParaRPr>
            </a:p>
          </p:txBody>
        </p:sp>
      </p:grpSp>
      <p:sp>
        <p:nvSpPr>
          <p:cNvPr id="58" name="Выноска со стрелкой вниз 57"/>
          <p:cNvSpPr/>
          <p:nvPr/>
        </p:nvSpPr>
        <p:spPr>
          <a:xfrm>
            <a:off x="2556533" y="1340768"/>
            <a:ext cx="1213767" cy="51845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90688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3200" kern="0" dirty="0" smtClean="0">
                <a:solidFill>
                  <a:prstClr val="white"/>
                </a:solidFill>
                <a:cs typeface="Arial"/>
              </a:rPr>
              <a:t>Смена  формации</a:t>
            </a:r>
            <a:endParaRPr lang="ru-RU" sz="3200" kern="0" dirty="0">
              <a:solidFill>
                <a:prstClr val="white"/>
              </a:solidFill>
              <a:cs typeface="Arial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0259" y="491535"/>
            <a:ext cx="978679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80259" y="275511"/>
            <a:ext cx="1296144" cy="43204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Выноска со стрелкой вверх 56"/>
          <p:cNvSpPr/>
          <p:nvPr/>
        </p:nvSpPr>
        <p:spPr>
          <a:xfrm>
            <a:off x="180269" y="539182"/>
            <a:ext cx="2160239" cy="1806263"/>
          </a:xfrm>
          <a:prstGeom prst="upArrowCallout">
            <a:avLst/>
          </a:prstGeom>
          <a:solidFill>
            <a:srgbClr val="FFC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36000" rIns="72000" bIns="36000" rtlCol="0" anchor="ctr">
            <a:norm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414142"/>
                </a:solidFill>
                <a:cs typeface="Arial"/>
              </a:rPr>
              <a:t>Советский этап</a:t>
            </a:r>
            <a:endParaRPr lang="ru-RU" sz="2400" b="1" kern="0" dirty="0">
              <a:solidFill>
                <a:srgbClr val="414142"/>
              </a:solidFill>
              <a:cs typeface="Arial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41079" y="491540"/>
            <a:ext cx="0" cy="610581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80259" y="6563444"/>
            <a:ext cx="978679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180259" y="6347420"/>
            <a:ext cx="1296144" cy="43204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441092" y="804372"/>
            <a:ext cx="7525967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10181607" y="107278"/>
            <a:ext cx="886204" cy="863800"/>
            <a:chOff x="10181607" y="107285"/>
            <a:chExt cx="886204" cy="864000"/>
          </a:xfrm>
        </p:grpSpPr>
        <p:sp>
          <p:nvSpPr>
            <p:cNvPr id="54" name="Овал 53"/>
            <p:cNvSpPr>
              <a:spLocks noChangeAspect="1"/>
            </p:cNvSpPr>
            <p:nvPr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5" name="Picture 4" descr="LOGO_SAS7_small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823442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solidFill>
                <a:srgbClr val="003274"/>
              </a:solidFill>
            </a:endParaRPr>
          </a:p>
        </p:txBody>
      </p:sp>
      <p:pic>
        <p:nvPicPr>
          <p:cNvPr id="3076" name="Picture 4" descr="Z:\Яковлев\БУКЛЕТ СРО 2014\В ПЕЧАТЬ\ФОТО ВСЕ\РАЗДЕЛ 3\увеличение защ слоя кольцевого корид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58" y="928670"/>
            <a:ext cx="5143536" cy="3857652"/>
          </a:xfrm>
          <a:prstGeom prst="rect">
            <a:avLst/>
          </a:prstGeom>
          <a:noFill/>
        </p:spPr>
      </p:pic>
      <p:pic>
        <p:nvPicPr>
          <p:cNvPr id="3077" name="Picture 5" descr="Z:\Яковлев\БУКЛЕТ СРО 2016\К ДИЗАЙНУ\ФОТО\Раздел 3\laes2-0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162" y="2357430"/>
            <a:ext cx="5929354" cy="3952481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59056" cy="615553"/>
          </a:xfrm>
        </p:spPr>
        <p:txBody>
          <a:bodyPr rtlCol="0">
            <a:normAutofit/>
          </a:bodyPr>
          <a:lstStyle/>
          <a:p>
            <a:pPr algn="ctr" defTabSz="984548">
              <a:defRPr/>
            </a:pPr>
            <a:r>
              <a:rPr lang="ru-RU" sz="2500" dirty="0" smtClean="0"/>
              <a:t>Выездные проверки на площадках сооружения АЭС</a:t>
            </a:r>
            <a:endParaRPr lang="ru-RU" sz="2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977" y="2286001"/>
            <a:ext cx="8989173" cy="20313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400" dirty="0" smtClean="0"/>
              <a:t>ОБРАЗОВАТЕЛЬНЫЙ </a:t>
            </a:r>
            <a:br>
              <a:rPr lang="ru-RU" sz="4400" dirty="0" smtClean="0"/>
            </a:br>
            <a:r>
              <a:rPr lang="ru-RU" sz="4400" dirty="0" smtClean="0"/>
              <a:t>ПРОЕКТ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22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164" y="117399"/>
            <a:ext cx="8989173" cy="787908"/>
          </a:xfrm>
        </p:spPr>
        <p:txBody>
          <a:bodyPr/>
          <a:lstStyle/>
          <a:p>
            <a:r>
              <a:rPr lang="ru-RU" dirty="0" smtClean="0"/>
              <a:t>Структура образовательного проекта СРО атомной отрасли</a:t>
            </a:r>
            <a:endParaRPr lang="ru-RU" sz="2800" b="0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248" y="5372262"/>
            <a:ext cx="2016224" cy="584156"/>
          </a:xfrm>
          <a:prstGeom prst="flowChartProcess">
            <a:avLst/>
          </a:prstGeom>
          <a:solidFill>
            <a:srgbClr val="F37D07">
              <a:lumMod val="75000"/>
            </a:srgbClr>
          </a:solidFill>
          <a:ln w="28575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 fontScale="92500" lnSpcReduction="10000"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Первичное образование</a:t>
            </a:r>
            <a:endParaRPr lang="ru-RU" b="1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38636" y="5372262"/>
            <a:ext cx="2016224" cy="584156"/>
          </a:xfrm>
          <a:prstGeom prst="flowChartProcess">
            <a:avLst/>
          </a:prstGeom>
          <a:solidFill>
            <a:srgbClr val="F37D07">
              <a:lumMod val="75000"/>
            </a:srgbClr>
          </a:solidFill>
          <a:ln w="28575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 fontScale="85000" lnSpcReduction="10000"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Получение смежных профессий</a:t>
            </a:r>
            <a:endParaRPr lang="ru-RU" b="1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20922" y="6085204"/>
            <a:ext cx="2016224" cy="584156"/>
          </a:xfrm>
          <a:prstGeom prst="flowChartProcess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 fontScale="92500" lnSpcReduction="10000"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Повышение квалификации</a:t>
            </a:r>
            <a:endParaRPr lang="ru-RU" b="1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cxnSp>
        <p:nvCxnSpPr>
          <p:cNvPr id="8" name="Shape 43"/>
          <p:cNvCxnSpPr>
            <a:cxnSpLocks noChangeShapeType="1"/>
            <a:stCxn id="19" idx="2"/>
            <a:endCxn id="6" idx="1"/>
          </p:cNvCxnSpPr>
          <p:nvPr/>
        </p:nvCxnSpPr>
        <p:spPr bwMode="auto">
          <a:xfrm rot="16200000" flipH="1">
            <a:off x="2310492" y="5236196"/>
            <a:ext cx="545026" cy="311261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9" name="Shape 43"/>
          <p:cNvCxnSpPr>
            <a:cxnSpLocks noChangeShapeType="1"/>
            <a:stCxn id="19" idx="2"/>
            <a:endCxn id="5" idx="3"/>
          </p:cNvCxnSpPr>
          <p:nvPr/>
        </p:nvCxnSpPr>
        <p:spPr bwMode="auto">
          <a:xfrm rot="5400000">
            <a:off x="2003411" y="5240376"/>
            <a:ext cx="545026" cy="302903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10" name="Блок-схема: процесс 9"/>
          <p:cNvSpPr/>
          <p:nvPr/>
        </p:nvSpPr>
        <p:spPr>
          <a:xfrm>
            <a:off x="6423744" y="5372262"/>
            <a:ext cx="2016224" cy="584156"/>
          </a:xfrm>
          <a:prstGeom prst="flowChartProcess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Переподготовка</a:t>
            </a:r>
            <a:endParaRPr lang="ru-RU" b="1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726526" y="6080579"/>
            <a:ext cx="2016224" cy="584156"/>
          </a:xfrm>
          <a:prstGeom prst="flowChartProcess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 fontScale="92500" lnSpcReduction="10000"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Повышение квалификации</a:t>
            </a:r>
            <a:endParaRPr lang="ru-RU" b="1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cxnSp>
        <p:nvCxnSpPr>
          <p:cNvPr id="12" name="Shape 43"/>
          <p:cNvCxnSpPr>
            <a:cxnSpLocks noChangeShapeType="1"/>
            <a:stCxn id="24" idx="2"/>
            <a:endCxn id="11" idx="0"/>
          </p:cNvCxnSpPr>
          <p:nvPr/>
        </p:nvCxnSpPr>
        <p:spPr bwMode="auto">
          <a:xfrm rot="16200000" flipH="1">
            <a:off x="8253177" y="5599118"/>
            <a:ext cx="961263" cy="1659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3" name="Shape 43"/>
          <p:cNvCxnSpPr>
            <a:cxnSpLocks noChangeShapeType="1"/>
            <a:stCxn id="4" idx="2"/>
            <a:endCxn id="42" idx="0"/>
          </p:cNvCxnSpPr>
          <p:nvPr/>
        </p:nvCxnSpPr>
        <p:spPr bwMode="auto">
          <a:xfrm rot="16200000" flipH="1">
            <a:off x="6023289" y="1823918"/>
            <a:ext cx="394634" cy="1360462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4" name="Shape 43"/>
          <p:cNvCxnSpPr>
            <a:cxnSpLocks noChangeShapeType="1"/>
            <a:stCxn id="4" idx="2"/>
            <a:endCxn id="21" idx="0"/>
          </p:cNvCxnSpPr>
          <p:nvPr/>
        </p:nvCxnSpPr>
        <p:spPr bwMode="auto">
          <a:xfrm rot="5400000">
            <a:off x="4657368" y="1818459"/>
            <a:ext cx="394634" cy="137138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15" name="Блок-схема: процесс 14"/>
          <p:cNvSpPr/>
          <p:nvPr/>
        </p:nvSpPr>
        <p:spPr>
          <a:xfrm>
            <a:off x="3786356" y="6081607"/>
            <a:ext cx="3522692" cy="579532"/>
          </a:xfrm>
          <a:prstGeom prst="flowChartProcess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sz="3200" b="1" kern="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Аттестация</a:t>
            </a:r>
          </a:p>
        </p:txBody>
      </p:sp>
      <p:cxnSp>
        <p:nvCxnSpPr>
          <p:cNvPr id="16" name="Shape 43"/>
          <p:cNvCxnSpPr>
            <a:cxnSpLocks noChangeShapeType="1"/>
            <a:stCxn id="7" idx="3"/>
            <a:endCxn id="15" idx="1"/>
          </p:cNvCxnSpPr>
          <p:nvPr/>
        </p:nvCxnSpPr>
        <p:spPr bwMode="auto">
          <a:xfrm flipV="1">
            <a:off x="3437146" y="6371373"/>
            <a:ext cx="349210" cy="5909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7" name="Shape 43"/>
          <p:cNvCxnSpPr>
            <a:cxnSpLocks noChangeShapeType="1"/>
            <a:stCxn id="24" idx="2"/>
            <a:endCxn id="10" idx="3"/>
          </p:cNvCxnSpPr>
          <p:nvPr/>
        </p:nvCxnSpPr>
        <p:spPr bwMode="auto">
          <a:xfrm rot="5400000">
            <a:off x="8313961" y="5245322"/>
            <a:ext cx="545026" cy="293011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18" name="Shape 43"/>
          <p:cNvCxnSpPr>
            <a:cxnSpLocks noChangeShapeType="1"/>
            <a:stCxn id="42" idx="2"/>
            <a:endCxn id="24" idx="1"/>
          </p:cNvCxnSpPr>
          <p:nvPr/>
        </p:nvCxnSpPr>
        <p:spPr bwMode="auto">
          <a:xfrm rot="16200000" flipH="1">
            <a:off x="6745511" y="4304405"/>
            <a:ext cx="580797" cy="270145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19" name="Блок-схема: процесс 18"/>
          <p:cNvSpPr/>
          <p:nvPr/>
        </p:nvSpPr>
        <p:spPr>
          <a:xfrm>
            <a:off x="865378" y="4340440"/>
            <a:ext cx="3123994" cy="778874"/>
          </a:xfrm>
          <a:prstGeom prst="flowChartProcess">
            <a:avLst/>
          </a:prstGeom>
          <a:solidFill>
            <a:srgbClr val="F37D07">
              <a:lumMod val="75000"/>
            </a:srgbClr>
          </a:solidFill>
          <a:ln w="571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latin typeface="Calibri"/>
                <a:cs typeface="Arial"/>
              </a:rPr>
              <a:t>Учебные </a:t>
            </a:r>
            <a:r>
              <a:rPr lang="ru-RU" b="1" kern="0" dirty="0">
                <a:solidFill>
                  <a:srgbClr val="FFFFFF"/>
                </a:solidFill>
                <a:latin typeface="Calibri"/>
                <a:cs typeface="Arial"/>
              </a:rPr>
              <a:t>центры:   </a:t>
            </a:r>
          </a:p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Calibri"/>
                <a:cs typeface="Arial"/>
              </a:rPr>
              <a:t>Москва </a:t>
            </a:r>
            <a:r>
              <a:rPr lang="ru-RU" b="1" kern="0" dirty="0" smtClean="0">
                <a:solidFill>
                  <a:srgbClr val="FFFFFF"/>
                </a:solidFill>
                <a:latin typeface="Calibri"/>
                <a:cs typeface="Arial"/>
              </a:rPr>
              <a:t>, </a:t>
            </a:r>
            <a:r>
              <a:rPr lang="ru-RU" b="1" kern="0" dirty="0">
                <a:solidFill>
                  <a:srgbClr val="FFFFFF"/>
                </a:solidFill>
                <a:latin typeface="Calibri"/>
                <a:cs typeface="Arial"/>
              </a:rPr>
              <a:t>Нововоронеж</a:t>
            </a:r>
          </a:p>
        </p:txBody>
      </p:sp>
      <p:cxnSp>
        <p:nvCxnSpPr>
          <p:cNvPr id="20" name="Shape 43"/>
          <p:cNvCxnSpPr>
            <a:cxnSpLocks noChangeShapeType="1"/>
            <a:stCxn id="21" idx="2"/>
            <a:endCxn id="19" idx="3"/>
          </p:cNvCxnSpPr>
          <p:nvPr/>
        </p:nvCxnSpPr>
        <p:spPr bwMode="auto">
          <a:xfrm rot="5400000">
            <a:off x="3788786" y="4349667"/>
            <a:ext cx="580797" cy="179623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21" name="Блок-схема: процесс 20"/>
          <p:cNvSpPr/>
          <p:nvPr/>
        </p:nvSpPr>
        <p:spPr>
          <a:xfrm>
            <a:off x="2960250" y="2701466"/>
            <a:ext cx="2417490" cy="1447614"/>
          </a:xfrm>
          <a:prstGeom prst="flowChartProcess">
            <a:avLst/>
          </a:prstGeom>
          <a:solidFill>
            <a:srgbClr val="F37D07">
              <a:lumMod val="75000"/>
            </a:srgbClr>
          </a:solidFill>
          <a:ln w="571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Подготовка квалифицированных </a:t>
            </a:r>
            <a:r>
              <a:rPr lang="ru-RU" b="1" kern="0" dirty="0" smtClean="0">
                <a:solidFill>
                  <a:srgbClr val="FFFFFF"/>
                </a:solidFill>
                <a:latin typeface="Calibri"/>
              </a:rPr>
              <a:t>рабочих</a:t>
            </a:r>
          </a:p>
          <a:p>
            <a:pPr algn="ctr">
              <a:defRPr/>
            </a:pPr>
            <a:r>
              <a:rPr lang="ru-RU" b="1" kern="0" dirty="0" smtClean="0">
                <a:solidFill>
                  <a:srgbClr val="FFFFFF"/>
                </a:solidFill>
                <a:latin typeface="Calibri"/>
              </a:rPr>
              <a:t>(НОУ ДПО «УЦПР»)</a:t>
            </a:r>
            <a:endParaRPr lang="ru-RU" b="1" kern="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2" name="Shape 43"/>
          <p:cNvCxnSpPr>
            <a:cxnSpLocks noChangeShapeType="1"/>
            <a:stCxn id="11" idx="1"/>
            <a:endCxn id="15" idx="3"/>
          </p:cNvCxnSpPr>
          <p:nvPr/>
        </p:nvCxnSpPr>
        <p:spPr bwMode="auto">
          <a:xfrm rot="10800000">
            <a:off x="7309048" y="6371373"/>
            <a:ext cx="417478" cy="1284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3" name="Shape 43"/>
          <p:cNvCxnSpPr>
            <a:cxnSpLocks noChangeShapeType="1"/>
            <a:stCxn id="19" idx="2"/>
            <a:endCxn id="7" idx="0"/>
          </p:cNvCxnSpPr>
          <p:nvPr/>
        </p:nvCxnSpPr>
        <p:spPr bwMode="auto">
          <a:xfrm rot="16200000" flipH="1">
            <a:off x="1945260" y="5601429"/>
            <a:ext cx="965887" cy="1659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24" name="Блок-схема: процесс 23"/>
          <p:cNvSpPr/>
          <p:nvPr/>
        </p:nvSpPr>
        <p:spPr>
          <a:xfrm>
            <a:off x="7170982" y="4340440"/>
            <a:ext cx="3123994" cy="778874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 fontScale="92500" lnSpcReduction="10000"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FFFF00"/>
                </a:solidFill>
                <a:latin typeface="Calibri"/>
                <a:cs typeface="Arial"/>
              </a:rPr>
              <a:t>Учебные </a:t>
            </a:r>
            <a:r>
              <a:rPr lang="ru-RU" b="1" kern="0" dirty="0" smtClean="0">
                <a:solidFill>
                  <a:srgbClr val="FFFF00"/>
                </a:solidFill>
                <a:latin typeface="Calibri"/>
                <a:cs typeface="Arial"/>
              </a:rPr>
              <a:t>центры </a:t>
            </a:r>
            <a:r>
              <a:rPr lang="ru-RU" b="1" kern="0" dirty="0">
                <a:solidFill>
                  <a:srgbClr val="FFFF00"/>
                </a:solidFill>
                <a:latin typeface="Calibri"/>
                <a:cs typeface="Arial"/>
              </a:rPr>
              <a:t>ДПО по программам утвержденным СРО</a:t>
            </a: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9037240" y="5373216"/>
            <a:ext cx="2016224" cy="584156"/>
          </a:xfrm>
          <a:prstGeom prst="flowChartProcess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 fontScale="92500" lnSpcReduction="10000"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Подготовка по ОТ и ПБ</a:t>
            </a:r>
            <a:endParaRPr lang="ru-RU" b="1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cxnSp>
        <p:nvCxnSpPr>
          <p:cNvPr id="26" name="Shape 43"/>
          <p:cNvCxnSpPr>
            <a:cxnSpLocks noChangeShapeType="1"/>
            <a:stCxn id="24" idx="2"/>
            <a:endCxn id="25" idx="1"/>
          </p:cNvCxnSpPr>
          <p:nvPr/>
        </p:nvCxnSpPr>
        <p:spPr bwMode="auto">
          <a:xfrm rot="16200000" flipH="1">
            <a:off x="8612119" y="5240173"/>
            <a:ext cx="545980" cy="304261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932624" y="980728"/>
            <a:ext cx="3929090" cy="708317"/>
          </a:xfrm>
          <a:prstGeom prst="rect">
            <a:avLst/>
          </a:prstGeom>
          <a:solidFill>
            <a:srgbClr val="3E87BD">
              <a:lumMod val="50000"/>
            </a:srgbClr>
          </a:solidFill>
          <a:ln w="38100">
            <a:solidFill>
              <a:schemeClr val="tx1"/>
            </a:solidFill>
          </a:ln>
          <a:effectLst/>
        </p:spPr>
        <p:txBody>
          <a:bodyPr vert="horz" wrap="square" lIns="0" tIns="0" rIns="0" bIns="0" rtlCol="0" anchor="ctr" anchorCtr="0">
            <a:noAutofit/>
            <a:scene3d>
              <a:camera prst="orthographicFront"/>
              <a:lightRig rig="balanced" dir="t"/>
            </a:scene3d>
            <a:sp3d extrusionH="12700">
              <a:bevelT w="19050" h="19050"/>
              <a:extrusionClr>
                <a:schemeClr val="bg1"/>
              </a:extrusionClr>
            </a:sp3d>
          </a:bodyPr>
          <a:lstStyle/>
          <a:p>
            <a:pPr algn="ctr" defTabSz="1108984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cs typeface="Arial" pitchFamily="34" charset="0"/>
              </a:rPr>
              <a:t>Комитет </a:t>
            </a:r>
          </a:p>
          <a:p>
            <a:pPr algn="ctr" defTabSz="1108984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cs typeface="Arial" pitchFamily="34" charset="0"/>
              </a:rPr>
              <a:t>по образованию СРО атомной отрасли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147598" y="980728"/>
            <a:ext cx="3929090" cy="708317"/>
          </a:xfrm>
          <a:prstGeom prst="rect">
            <a:avLst/>
          </a:prstGeom>
          <a:solidFill>
            <a:srgbClr val="3E87BD">
              <a:lumMod val="50000"/>
            </a:srgbClr>
          </a:solidFill>
          <a:ln w="38100">
            <a:solidFill>
              <a:schemeClr val="tx1"/>
            </a:solidFill>
          </a:ln>
          <a:effectLst/>
        </p:spPr>
        <p:txBody>
          <a:bodyPr vert="horz" wrap="square" lIns="0" tIns="0" rIns="0" bIns="0" rtlCol="0" anchor="ctr" anchorCtr="0">
            <a:normAutofit/>
            <a:scene3d>
              <a:camera prst="orthographicFront"/>
              <a:lightRig rig="balanced" dir="t"/>
            </a:scene3d>
            <a:sp3d extrusionH="12700">
              <a:bevelT w="19050" h="19050"/>
              <a:extrusionClr>
                <a:schemeClr val="bg1"/>
              </a:extrusionClr>
            </a:sp3d>
          </a:bodyPr>
          <a:lstStyle/>
          <a:p>
            <a:pPr algn="ctr" defTabSz="1108984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cs typeface="Arial" pitchFamily="34" charset="0"/>
              </a:rPr>
              <a:t>Исполнительная дирекция СРО атомной отрасли</a:t>
            </a:r>
          </a:p>
        </p:txBody>
      </p:sp>
      <p:cxnSp>
        <p:nvCxnSpPr>
          <p:cNvPr id="35" name="Shape 43"/>
          <p:cNvCxnSpPr>
            <a:cxnSpLocks noChangeShapeType="1"/>
            <a:stCxn id="33" idx="3"/>
            <a:endCxn id="4" idx="0"/>
          </p:cNvCxnSpPr>
          <p:nvPr/>
        </p:nvCxnSpPr>
        <p:spPr bwMode="auto">
          <a:xfrm>
            <a:off x="4861714" y="1334887"/>
            <a:ext cx="678661" cy="433037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6" name="Shape 43"/>
          <p:cNvCxnSpPr>
            <a:cxnSpLocks noChangeShapeType="1"/>
            <a:stCxn id="34" idx="1"/>
            <a:endCxn id="4" idx="0"/>
          </p:cNvCxnSpPr>
          <p:nvPr/>
        </p:nvCxnSpPr>
        <p:spPr bwMode="auto">
          <a:xfrm rot="10800000" flipV="1">
            <a:off x="5540376" y="1334886"/>
            <a:ext cx="607223" cy="433037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37" name="Блок-схема: процесс 36"/>
          <p:cNvSpPr/>
          <p:nvPr/>
        </p:nvSpPr>
        <p:spPr>
          <a:xfrm>
            <a:off x="4529925" y="4328629"/>
            <a:ext cx="2016224" cy="965887"/>
          </a:xfrm>
          <a:prstGeom prst="flowChartProcess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chemeClr val="bg1"/>
                </a:solidFill>
                <a:latin typeface="Calibri"/>
              </a:rPr>
              <a:t>Программный </a:t>
            </a:r>
            <a:r>
              <a:rPr lang="ru-RU" b="1" kern="0" dirty="0" smtClean="0">
                <a:solidFill>
                  <a:schemeClr val="bg1"/>
                </a:solidFill>
                <a:latin typeface="Calibri"/>
              </a:rPr>
              <a:t>комплекс ДПО:</a:t>
            </a:r>
            <a:endParaRPr lang="ru-RU" b="1" kern="0" dirty="0" smtClean="0">
              <a:solidFill>
                <a:schemeClr val="bg1"/>
              </a:solidFill>
              <a:latin typeface="Calibri"/>
            </a:endParaRPr>
          </a:p>
          <a:p>
            <a:pPr algn="ctr"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Calibri"/>
              </a:rPr>
              <a:t>86 программ</a:t>
            </a:r>
            <a:endParaRPr lang="ru-RU" b="1" kern="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38" name="Shape 43"/>
          <p:cNvCxnSpPr>
            <a:cxnSpLocks noChangeShapeType="1"/>
            <a:stCxn id="4" idx="2"/>
            <a:endCxn id="37" idx="0"/>
          </p:cNvCxnSpPr>
          <p:nvPr/>
        </p:nvCxnSpPr>
        <p:spPr bwMode="auto">
          <a:xfrm rot="5400000">
            <a:off x="4528308" y="3316561"/>
            <a:ext cx="2021797" cy="2338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42" name="Блок-схема: процесс 41"/>
          <p:cNvSpPr/>
          <p:nvPr/>
        </p:nvSpPr>
        <p:spPr>
          <a:xfrm>
            <a:off x="5689531" y="2701466"/>
            <a:ext cx="2422611" cy="1447614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Подготовка руководителей </a:t>
            </a:r>
            <a:r>
              <a:rPr lang="ru-RU" b="1" kern="0" dirty="0" smtClean="0">
                <a:solidFill>
                  <a:srgbClr val="FFFFFF"/>
                </a:solidFill>
                <a:latin typeface="Calibri"/>
              </a:rPr>
              <a:t>и специалистов</a:t>
            </a:r>
            <a:endParaRPr lang="ru-RU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23630" y="1767924"/>
            <a:ext cx="4833490" cy="53890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vert="horz" wrap="square" lIns="0" tIns="0" rIns="0" bIns="0" rtlCol="0" anchor="ctr" anchorCtr="0">
            <a:normAutofit lnSpcReduction="10000"/>
          </a:bodyPr>
          <a:lstStyle>
            <a:lvl1pPr algn="l" defTabSz="9977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Calibri"/>
              </a:rPr>
              <a:t>Обеспечение нормативного уровня квалификации персонала</a:t>
            </a:r>
            <a:endParaRPr lang="ru-RU" sz="2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8081186" y="3000372"/>
            <a:ext cx="2214578" cy="857256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>
            <a:normAutofit lnSpcReduction="10000"/>
          </a:bodyPr>
          <a:lstStyle/>
          <a:p>
            <a:pPr algn="ctr">
              <a:defRPr/>
            </a:pPr>
            <a:r>
              <a:rPr lang="ru-RU" b="1" i="1" kern="0" dirty="0" smtClean="0">
                <a:solidFill>
                  <a:schemeClr val="bg1"/>
                </a:solidFill>
                <a:latin typeface="Calibri"/>
              </a:rPr>
              <a:t>Всего 2010 – 2015:</a:t>
            </a:r>
          </a:p>
          <a:p>
            <a:pPr algn="ctr"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Calibri"/>
                <a:cs typeface="Arial"/>
              </a:rPr>
              <a:t>19 000 </a:t>
            </a:r>
            <a:r>
              <a:rPr lang="ru-RU" b="1" kern="0" dirty="0" smtClean="0">
                <a:solidFill>
                  <a:srgbClr val="FF0000"/>
                </a:solidFill>
                <a:latin typeface="Calibri"/>
                <a:cs typeface="Arial"/>
              </a:rPr>
              <a:t>человек</a:t>
            </a:r>
          </a:p>
          <a:p>
            <a:pPr algn="ctr"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Calibri"/>
                <a:cs typeface="Arial"/>
              </a:rPr>
              <a:t>285 млн. руб.</a:t>
            </a:r>
            <a:endParaRPr lang="ru-RU" b="1" kern="0" dirty="0">
              <a:solidFill>
                <a:srgbClr val="FF0000"/>
              </a:solidFill>
              <a:latin typeface="Calibri"/>
              <a:cs typeface="Arial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794510" y="3000372"/>
            <a:ext cx="2214578" cy="857256"/>
          </a:xfrm>
          <a:prstGeom prst="flowChart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>
            <a:normAutofit lnSpcReduction="10000"/>
          </a:bodyPr>
          <a:lstStyle/>
          <a:p>
            <a:pPr algn="ctr">
              <a:defRPr/>
            </a:pPr>
            <a:r>
              <a:rPr lang="ru-RU" b="1" i="1" kern="0" dirty="0" smtClean="0">
                <a:solidFill>
                  <a:schemeClr val="bg1"/>
                </a:solidFill>
                <a:latin typeface="Calibri"/>
              </a:rPr>
              <a:t>Всего 2013 - 2015:</a:t>
            </a:r>
          </a:p>
          <a:p>
            <a:pPr algn="ctr"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Calibri"/>
                <a:cs typeface="Arial"/>
              </a:rPr>
              <a:t>4 500 </a:t>
            </a:r>
            <a:r>
              <a:rPr lang="ru-RU" b="1" kern="0" dirty="0" smtClean="0">
                <a:solidFill>
                  <a:srgbClr val="FF0000"/>
                </a:solidFill>
                <a:latin typeface="Calibri"/>
                <a:cs typeface="Arial"/>
              </a:rPr>
              <a:t>человек</a:t>
            </a:r>
          </a:p>
          <a:p>
            <a:pPr algn="ctr"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Calibri"/>
                <a:cs typeface="Arial"/>
              </a:rPr>
              <a:t>3008 чел. – 2015 г.</a:t>
            </a:r>
            <a:endParaRPr lang="ru-RU" b="1" kern="0" dirty="0">
              <a:solidFill>
                <a:srgbClr val="FF0000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4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IMG_1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112" y="1643050"/>
            <a:ext cx="4500594" cy="3000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5368" y="1214422"/>
            <a:ext cx="299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УПК №2, г. </a:t>
            </a:r>
            <a:r>
              <a:rPr lang="ru-RU" b="1" dirty="0" err="1" smtClean="0">
                <a:solidFill>
                  <a:srgbClr val="FFFF00"/>
                </a:solidFill>
              </a:rPr>
              <a:t>Нововоронеж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УПК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06" y="1643050"/>
            <a:ext cx="3961969" cy="2971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7386" y="1214422"/>
            <a:ext cx="225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УПК №1, г. Москва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10" y="4929198"/>
            <a:ext cx="312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УПК №3, г. Сосновый Бор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1101" y="4857760"/>
            <a:ext cx="274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УПК №4, Курская АЭС</a:t>
            </a:r>
            <a:endParaRPr lang="ru-RU" b="1" dirty="0"/>
          </a:p>
        </p:txBody>
      </p:sp>
      <p:sp>
        <p:nvSpPr>
          <p:cNvPr id="12" name="Прямоугольник 22"/>
          <p:cNvSpPr/>
          <p:nvPr/>
        </p:nvSpPr>
        <p:spPr>
          <a:xfrm>
            <a:off x="223006" y="5357826"/>
            <a:ext cx="3929090" cy="128588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anchor="ctr">
            <a:norm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стадии реализации проекта.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Срок ввода в эксплуатацию – 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rgbClr val="FF0000"/>
                </a:solidFill>
              </a:rPr>
              <a:t>1 июля 2016 года</a:t>
            </a:r>
            <a:endParaRPr lang="ru-RU" sz="1600" b="1" kern="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22"/>
          <p:cNvSpPr/>
          <p:nvPr/>
        </p:nvSpPr>
        <p:spPr>
          <a:xfrm>
            <a:off x="6723864" y="5357826"/>
            <a:ext cx="3929090" cy="128588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5995" tIns="35995" rIns="35995" bIns="35995" anchor="ctr">
            <a:norm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 стадии проектирования</a:t>
            </a:r>
            <a:endParaRPr lang="ru-RU" sz="1600" b="1" kern="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Заголовок 6"/>
          <p:cNvSpPr txBox="1">
            <a:spLocks/>
          </p:cNvSpPr>
          <p:nvPr/>
        </p:nvSpPr>
        <p:spPr>
          <a:xfrm>
            <a:off x="1098023" y="96131"/>
            <a:ext cx="8568952" cy="975415"/>
          </a:xfrm>
          <a:prstGeom prst="rect">
            <a:avLst/>
          </a:prstGeom>
        </p:spPr>
        <p:txBody>
          <a:bodyPr vert="horz" lIns="72494" tIns="36247" rIns="72494" bIns="3624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 smtClean="0"/>
              <a:t>Негосударственное образовательное учреждение «Учебный центр подготовки работников строительного комплекса атомной</a:t>
            </a:r>
          </a:p>
          <a:p>
            <a:pPr>
              <a:defRPr/>
            </a:pPr>
            <a:r>
              <a:rPr lang="ru-RU" sz="2200" b="1" dirty="0" smtClean="0"/>
              <a:t> отрасли»</a:t>
            </a:r>
          </a:p>
          <a:p>
            <a:pPr>
              <a:defRPr/>
            </a:pPr>
            <a:r>
              <a:rPr lang="ru-RU" sz="2200" b="1" dirty="0" smtClean="0"/>
              <a:t>(НОУ ДПО «УЦПР»)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B021-84DE-4C1E-88E3-5FB1D9F1F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098023" y="96131"/>
            <a:ext cx="8568952" cy="590551"/>
          </a:xfrm>
          <a:prstGeom prst="rect">
            <a:avLst/>
          </a:prstGeom>
        </p:spPr>
        <p:txBody>
          <a:bodyPr vert="horz" lIns="72494" tIns="36247" rIns="72494" bIns="3624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 smtClean="0"/>
              <a:t>Конкурсы профессионального мастерства</a:t>
            </a:r>
            <a:endParaRPr lang="ru-RU" sz="2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714356"/>
            <a:ext cx="4534436" cy="2812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930" y="1071546"/>
            <a:ext cx="3821392" cy="2643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3786198"/>
            <a:ext cx="4548006" cy="2786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542" y="3786190"/>
            <a:ext cx="4786346" cy="2807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4439" y="714356"/>
            <a:ext cx="2702710" cy="2720080"/>
          </a:xfrm>
          <a:prstGeom prst="rect">
            <a:avLst/>
          </a:prstGeom>
          <a:noFill/>
        </p:spPr>
        <p:txBody>
          <a:bodyPr wrap="square" lIns="72494" tIns="36247" rIns="72494" bIns="36247" rtlCol="0">
            <a:spAutoFit/>
          </a:bodyPr>
          <a:lstStyle/>
          <a:p>
            <a:pPr algn="ctr"/>
            <a:r>
              <a:rPr lang="ru-RU" sz="1400" b="1" dirty="0" smtClean="0"/>
              <a:t>2013г.</a:t>
            </a:r>
            <a:r>
              <a:rPr lang="ru-RU" sz="1400" dirty="0" smtClean="0"/>
              <a:t> – </a:t>
            </a:r>
          </a:p>
          <a:p>
            <a:pPr algn="ctr"/>
            <a:r>
              <a:rPr lang="ru-RU" sz="1400" dirty="0" smtClean="0"/>
              <a:t>3 номинации, 26 конкурсантов;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2014г.</a:t>
            </a:r>
            <a:r>
              <a:rPr lang="ru-RU" sz="1400" dirty="0" smtClean="0"/>
              <a:t> – </a:t>
            </a:r>
          </a:p>
          <a:p>
            <a:pPr algn="ctr"/>
            <a:r>
              <a:rPr lang="ru-RU" sz="1400" dirty="0" smtClean="0"/>
              <a:t>10 номинаций, в том числе 3 командные, 142 конкурсанта;</a:t>
            </a:r>
          </a:p>
          <a:p>
            <a:pPr algn="ctr"/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2015г. –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11 номинаций,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в том числе 5 командных,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164 конкурсанта. 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6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20" y="0"/>
            <a:ext cx="8880421" cy="100013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Полигон подготовки персонала к выполнению работ на высоте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>
              <a:solidFill>
                <a:srgbClr val="003274"/>
              </a:solidFill>
            </a:endParaRPr>
          </a:p>
        </p:txBody>
      </p:sp>
      <p:pic>
        <p:nvPicPr>
          <p:cNvPr id="3074" name="Picture 2" descr="Z:\Яковлев\ФОТО\КОНКУРС-ФИНАЛ-2015\Нововоронеж\DSC03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642" y="714356"/>
            <a:ext cx="8001056" cy="6001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8758" y="357166"/>
            <a:ext cx="9115399" cy="443198"/>
          </a:xfrm>
        </p:spPr>
        <p:txBody>
          <a:bodyPr>
            <a:noAutofit/>
          </a:bodyPr>
          <a:lstStyle/>
          <a:p>
            <a:r>
              <a:rPr lang="ru-RU" sz="3200" dirty="0" smtClean="0"/>
              <a:t>Функции СРО в системе обеспечения качества сооружения ОИАЭ</a:t>
            </a:r>
            <a:endParaRPr lang="ru-RU" sz="32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41D51-22C2-4E89-BA72-B2536C5B0465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428728" y="2756817"/>
            <a:ext cx="2332260" cy="222104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241300" dist="190500" dir="8160000" sx="104000" sy="104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69850"/>
          </a:sp3d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Качество ОИАЭ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spc="3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И </a:t>
            </a:r>
            <a:r>
              <a:rPr kumimoji="0" lang="ru-RU" sz="1800" b="1" i="0" u="none" strike="noStrike" kern="0" cap="none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СРО атомной отрасли</a:t>
            </a:r>
            <a:endParaRPr kumimoji="0" lang="ru-RU" sz="1800" b="1" i="0" u="none" strike="noStrike" kern="0" cap="none" spc="30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Выноска со стрелкой влево 18"/>
          <p:cNvSpPr/>
          <p:nvPr/>
        </p:nvSpPr>
        <p:spPr>
          <a:xfrm>
            <a:off x="6563179" y="3195281"/>
            <a:ext cx="2260704" cy="11614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790"/>
            </a:avLst>
          </a:prstGeom>
          <a:gradFill rotWithShape="1">
            <a:gsLst>
              <a:gs pos="0">
                <a:srgbClr val="F37D07">
                  <a:shade val="51000"/>
                  <a:satMod val="130000"/>
                </a:srgbClr>
              </a:gs>
              <a:gs pos="80000">
                <a:srgbClr val="F37D07">
                  <a:shade val="93000"/>
                  <a:satMod val="130000"/>
                </a:srgbClr>
              </a:gs>
              <a:gs pos="100000">
                <a:srgbClr val="F37D07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Эффективные технические нормативы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4736318" y="1310943"/>
            <a:ext cx="1689077" cy="1558301"/>
          </a:xfrm>
          <a:prstGeom prst="downArrowCallout">
            <a:avLst>
              <a:gd name="adj1" fmla="val 19709"/>
              <a:gd name="adj2" fmla="val 19709"/>
              <a:gd name="adj3" fmla="val 25000"/>
              <a:gd name="adj4" fmla="val 67623"/>
            </a:avLst>
          </a:prstGeom>
          <a:gradFill rotWithShape="1">
            <a:gsLst>
              <a:gs pos="0">
                <a:srgbClr val="F37D07">
                  <a:shade val="51000"/>
                  <a:satMod val="130000"/>
                </a:srgbClr>
              </a:gs>
              <a:gs pos="80000">
                <a:srgbClr val="F37D07">
                  <a:shade val="93000"/>
                  <a:satMod val="130000"/>
                </a:srgbClr>
              </a:gs>
              <a:gs pos="100000">
                <a:srgbClr val="F37D07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Компетентные застройщики и подрядчики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4723600" y="4714884"/>
            <a:ext cx="1689077" cy="1607580"/>
          </a:xfrm>
          <a:prstGeom prst="upArrowCallout">
            <a:avLst>
              <a:gd name="adj1" fmla="val 14743"/>
              <a:gd name="adj2" fmla="val 18162"/>
              <a:gd name="adj3" fmla="val 25000"/>
              <a:gd name="adj4" fmla="val 64977"/>
            </a:avLst>
          </a:prstGeom>
          <a:gradFill rotWithShape="1">
            <a:gsLst>
              <a:gs pos="0">
                <a:srgbClr val="F37D07">
                  <a:shade val="51000"/>
                  <a:satMod val="130000"/>
                </a:srgbClr>
              </a:gs>
              <a:gs pos="80000">
                <a:srgbClr val="F37D07">
                  <a:shade val="93000"/>
                  <a:satMod val="130000"/>
                </a:srgbClr>
              </a:gs>
              <a:gs pos="100000">
                <a:srgbClr val="F37D07">
                  <a:shade val="94000"/>
                  <a:satMod val="135000"/>
                </a:srgbClr>
              </a:gs>
            </a:gsLst>
            <a:lin ang="16200000" scaled="0"/>
          </a:gradFill>
          <a:ln w="5715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algn="ctr">
              <a:defRPr/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9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Эффективный контроль качества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2437584" y="3286124"/>
            <a:ext cx="2178909" cy="116146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83"/>
            </a:avLst>
          </a:prstGeom>
          <a:gradFill rotWithShape="1">
            <a:gsLst>
              <a:gs pos="0">
                <a:srgbClr val="F37D07">
                  <a:shade val="51000"/>
                  <a:satMod val="130000"/>
                </a:srgbClr>
              </a:gs>
              <a:gs pos="80000">
                <a:srgbClr val="F37D07">
                  <a:shade val="93000"/>
                  <a:satMod val="130000"/>
                </a:srgbClr>
              </a:gs>
              <a:gs pos="100000">
                <a:srgbClr val="F37D07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37584" y="3500438"/>
            <a:ext cx="1765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</a:t>
            </a:r>
          </a:p>
          <a:p>
            <a:pPr lvl="0" algn="ctr">
              <a:defRPr/>
            </a:pP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41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06" y="142852"/>
            <a:ext cx="8989173" cy="787908"/>
          </a:xfrm>
        </p:spPr>
        <p:txBody>
          <a:bodyPr/>
          <a:lstStyle/>
          <a:p>
            <a:r>
              <a:rPr lang="ru-RU" dirty="0" smtClean="0"/>
              <a:t>Особенности саморегулирования в строительстве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296" y="1196752"/>
            <a:ext cx="986509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FFFF00"/>
                </a:solidFill>
              </a:rPr>
              <a:t>Учитывая остроту проблемы, связанную с ответственностью строительных СРО за обеспечение безопасности объектов капитального строительства, предупреждение причинения вреда жизни и здоровью людей, считаю необходимым сохранить положение действующей редакции </a:t>
            </a:r>
            <a:r>
              <a:rPr lang="ru-RU" sz="3100" b="1" dirty="0" smtClean="0">
                <a:solidFill>
                  <a:srgbClr val="FFFF00"/>
                </a:solidFill>
              </a:rPr>
              <a:t>315-ФЗ, определяющие, что </a:t>
            </a:r>
            <a:r>
              <a:rPr lang="ru-RU" sz="3100" b="1" dirty="0" smtClean="0">
                <a:solidFill>
                  <a:srgbClr val="FFFF00"/>
                </a:solidFill>
              </a:rPr>
              <a:t>особенности саморегулирования в строительстве устанавливаются законодательством о градостроительной деятельности (ст.1, ч. 2.1)</a:t>
            </a:r>
          </a:p>
          <a:p>
            <a:pPr>
              <a:buFontTx/>
              <a:buChar char="-"/>
            </a:pP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</a:p>
          <a:p>
            <a:endParaRPr lang="ru-RU" dirty="0"/>
          </a:p>
          <a:p>
            <a:pPr>
              <a:buNone/>
            </a:pPr>
            <a:r>
              <a:rPr lang="ru-RU" sz="4800" dirty="0" smtClean="0"/>
              <a:t>             Спасибо за внимание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19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"/>
            <a:ext cx="10115334" cy="492443"/>
          </a:xfrm>
        </p:spPr>
        <p:txBody>
          <a:bodyPr/>
          <a:lstStyle/>
          <a:p>
            <a:r>
              <a:rPr lang="ru-RU" sz="2000" b="0" dirty="0" smtClean="0"/>
              <a:t>Изменение численного состава СРО и динамика производственного потенциала СКАО</a:t>
            </a:r>
            <a:endParaRPr lang="ru-RU" sz="2000" dirty="0"/>
          </a:p>
        </p:txBody>
      </p:sp>
      <p:graphicFrame>
        <p:nvGraphicFramePr>
          <p:cNvPr id="38" name="Диаграмма строй 21"/>
          <p:cNvGraphicFramePr/>
          <p:nvPr>
            <p:extLst>
              <p:ext uri="{D42A27DB-BD31-4B8C-83A1-F6EECF244321}">
                <p14:modId xmlns:p14="http://schemas.microsoft.com/office/powerpoint/2010/main" xmlns="" val="246717376"/>
              </p:ext>
            </p:extLst>
          </p:nvPr>
        </p:nvGraphicFramePr>
        <p:xfrm>
          <a:off x="1" y="646209"/>
          <a:ext cx="10725745" cy="621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проект 22"/>
          <p:cNvGraphicFramePr/>
          <p:nvPr>
            <p:extLst>
              <p:ext uri="{D42A27DB-BD31-4B8C-83A1-F6EECF244321}">
                <p14:modId xmlns:p14="http://schemas.microsoft.com/office/powerpoint/2010/main" xmlns="" val="2684607104"/>
              </p:ext>
            </p:extLst>
          </p:nvPr>
        </p:nvGraphicFramePr>
        <p:xfrm>
          <a:off x="1" y="647795"/>
          <a:ext cx="10725745" cy="621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ГЕО 24"/>
          <p:cNvGraphicFramePr/>
          <p:nvPr>
            <p:extLst>
              <p:ext uri="{D42A27DB-BD31-4B8C-83A1-F6EECF244321}">
                <p14:modId xmlns:p14="http://schemas.microsoft.com/office/powerpoint/2010/main" xmlns="" val="3041005058"/>
              </p:ext>
            </p:extLst>
          </p:nvPr>
        </p:nvGraphicFramePr>
        <p:xfrm>
          <a:off x="1" y="647795"/>
          <a:ext cx="10725745" cy="621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9795699" y="1928804"/>
            <a:ext cx="1137934" cy="417211"/>
          </a:xfrm>
          <a:prstGeom prst="roundRect">
            <a:avLst/>
          </a:prstGeom>
          <a:solidFill>
            <a:srgbClr val="365BB0">
              <a:lumMod val="5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10898" tIns="55449" rIns="110898" bIns="554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 smtClean="0">
                <a:solidFill>
                  <a:prstClr val="white"/>
                </a:solidFill>
                <a:latin typeface="Arial"/>
              </a:rPr>
              <a:t>СТРОЙ</a:t>
            </a:r>
            <a:endParaRPr lang="ru-RU" sz="15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Правая круглая скобка 41"/>
          <p:cNvSpPr/>
          <p:nvPr/>
        </p:nvSpPr>
        <p:spPr>
          <a:xfrm rot="16200000">
            <a:off x="-854564" y="3012614"/>
            <a:ext cx="4896542" cy="54474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авая круглая скобка 42"/>
          <p:cNvSpPr/>
          <p:nvPr/>
        </p:nvSpPr>
        <p:spPr>
          <a:xfrm rot="16200000">
            <a:off x="23781" y="2679019"/>
            <a:ext cx="4899048" cy="1214443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авая круглая скобка 43"/>
          <p:cNvSpPr/>
          <p:nvPr/>
        </p:nvSpPr>
        <p:spPr>
          <a:xfrm rot="16200000">
            <a:off x="1238227" y="2699534"/>
            <a:ext cx="4899048" cy="1214447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авая круглая скобка 44"/>
          <p:cNvSpPr/>
          <p:nvPr/>
        </p:nvSpPr>
        <p:spPr>
          <a:xfrm rot="16200000">
            <a:off x="3666841" y="2657995"/>
            <a:ext cx="4899600" cy="1214445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авая круглая скобка 45"/>
          <p:cNvSpPr/>
          <p:nvPr/>
        </p:nvSpPr>
        <p:spPr>
          <a:xfrm rot="16200000">
            <a:off x="2452674" y="2679017"/>
            <a:ext cx="4899048" cy="1214445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294576" y="761631"/>
            <a:ext cx="714380" cy="238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</a:rPr>
              <a:t>2009</a:t>
            </a:r>
            <a:endParaRPr lang="ru-RU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366015" y="3880534"/>
            <a:ext cx="1720380" cy="3342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Arial"/>
              </a:rPr>
              <a:t>202,5 млрд.руб</a:t>
            </a:r>
            <a:r>
              <a:rPr lang="ru-RU" sz="1600" b="1" dirty="0" smtClean="0">
                <a:latin typeface="Arial"/>
              </a:rPr>
              <a:t>.</a:t>
            </a:r>
            <a:endParaRPr lang="ru-RU" sz="1600" b="1" dirty="0">
              <a:latin typeface="Arial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202536" y="5786455"/>
            <a:ext cx="784813" cy="357191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10898" tIns="55449" rIns="110898" bIns="554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latin typeface="Arial"/>
              </a:rPr>
              <a:t>ГЕО</a:t>
            </a:r>
            <a:endParaRPr lang="ru-RU" sz="1300" b="1" dirty="0">
              <a:latin typeface="Arial"/>
            </a:endParaRPr>
          </a:p>
        </p:txBody>
      </p:sp>
      <p:sp>
        <p:nvSpPr>
          <p:cNvPr id="70" name="Правая круглая скобка 69"/>
          <p:cNvSpPr/>
          <p:nvPr/>
        </p:nvSpPr>
        <p:spPr>
          <a:xfrm rot="16200000">
            <a:off x="4845568" y="2693713"/>
            <a:ext cx="4899600" cy="114300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152625" y="761631"/>
            <a:ext cx="714380" cy="238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</a:rPr>
              <a:t>2015</a:t>
            </a:r>
            <a:endParaRPr lang="ru-RU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009616" y="761631"/>
            <a:ext cx="714380" cy="238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</a:rPr>
              <a:t>2014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795171" y="761631"/>
            <a:ext cx="714380" cy="238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</a:rPr>
              <a:t>2013</a:t>
            </a:r>
            <a:endParaRPr lang="ru-RU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580724" y="761631"/>
            <a:ext cx="714380" cy="238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</a:rPr>
              <a:t>2012</a:t>
            </a:r>
            <a:endParaRPr lang="ru-RU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366279" y="761631"/>
            <a:ext cx="714380" cy="238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</a:rPr>
              <a:t>2011</a:t>
            </a:r>
            <a:endParaRPr lang="ru-RU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223270" y="761631"/>
            <a:ext cx="714380" cy="2384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ysClr val="windowText" lastClr="000000"/>
                </a:solidFill>
              </a:rPr>
              <a:t>2010</a:t>
            </a:r>
            <a:endParaRPr lang="ru-RU" sz="1300" b="1" dirty="0">
              <a:solidFill>
                <a:sysClr val="windowText" lastClr="000000"/>
              </a:solidFill>
            </a:endParaRPr>
          </a:p>
        </p:txBody>
      </p:sp>
      <p:sp>
        <p:nvSpPr>
          <p:cNvPr id="82" name="Правая круглая скобка 81"/>
          <p:cNvSpPr/>
          <p:nvPr/>
        </p:nvSpPr>
        <p:spPr>
          <a:xfrm rot="16200000">
            <a:off x="6024295" y="2657995"/>
            <a:ext cx="4899600" cy="1214445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651898" y="3380468"/>
            <a:ext cx="1720380" cy="3342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Arial"/>
              </a:rPr>
              <a:t>252,3 млрд.руб</a:t>
            </a:r>
            <a:r>
              <a:rPr lang="ru-RU" sz="1600" b="1" dirty="0" smtClean="0">
                <a:latin typeface="Arial"/>
              </a:rPr>
              <a:t>.</a:t>
            </a:r>
            <a:endParaRPr lang="ru-RU" sz="1600" b="1" dirty="0">
              <a:latin typeface="Arial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3937783" y="2880402"/>
            <a:ext cx="1720380" cy="3342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Arial"/>
              </a:rPr>
              <a:t>293 млрд.руб</a:t>
            </a:r>
            <a:r>
              <a:rPr lang="ru-RU" sz="1600" b="1" dirty="0" smtClean="0">
                <a:latin typeface="Arial"/>
              </a:rPr>
              <a:t>.</a:t>
            </a:r>
            <a:endParaRPr lang="ru-RU" sz="1600" b="1" dirty="0">
              <a:latin typeface="Arial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080790" y="2428868"/>
            <a:ext cx="1720380" cy="3342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Arial"/>
              </a:rPr>
              <a:t>310 млрд.руб</a:t>
            </a:r>
            <a:r>
              <a:rPr lang="ru-RU" sz="1600" b="1" dirty="0" smtClean="0">
                <a:latin typeface="Arial"/>
              </a:rPr>
              <a:t>.</a:t>
            </a:r>
            <a:endParaRPr lang="ru-RU" sz="1600" b="1" dirty="0">
              <a:latin typeface="Arial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438113" y="2000240"/>
            <a:ext cx="1720380" cy="3342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Arial"/>
              </a:rPr>
              <a:t>370 млрд.руб</a:t>
            </a:r>
            <a:r>
              <a:rPr lang="ru-RU" sz="1600" b="1" dirty="0" smtClean="0">
                <a:latin typeface="Arial"/>
              </a:rPr>
              <a:t>.</a:t>
            </a:r>
            <a:endParaRPr lang="ru-RU" sz="1600" b="1" dirty="0">
              <a:latin typeface="Arial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9009881" y="1071546"/>
            <a:ext cx="1720380" cy="334284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chemeClr val="tx1"/>
                </a:solidFill>
                <a:latin typeface="Arial"/>
              </a:rPr>
              <a:t>403,2 млрд.руб</a:t>
            </a:r>
            <a:r>
              <a:rPr lang="ru-RU" sz="1300" b="1" dirty="0" smtClean="0">
                <a:latin typeface="Arial"/>
              </a:rPr>
              <a:t>.</a:t>
            </a:r>
            <a:endParaRPr lang="ru-RU" sz="1300" b="1" dirty="0">
              <a:latin typeface="Arial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723996" y="1523080"/>
            <a:ext cx="1720380" cy="3342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Arial"/>
              </a:rPr>
              <a:t>381 млрд.руб</a:t>
            </a:r>
            <a:r>
              <a:rPr lang="ru-RU" sz="1600" b="1" dirty="0" smtClean="0">
                <a:latin typeface="Arial"/>
              </a:rPr>
              <a:t>.</a:t>
            </a:r>
            <a:endParaRPr lang="ru-RU" sz="1600" b="1" dirty="0">
              <a:latin typeface="Arial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9295633" y="4572008"/>
            <a:ext cx="1214445" cy="268754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chemeClr val="tx1"/>
                </a:solidFill>
                <a:latin typeface="Arial"/>
              </a:rPr>
              <a:t>49,9 млрд. руб.</a:t>
            </a:r>
            <a:endParaRPr lang="ru-RU" sz="9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938311" y="4589006"/>
            <a:ext cx="1214445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40,8 млрд. руб</a:t>
            </a:r>
            <a:r>
              <a:rPr lang="ru-RU" sz="1150" b="1" dirty="0" smtClean="0">
                <a:latin typeface="Arial"/>
              </a:rPr>
              <a:t>.</a:t>
            </a:r>
            <a:endParaRPr lang="ru-RU" sz="1150" b="1" dirty="0">
              <a:latin typeface="Arial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652428" y="4731882"/>
            <a:ext cx="1214445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35,5 млрд. руб</a:t>
            </a:r>
            <a:r>
              <a:rPr lang="ru-RU" sz="1150" b="1" dirty="0" smtClean="0">
                <a:latin typeface="Arial"/>
              </a:rPr>
              <a:t>.</a:t>
            </a:r>
            <a:endParaRPr lang="ru-RU" sz="1150" b="1" dirty="0">
              <a:latin typeface="Arial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366544" y="4589006"/>
            <a:ext cx="1214445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37 млрд. руб.</a:t>
            </a:r>
            <a:endParaRPr lang="ru-RU" sz="900" b="1" dirty="0">
              <a:latin typeface="Arial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080660" y="4731882"/>
            <a:ext cx="1214445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35,8 млрд. руб</a:t>
            </a:r>
            <a:r>
              <a:rPr lang="ru-RU" sz="1150" b="1" dirty="0" smtClean="0">
                <a:latin typeface="Arial"/>
              </a:rPr>
              <a:t>.</a:t>
            </a:r>
            <a:endParaRPr lang="ru-RU" sz="1150" b="1" dirty="0">
              <a:latin typeface="Arial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794775" y="4803320"/>
            <a:ext cx="1214445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21,4 млрд. руб.</a:t>
            </a:r>
            <a:endParaRPr lang="ru-RU" sz="900" b="1" dirty="0">
              <a:latin typeface="Arial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508891" y="4857760"/>
            <a:ext cx="1214445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13 млрд. руб.</a:t>
            </a:r>
            <a:endParaRPr lang="ru-RU" sz="900" b="1" dirty="0">
              <a:latin typeface="Arial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867137" y="4786322"/>
            <a:ext cx="1143008" cy="35035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10898" tIns="55449" rIns="110898" bIns="554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latin typeface="Arial"/>
              </a:rPr>
              <a:t>ПРОЕКТ</a:t>
            </a:r>
            <a:endParaRPr lang="ru-RU" sz="1300" b="1" dirty="0">
              <a:latin typeface="Arial"/>
            </a:endParaRPr>
          </a:p>
        </p:txBody>
      </p:sp>
      <p:sp>
        <p:nvSpPr>
          <p:cNvPr id="101" name="Правая круглая скобка 100"/>
          <p:cNvSpPr/>
          <p:nvPr/>
        </p:nvSpPr>
        <p:spPr>
          <a:xfrm rot="16200000">
            <a:off x="6952989" y="2943746"/>
            <a:ext cx="4899600" cy="64294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95567" y="5160510"/>
            <a:ext cx="1143008" cy="268754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chemeClr val="tx1"/>
                </a:solidFill>
                <a:latin typeface="Arial"/>
              </a:rPr>
              <a:t>4,4 млрд. руб</a:t>
            </a:r>
            <a:r>
              <a:rPr lang="ru-RU" sz="1150" b="1" dirty="0" smtClean="0">
                <a:solidFill>
                  <a:schemeClr val="tx1"/>
                </a:solidFill>
                <a:latin typeface="Arial"/>
              </a:rPr>
              <a:t>.</a:t>
            </a:r>
            <a:endParaRPr lang="ru-RU" sz="115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509682" y="5072074"/>
            <a:ext cx="1143008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4,7 млрд. руб</a:t>
            </a:r>
            <a:r>
              <a:rPr lang="ru-RU" sz="1150" b="1" dirty="0" smtClean="0">
                <a:latin typeface="Arial"/>
              </a:rPr>
              <a:t>.</a:t>
            </a:r>
            <a:endParaRPr lang="ru-RU" sz="1150" b="1" dirty="0">
              <a:latin typeface="Arial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95237" y="5143512"/>
            <a:ext cx="1143008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3,5 млрд. руб.</a:t>
            </a:r>
            <a:endParaRPr lang="ru-RU" sz="900" b="1" dirty="0">
              <a:latin typeface="Arial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80792" y="5231948"/>
            <a:ext cx="1143008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2,5 млрд. руб</a:t>
            </a:r>
            <a:r>
              <a:rPr lang="ru-RU" sz="1150" b="1" dirty="0" smtClean="0">
                <a:latin typeface="Arial"/>
              </a:rPr>
              <a:t>.</a:t>
            </a:r>
            <a:endParaRPr lang="ru-RU" sz="1150" b="1" dirty="0">
              <a:latin typeface="Arial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66346" y="5214950"/>
            <a:ext cx="1143008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2,5 млрд. руб.</a:t>
            </a:r>
            <a:endParaRPr lang="ru-RU" sz="900" b="1" dirty="0">
              <a:latin typeface="Arial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651898" y="5143512"/>
            <a:ext cx="1143008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2,6 млрд. руб.</a:t>
            </a:r>
            <a:endParaRPr lang="ru-RU" sz="900" b="1" dirty="0">
              <a:latin typeface="Arial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37453" y="5214950"/>
            <a:ext cx="1143008" cy="2687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latin typeface="Arial"/>
              </a:rPr>
              <a:t>2,3 млрд. руб</a:t>
            </a:r>
            <a:r>
              <a:rPr lang="ru-RU" sz="1150" b="1" dirty="0" smtClean="0">
                <a:latin typeface="Arial"/>
              </a:rPr>
              <a:t>.</a:t>
            </a:r>
            <a:endParaRPr lang="ru-RU" sz="1150" b="1" dirty="0">
              <a:latin typeface="Arial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156118" y="761631"/>
            <a:ext cx="714380" cy="23847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2016</a:t>
            </a:r>
            <a:endParaRPr lang="ru-RU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19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43332" y="4765"/>
            <a:ext cx="10416691" cy="9039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>
            <a:defPPr>
              <a:defRPr lang="ru-RU"/>
            </a:defPPr>
            <a:lvl1pPr>
              <a:defRPr b="1">
                <a:solidFill>
                  <a:schemeClr val="dk1"/>
                </a:solidFill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sz="2800" b="0" dirty="0">
                <a:solidFill>
                  <a:prstClr val="white"/>
                </a:solidFill>
              </a:rPr>
              <a:t>Строительный комплекс атомной </a:t>
            </a:r>
            <a:r>
              <a:rPr lang="ru-RU" altLang="ru-RU" sz="2800" b="0" dirty="0" smtClean="0">
                <a:solidFill>
                  <a:prstClr val="white"/>
                </a:solidFill>
              </a:rPr>
              <a:t>отрасли сегодня</a:t>
            </a:r>
            <a:endParaRPr lang="ru-RU" altLang="ru-RU" sz="2800" b="0" dirty="0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3A84B-EB15-4A87-A86A-C022F7AF17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98346" y="767442"/>
            <a:ext cx="10906654" cy="5904656"/>
          </a:xfrm>
          <a:custGeom>
            <a:avLst/>
            <a:gdLst>
              <a:gd name="connsiteX0" fmla="*/ 0 w 8871857"/>
              <a:gd name="connsiteY0" fmla="*/ 0 h 5693229"/>
              <a:gd name="connsiteX1" fmla="*/ 0 w 8871857"/>
              <a:gd name="connsiteY1" fmla="*/ 5693229 h 5693229"/>
              <a:gd name="connsiteX2" fmla="*/ 8866415 w 8871857"/>
              <a:gd name="connsiteY2" fmla="*/ 5687786 h 5693229"/>
              <a:gd name="connsiteX3" fmla="*/ 8871857 w 8871857"/>
              <a:gd name="connsiteY3" fmla="*/ 2160815 h 5693229"/>
              <a:gd name="connsiteX4" fmla="*/ 1572986 w 8871857"/>
              <a:gd name="connsiteY4" fmla="*/ 0 h 5693229"/>
              <a:gd name="connsiteX5" fmla="*/ 0 w 8871857"/>
              <a:gd name="connsiteY5" fmla="*/ 0 h 5693229"/>
              <a:gd name="connsiteX0" fmla="*/ 0 w 8866415"/>
              <a:gd name="connsiteY0" fmla="*/ 0 h 5693229"/>
              <a:gd name="connsiteX1" fmla="*/ 0 w 8866415"/>
              <a:gd name="connsiteY1" fmla="*/ 5693229 h 5693229"/>
              <a:gd name="connsiteX2" fmla="*/ 8866415 w 8866415"/>
              <a:gd name="connsiteY2" fmla="*/ 5687786 h 5693229"/>
              <a:gd name="connsiteX3" fmla="*/ 8863390 w 8866415"/>
              <a:gd name="connsiteY3" fmla="*/ 1768967 h 5693229"/>
              <a:gd name="connsiteX4" fmla="*/ 1572986 w 8866415"/>
              <a:gd name="connsiteY4" fmla="*/ 0 h 5693229"/>
              <a:gd name="connsiteX5" fmla="*/ 0 w 8866415"/>
              <a:gd name="connsiteY5" fmla="*/ 0 h 56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6415" h="5693229">
                <a:moveTo>
                  <a:pt x="0" y="0"/>
                </a:moveTo>
                <a:lnTo>
                  <a:pt x="0" y="5693229"/>
                </a:lnTo>
                <a:lnTo>
                  <a:pt x="8866415" y="5687786"/>
                </a:lnTo>
                <a:cubicBezTo>
                  <a:pt x="8865407" y="4381513"/>
                  <a:pt x="8864398" y="3075240"/>
                  <a:pt x="8863390" y="1768967"/>
                </a:cubicBezTo>
                <a:lnTo>
                  <a:pt x="1572986" y="0"/>
                </a:lnTo>
                <a:lnTo>
                  <a:pt x="0" y="0"/>
                </a:lnTo>
                <a:close/>
              </a:path>
            </a:pathLst>
          </a:custGeom>
          <a:solidFill>
            <a:srgbClr val="6076B4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00B0F0">
                <a:alpha val="65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sysClr val="window" lastClr="FFFFFF"/>
              </a:solidFill>
            </a:endParaRPr>
          </a:p>
        </p:txBody>
      </p:sp>
      <p:sp>
        <p:nvSpPr>
          <p:cNvPr id="45" name="Блок-схема: данные 19"/>
          <p:cNvSpPr/>
          <p:nvPr/>
        </p:nvSpPr>
        <p:spPr>
          <a:xfrm>
            <a:off x="2170466" y="463207"/>
            <a:ext cx="7715209" cy="1597645"/>
          </a:xfrm>
          <a:prstGeom prst="flowChartInputOutpu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  <a:effectLst>
            <a:outerShdw blurRad="139700" dist="38100" dir="5400000" sx="102000" sy="102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t">
            <a:noAutofit/>
          </a:bodyPr>
          <a:lstStyle/>
          <a:p>
            <a:pPr lvl="0">
              <a:spcBef>
                <a:spcPct val="20000"/>
              </a:spcBef>
              <a:buClr>
                <a:srgbClr val="6076B4"/>
              </a:buClr>
              <a:buSzPct val="80000"/>
              <a:defRPr/>
            </a:pPr>
            <a:endParaRPr lang="ru-RU" sz="1600" b="1" dirty="0" smtClean="0">
              <a:solidFill>
                <a:srgbClr val="2F5897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20000"/>
              </a:spcBef>
              <a:buClr>
                <a:srgbClr val="6076B4"/>
              </a:buClr>
              <a:buSzPct val="80000"/>
            </a:pPr>
            <a:r>
              <a:rPr lang="ru-RU" sz="1600" b="1" dirty="0" smtClean="0">
                <a:solidFill>
                  <a:srgbClr val="2F589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</a:t>
            </a:r>
            <a:r>
              <a:rPr lang="ru-RU" sz="1600" b="1" dirty="0">
                <a:solidFill>
                  <a:srgbClr val="2F589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«СОЮЗАТОМСТРОЙ»</a:t>
            </a:r>
          </a:p>
          <a:p>
            <a:pPr lvl="0">
              <a:spcBef>
                <a:spcPct val="20000"/>
              </a:spcBef>
              <a:buClr>
                <a:srgbClr val="6076B4"/>
              </a:buClr>
              <a:buSzPct val="80000"/>
            </a:pPr>
            <a:r>
              <a:rPr lang="ru-RU" sz="1600" b="1" dirty="0">
                <a:solidFill>
                  <a:srgbClr val="2F589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«СОЮЗАТОМПРОЕКТ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>
              <a:spcBef>
                <a:spcPct val="20000"/>
              </a:spcBef>
              <a:buClr>
                <a:srgbClr val="6076B4"/>
              </a:buClr>
              <a:buSzPct val="80000"/>
            </a:pPr>
            <a:r>
              <a:rPr lang="ru-RU" sz="1600" b="1" dirty="0" smtClean="0">
                <a:solidFill>
                  <a:srgbClr val="2F5897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</a:t>
            </a: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«СОЮЗАТОМГЕО»</a:t>
            </a:r>
          </a:p>
          <a:p>
            <a:pPr lvl="0">
              <a:spcBef>
                <a:spcPct val="20000"/>
              </a:spcBef>
              <a:buClr>
                <a:srgbClr val="6076B4"/>
              </a:buClr>
              <a:buSzPct val="80000"/>
            </a:pPr>
            <a:endParaRPr lang="ru-RU" sz="2400" b="1" kern="0" spc="12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6" name="Соединительная линия уступом 45"/>
          <p:cNvCxnSpPr>
            <a:stCxn id="47" idx="2"/>
            <a:endCxn id="48" idx="0"/>
          </p:cNvCxnSpPr>
          <p:nvPr/>
        </p:nvCxnSpPr>
        <p:spPr>
          <a:xfrm rot="16200000" flipH="1">
            <a:off x="4778303" y="-921486"/>
            <a:ext cx="1060989" cy="7268637"/>
          </a:xfrm>
          <a:prstGeom prst="bentConnector3">
            <a:avLst>
              <a:gd name="adj1" fmla="val 77830"/>
            </a:avLst>
          </a:prstGeom>
          <a:noFill/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7" name="Прямоугольник 46"/>
          <p:cNvSpPr/>
          <p:nvPr/>
        </p:nvSpPr>
        <p:spPr>
          <a:xfrm>
            <a:off x="329050" y="1372331"/>
            <a:ext cx="2690846" cy="810006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Застройщики атомной отрасли</a:t>
            </a:r>
            <a:endParaRPr lang="ru-RU" sz="17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60055" y="3243329"/>
            <a:ext cx="2766110" cy="954963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b="1" kern="0" dirty="0" smtClean="0">
                <a:solidFill>
                  <a:srgbClr val="FFFFFF"/>
                </a:solidFill>
              </a:rPr>
              <a:t>Генеральные подрядчики</a:t>
            </a:r>
            <a:endParaRPr lang="ru-RU" sz="1700" b="1" kern="0" dirty="0">
              <a:solidFill>
                <a:srgbClr val="FFFFF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92382" y="4835106"/>
            <a:ext cx="2752445" cy="664481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b="1" kern="0" dirty="0">
                <a:solidFill>
                  <a:srgbClr val="FFFFFF"/>
                </a:solidFill>
              </a:rPr>
              <a:t>Подрядчик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052384" y="4719696"/>
            <a:ext cx="2752445" cy="664481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b="1" kern="0" dirty="0">
                <a:solidFill>
                  <a:srgbClr val="FFFFFF"/>
                </a:solidFill>
              </a:rPr>
              <a:t>Подрядчик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912385" y="4604287"/>
            <a:ext cx="2752445" cy="664481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srgbClr val="FFFFFF"/>
                </a:solidFill>
              </a:rPr>
              <a:t>Подрядчики по специализации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66625" y="4835106"/>
            <a:ext cx="2752445" cy="664481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kern="0" dirty="0">
                <a:solidFill>
                  <a:srgbClr val="FFFFFF"/>
                </a:solidFill>
              </a:rPr>
              <a:t>Подрядчик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30663" y="4719696"/>
            <a:ext cx="2752445" cy="664481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kern="0" dirty="0">
                <a:solidFill>
                  <a:srgbClr val="FFFFFF"/>
                </a:solidFill>
              </a:rPr>
              <a:t>Подрядчик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4700" y="4604287"/>
            <a:ext cx="2752445" cy="664481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srgbClr val="FFFFFF"/>
                </a:solidFill>
              </a:rPr>
              <a:t>Подрядчики по специализации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851616" y="4835106"/>
            <a:ext cx="2752445" cy="664481"/>
          </a:xfrm>
          <a:prstGeom prst="rect">
            <a:avLst/>
          </a:prstGeom>
          <a:solidFill>
            <a:srgbClr val="00206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b="1" kern="0" dirty="0">
                <a:solidFill>
                  <a:srgbClr val="FFFFFF"/>
                </a:solidFill>
              </a:rPr>
              <a:t>Подрядчик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707581" y="4719696"/>
            <a:ext cx="2752445" cy="664481"/>
          </a:xfrm>
          <a:prstGeom prst="rect">
            <a:avLst/>
          </a:prstGeom>
          <a:solidFill>
            <a:srgbClr val="00206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b="1" kern="0" dirty="0">
                <a:solidFill>
                  <a:srgbClr val="FFFFFF"/>
                </a:solidFill>
              </a:rPr>
              <a:t>Подрядчик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563545" y="4604287"/>
            <a:ext cx="2752445" cy="664481"/>
          </a:xfrm>
          <a:prstGeom prst="rect">
            <a:avLst/>
          </a:prstGeom>
          <a:solidFill>
            <a:srgbClr val="00206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srgbClr val="FFFFFF"/>
                </a:solidFill>
              </a:rPr>
              <a:t>Подрядчики по специализации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925736" y="3243329"/>
            <a:ext cx="2766110" cy="954963"/>
          </a:xfrm>
          <a:prstGeom prst="rect">
            <a:avLst/>
          </a:prstGeom>
          <a:solidFill>
            <a:srgbClr val="00B0F0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Генеральные проектировщики</a:t>
            </a:r>
            <a:endParaRPr lang="ru-RU" sz="17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29047" y="3243329"/>
            <a:ext cx="2690847" cy="954963"/>
          </a:xfrm>
          <a:prstGeom prst="rect">
            <a:avLst/>
          </a:prstGeom>
          <a:solidFill>
            <a:srgbClr val="00B050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7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Комплексные изыскатели</a:t>
            </a:r>
            <a:endParaRPr lang="ru-RU" sz="17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Соединительная линия уступом 59"/>
          <p:cNvCxnSpPr>
            <a:stCxn id="47" idx="2"/>
            <a:endCxn id="58" idx="0"/>
          </p:cNvCxnSpPr>
          <p:nvPr/>
        </p:nvCxnSpPr>
        <p:spPr>
          <a:xfrm rot="16200000" flipH="1">
            <a:off x="2961143" y="895674"/>
            <a:ext cx="1060989" cy="3634319"/>
          </a:xfrm>
          <a:prstGeom prst="bentConnector3">
            <a:avLst>
              <a:gd name="adj1" fmla="val 77830"/>
            </a:avLst>
          </a:prstGeom>
          <a:noFill/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1" name="Соединительная линия уступом 60"/>
          <p:cNvCxnSpPr>
            <a:stCxn id="47" idx="2"/>
            <a:endCxn id="59" idx="0"/>
          </p:cNvCxnSpPr>
          <p:nvPr/>
        </p:nvCxnSpPr>
        <p:spPr>
          <a:xfrm rot="5400000">
            <a:off x="1143983" y="2712830"/>
            <a:ext cx="1060989" cy="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Прямая со стрелкой 61"/>
          <p:cNvCxnSpPr/>
          <p:nvPr/>
        </p:nvCxnSpPr>
        <p:spPr>
          <a:xfrm flipH="1">
            <a:off x="1670923" y="4214823"/>
            <a:ext cx="3553" cy="365573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63" name="Прямая со стрелкой 62"/>
          <p:cNvCxnSpPr/>
          <p:nvPr/>
        </p:nvCxnSpPr>
        <p:spPr>
          <a:xfrm flipH="1">
            <a:off x="8894515" y="4214823"/>
            <a:ext cx="3348" cy="365573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64" name="Прямоугольник с двумя вырезанными противолежащими углами 63"/>
          <p:cNvSpPr>
            <a:spLocks noChangeAspect="1"/>
          </p:cNvSpPr>
          <p:nvPr/>
        </p:nvSpPr>
        <p:spPr>
          <a:xfrm>
            <a:off x="9344455" y="4146285"/>
            <a:ext cx="1082448" cy="238224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414142"/>
                </a:solidFill>
                <a:cs typeface="Arial"/>
              </a:rPr>
              <a:t>18</a:t>
            </a:r>
            <a:endParaRPr lang="ru-RU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65" name="Прямоугольник с двумя вырезанными противолежащими углами 64"/>
          <p:cNvSpPr>
            <a:spLocks noChangeAspect="1"/>
          </p:cNvSpPr>
          <p:nvPr/>
        </p:nvSpPr>
        <p:spPr>
          <a:xfrm>
            <a:off x="2052197" y="2182335"/>
            <a:ext cx="1082448" cy="238224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414142"/>
                </a:solidFill>
                <a:cs typeface="Arial"/>
              </a:rPr>
              <a:t>52</a:t>
            </a:r>
            <a:endParaRPr lang="ru-RU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66" name="Прямоугольник с двумя вырезанными противолежащими углами 65"/>
          <p:cNvSpPr>
            <a:spLocks noChangeAspect="1"/>
          </p:cNvSpPr>
          <p:nvPr/>
        </p:nvSpPr>
        <p:spPr>
          <a:xfrm>
            <a:off x="2032111" y="4201626"/>
            <a:ext cx="1082448" cy="238224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414142"/>
                </a:solidFill>
                <a:cs typeface="Arial"/>
              </a:rPr>
              <a:t>7</a:t>
            </a:r>
            <a:endParaRPr lang="ru-RU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67" name="Прямоугольник с двумя вырезанными противолежащими углами 66"/>
          <p:cNvSpPr>
            <a:spLocks noChangeAspect="1"/>
          </p:cNvSpPr>
          <p:nvPr/>
        </p:nvSpPr>
        <p:spPr>
          <a:xfrm>
            <a:off x="5696540" y="4146285"/>
            <a:ext cx="1082448" cy="238224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414142"/>
                </a:solidFill>
                <a:cs typeface="Arial"/>
              </a:rPr>
              <a:t>8</a:t>
            </a:r>
            <a:endParaRPr lang="ru-RU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68" name="Прямоугольник с двумя вырезанными противолежащими углами 67"/>
          <p:cNvSpPr>
            <a:spLocks noChangeAspect="1"/>
          </p:cNvSpPr>
          <p:nvPr/>
        </p:nvSpPr>
        <p:spPr>
          <a:xfrm>
            <a:off x="2333271" y="5497941"/>
            <a:ext cx="1082448" cy="238224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414142"/>
                </a:solidFill>
                <a:cs typeface="Arial"/>
              </a:rPr>
              <a:t>53</a:t>
            </a:r>
            <a:endParaRPr lang="ru-RU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69" name="Прямоугольник с двумя вырезанными противолежащими углами 68"/>
          <p:cNvSpPr>
            <a:spLocks noChangeAspect="1"/>
          </p:cNvSpPr>
          <p:nvPr/>
        </p:nvSpPr>
        <p:spPr>
          <a:xfrm>
            <a:off x="5975075" y="5497941"/>
            <a:ext cx="1082448" cy="238224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414142"/>
                </a:solidFill>
                <a:cs typeface="Arial"/>
              </a:rPr>
              <a:t>120</a:t>
            </a:r>
            <a:endParaRPr lang="ru-RU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70" name="Прямоугольник с двумя вырезанными противолежащими углами 69"/>
          <p:cNvSpPr>
            <a:spLocks noChangeAspect="1"/>
          </p:cNvSpPr>
          <p:nvPr/>
        </p:nvSpPr>
        <p:spPr>
          <a:xfrm>
            <a:off x="9630275" y="5497941"/>
            <a:ext cx="1082448" cy="238224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0" bIns="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414142"/>
                </a:solidFill>
                <a:cs typeface="Arial"/>
              </a:rPr>
              <a:t>247</a:t>
            </a:r>
            <a:endParaRPr lang="ru-RU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4700" y="767442"/>
            <a:ext cx="249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kern="0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СКАО</a:t>
            </a:r>
            <a:endParaRPr lang="ru-RU" sz="3200" b="1" kern="0" spc="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28657" y="5940365"/>
            <a:ext cx="1797717" cy="664481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ДПО УЦПР</a:t>
            </a: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691022" y="5935668"/>
            <a:ext cx="2254749" cy="664481"/>
          </a:xfrm>
          <a:prstGeom prst="rect">
            <a:avLst/>
          </a:prstGeom>
          <a:solidFill>
            <a:srgbClr val="E4E9EF">
              <a:lumMod val="5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«СОЮЗ</a:t>
            </a:r>
          </a:p>
          <a:p>
            <a:pPr algn="ctr">
              <a:defRPr/>
            </a:pPr>
            <a:r>
              <a:rPr lang="ru-RU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ЭЛЕКТРОМОНТАЖ»</a:t>
            </a: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88003" y="5935667"/>
            <a:ext cx="2254749" cy="664481"/>
          </a:xfrm>
          <a:prstGeom prst="rect">
            <a:avLst/>
          </a:prstGeom>
          <a:solidFill>
            <a:srgbClr val="E4E9EF">
              <a:lumMod val="5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«СОЮЗ</a:t>
            </a:r>
          </a:p>
          <a:p>
            <a:pPr algn="ctr">
              <a:defRPr/>
            </a:pPr>
            <a:r>
              <a:rPr lang="ru-RU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ТЕПЛОМОНТАЖ»</a:t>
            </a: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442319" y="5935667"/>
            <a:ext cx="1797717" cy="664481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ЦТКАО</a:t>
            </a:r>
            <a:endParaRPr lang="ru-RU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0774" y="5805273"/>
            <a:ext cx="1919694" cy="736489"/>
          </a:xfrm>
          <a:prstGeom prst="roundRect">
            <a:avLst/>
          </a:prstGeom>
          <a:solidFill>
            <a:srgbClr val="E4E9EF">
              <a:lumMod val="50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>
              <a:defRPr/>
            </a:pPr>
            <a:r>
              <a:rPr lang="ru-RU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организаций:</a:t>
            </a:r>
          </a:p>
          <a:p>
            <a:pPr>
              <a:defRPr/>
            </a:pPr>
            <a:r>
              <a:rPr lang="ru-RU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Строй: 308</a:t>
            </a:r>
          </a:p>
          <a:p>
            <a:pPr>
              <a:defRPr/>
            </a:pPr>
            <a:r>
              <a:rPr lang="ru-RU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 126</a:t>
            </a:r>
          </a:p>
          <a:p>
            <a:pPr>
              <a:defRPr/>
            </a:pPr>
            <a:r>
              <a:rPr lang="ru-RU" sz="1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ГЕО: 60</a:t>
            </a:r>
            <a:endParaRPr lang="ru-RU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5232054" y="4214823"/>
            <a:ext cx="3553" cy="365573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headEnd type="non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19707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334" y="117503"/>
            <a:ext cx="9853269" cy="393954"/>
          </a:xfrm>
        </p:spPr>
        <p:txBody>
          <a:bodyPr vert="horz" lIns="0" tIns="0" rIns="0" bIns="0" anchor="t" anchorCtr="0">
            <a:spAutoFit/>
          </a:bodyPr>
          <a:lstStyle/>
          <a:p>
            <a:r>
              <a:rPr lang="ru-RU" b="0" dirty="0"/>
              <a:t>Ключевые признаки СКАО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white"/>
                </a:solidFill>
              </a:rPr>
              <a:t>Докладчик: Опекунов Виктор Семёнович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340497" y="5863917"/>
            <a:ext cx="6708910" cy="877553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Пул компетентных исполнителей </a:t>
            </a:r>
            <a:r>
              <a:rPr lang="ru-RU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инвестпрограмм</a:t>
            </a:r>
            <a:r>
              <a:rPr lang="ru-RU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ГК «</a:t>
            </a:r>
            <a:r>
              <a:rPr lang="ru-RU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Росатом</a:t>
            </a:r>
            <a:r>
              <a:rPr lang="ru-RU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» в части сооружения ОИАЭ</a:t>
            </a:r>
            <a:endParaRPr lang="ru-RU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706560" y="2905115"/>
            <a:ext cx="3274937" cy="739909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Единое информационное пространство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706560" y="1052838"/>
            <a:ext cx="3274937" cy="739909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Надзор в области атомного строительства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706560" y="1988840"/>
            <a:ext cx="3274937" cy="739909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 fontScale="70000" lnSpcReduction="20000"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Единые стандарты образования ИТР и рабочих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по специализациям атомного строительства, аттестация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03964" y="2924843"/>
            <a:ext cx="3274937" cy="2016326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>
              <a:defRPr/>
            </a:pPr>
            <a:r>
              <a:rPr lang="ru-RU" sz="2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Единая с ГК «Росатом» нормативно-техническая </a:t>
            </a:r>
            <a:r>
              <a:rPr lang="ru-RU" sz="2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база в области стандартизации</a:t>
            </a:r>
            <a:endParaRPr lang="ru-RU" sz="2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03964" y="1052838"/>
            <a:ext cx="3274937" cy="739909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Высший уровень единых требований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03964" y="1988840"/>
            <a:ext cx="3274937" cy="739909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 fontScale="85000" lnSpcReduction="20000"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Система аккредитации при приеме в СРО атомной отрасли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564638" y="476672"/>
            <a:ext cx="4056147" cy="1162176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Система соглашений о взаимодействии и сотрудничестве с ГК «РОСАТОМ» и её ведущими ДЗО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06560" y="3839684"/>
            <a:ext cx="3274937" cy="2052217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r>
              <a:rPr lang="ru-RU" sz="2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Система носителей «Атомных знаний» для сооружения ОИАЭ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2632" y="5151992"/>
            <a:ext cx="3274937" cy="739909"/>
          </a:xfrm>
          <a:prstGeom prst="rect">
            <a:avLst/>
          </a:prstGeom>
          <a:solidFill>
            <a:srgbClr val="F37D07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normAutofit fontScale="85000" lnSpcReduction="20000"/>
          </a:bodyPr>
          <a:lstStyle/>
          <a:p>
            <a:pPr algn="ctr"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Система специализаций компаний для сооружения ОИАЭ</a:t>
            </a:r>
          </a:p>
        </p:txBody>
      </p:sp>
      <p:sp>
        <p:nvSpPr>
          <p:cNvPr id="74" name="Стрелка влево 73"/>
          <p:cNvSpPr/>
          <p:nvPr/>
        </p:nvSpPr>
        <p:spPr>
          <a:xfrm flipH="1">
            <a:off x="5628002" y="4437112"/>
            <a:ext cx="2146929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Стрелка влево 76"/>
          <p:cNvSpPr/>
          <p:nvPr/>
        </p:nvSpPr>
        <p:spPr>
          <a:xfrm>
            <a:off x="3437671" y="5229200"/>
            <a:ext cx="2153749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Стрелка влево 71"/>
          <p:cNvSpPr/>
          <p:nvPr/>
        </p:nvSpPr>
        <p:spPr>
          <a:xfrm flipH="1">
            <a:off x="5914524" y="2255489"/>
            <a:ext cx="1860358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Стрелка влево 72"/>
          <p:cNvSpPr/>
          <p:nvPr/>
        </p:nvSpPr>
        <p:spPr>
          <a:xfrm flipH="1">
            <a:off x="5914524" y="2996952"/>
            <a:ext cx="1860358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Стрелка влево 74"/>
          <p:cNvSpPr/>
          <p:nvPr/>
        </p:nvSpPr>
        <p:spPr>
          <a:xfrm>
            <a:off x="3437632" y="2255489"/>
            <a:ext cx="1860358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Стрелка влево 75"/>
          <p:cNvSpPr/>
          <p:nvPr/>
        </p:nvSpPr>
        <p:spPr>
          <a:xfrm>
            <a:off x="3437632" y="3623641"/>
            <a:ext cx="1860358" cy="52543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Блок-схема: объединение 77"/>
          <p:cNvSpPr/>
          <p:nvPr/>
        </p:nvSpPr>
        <p:spPr>
          <a:xfrm>
            <a:off x="3477625" y="1792747"/>
            <a:ext cx="4227625" cy="3757241"/>
          </a:xfrm>
          <a:prstGeom prst="flowChartMerge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/>
          </a:bodyPr>
          <a:lstStyle/>
          <a:p>
            <a:pPr algn="ctr">
              <a:defRPr/>
            </a:pPr>
            <a:endParaRPr lang="ru-RU" sz="3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79041" y="2466762"/>
            <a:ext cx="3497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Профессиональное сообщество</a:t>
            </a:r>
            <a:endParaRPr lang="ru-RU" b="1" spc="11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Строительный </a:t>
            </a:r>
          </a:p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комплекс </a:t>
            </a:r>
          </a:p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атомной </a:t>
            </a:r>
          </a:p>
          <a:p>
            <a:pPr algn="ctr"/>
            <a:r>
              <a:rPr lang="ru-RU" b="1" kern="0" spc="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отрасли</a:t>
            </a:r>
          </a:p>
        </p:txBody>
      </p:sp>
    </p:spTree>
    <p:extLst>
      <p:ext uri="{BB962C8B-B14F-4D97-AF65-F5344CB8AC3E}">
        <p14:creationId xmlns:p14="http://schemas.microsoft.com/office/powerpoint/2010/main" xmlns="" val="1500495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Соединительная линия уступом 34"/>
          <p:cNvCxnSpPr/>
          <p:nvPr/>
        </p:nvCxnSpPr>
        <p:spPr>
          <a:xfrm rot="10800000">
            <a:off x="4509286" y="5072074"/>
            <a:ext cx="291316" cy="298274"/>
          </a:xfrm>
          <a:prstGeom prst="bentConnector3">
            <a:avLst>
              <a:gd name="adj1" fmla="val 6095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8758" y="357166"/>
            <a:ext cx="9115399" cy="443198"/>
          </a:xfrm>
        </p:spPr>
        <p:txBody>
          <a:bodyPr>
            <a:noAutofit/>
          </a:bodyPr>
          <a:lstStyle/>
          <a:p>
            <a:r>
              <a:rPr lang="ru-RU" sz="3200" dirty="0" smtClean="0"/>
              <a:t>Функции СРО в системе обеспечения качества сооружения ОИАЭ</a:t>
            </a:r>
            <a:endParaRPr lang="ru-RU" sz="320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41D51-22C2-4E89-BA72-B2536C5B046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428728" y="2756817"/>
            <a:ext cx="2332260" cy="222104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241300" dist="190500" dir="8160000" sx="104000" sy="104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69850"/>
          </a:sp3d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Качество ОИАЭ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spc="3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И </a:t>
            </a:r>
            <a:r>
              <a:rPr kumimoji="0" lang="ru-RU" sz="1800" b="1" i="0" u="none" strike="noStrike" kern="0" cap="none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СРО атомной отрасли</a:t>
            </a:r>
            <a:endParaRPr kumimoji="0" lang="ru-RU" sz="1800" b="1" i="0" u="none" strike="noStrike" kern="0" cap="none" spc="30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Выноска со стрелкой влево 18"/>
          <p:cNvSpPr/>
          <p:nvPr/>
        </p:nvSpPr>
        <p:spPr>
          <a:xfrm>
            <a:off x="6563179" y="3195281"/>
            <a:ext cx="2260704" cy="11614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790"/>
            </a:avLst>
          </a:prstGeom>
          <a:gradFill rotWithShape="1">
            <a:gsLst>
              <a:gs pos="0">
                <a:srgbClr val="F37D07">
                  <a:shade val="51000"/>
                  <a:satMod val="130000"/>
                </a:srgbClr>
              </a:gs>
              <a:gs pos="80000">
                <a:srgbClr val="F37D07">
                  <a:shade val="93000"/>
                  <a:satMod val="130000"/>
                </a:srgbClr>
              </a:gs>
              <a:gs pos="100000">
                <a:srgbClr val="F37D07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Эффективные технические нормативы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4736318" y="1310943"/>
            <a:ext cx="1689077" cy="1558301"/>
          </a:xfrm>
          <a:prstGeom prst="downArrowCallout">
            <a:avLst>
              <a:gd name="adj1" fmla="val 19709"/>
              <a:gd name="adj2" fmla="val 19709"/>
              <a:gd name="adj3" fmla="val 25000"/>
              <a:gd name="adj4" fmla="val 67623"/>
            </a:avLst>
          </a:prstGeom>
          <a:gradFill rotWithShape="1">
            <a:gsLst>
              <a:gs pos="0">
                <a:srgbClr val="F37D07">
                  <a:shade val="51000"/>
                  <a:satMod val="130000"/>
                </a:srgbClr>
              </a:gs>
              <a:gs pos="80000">
                <a:srgbClr val="F37D07">
                  <a:shade val="93000"/>
                  <a:satMod val="130000"/>
                </a:srgbClr>
              </a:gs>
              <a:gs pos="100000">
                <a:srgbClr val="F37D07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Компетентные застройщики и подрядчики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4723600" y="4714884"/>
            <a:ext cx="1689077" cy="1607580"/>
          </a:xfrm>
          <a:prstGeom prst="upArrowCallout">
            <a:avLst>
              <a:gd name="adj1" fmla="val 14743"/>
              <a:gd name="adj2" fmla="val 18162"/>
              <a:gd name="adj3" fmla="val 25000"/>
              <a:gd name="adj4" fmla="val 64977"/>
            </a:avLst>
          </a:prstGeom>
          <a:gradFill rotWithShape="1">
            <a:gsLst>
              <a:gs pos="0">
                <a:srgbClr val="F37D07">
                  <a:shade val="51000"/>
                  <a:satMod val="130000"/>
                </a:srgbClr>
              </a:gs>
              <a:gs pos="80000">
                <a:srgbClr val="F37D07">
                  <a:shade val="93000"/>
                  <a:satMod val="130000"/>
                </a:srgbClr>
              </a:gs>
              <a:gs pos="100000">
                <a:srgbClr val="F37D07">
                  <a:shade val="94000"/>
                  <a:satMod val="135000"/>
                </a:srgbClr>
              </a:gs>
            </a:gsLst>
            <a:lin ang="16200000" scaled="0"/>
          </a:gradFill>
          <a:ln w="5715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algn="ctr">
              <a:defRPr/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9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Эффективный контроль качества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2437584" y="3286124"/>
            <a:ext cx="2178909" cy="116146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83"/>
            </a:avLst>
          </a:prstGeom>
          <a:gradFill rotWithShape="1">
            <a:gsLst>
              <a:gs pos="0">
                <a:srgbClr val="F37D07">
                  <a:shade val="51000"/>
                  <a:satMod val="130000"/>
                </a:srgbClr>
              </a:gs>
              <a:gs pos="80000">
                <a:srgbClr val="F37D07">
                  <a:shade val="93000"/>
                  <a:satMod val="130000"/>
                </a:srgbClr>
              </a:gs>
              <a:gs pos="100000">
                <a:srgbClr val="F37D07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Соединительная линия уступом 23"/>
          <p:cNvCxnSpPr>
            <a:stCxn id="23" idx="1"/>
            <a:endCxn id="53" idx="3"/>
          </p:cNvCxnSpPr>
          <p:nvPr/>
        </p:nvCxnSpPr>
        <p:spPr>
          <a:xfrm rot="10800000" flipV="1">
            <a:off x="2094456" y="3866857"/>
            <a:ext cx="343129" cy="1245391"/>
          </a:xfrm>
          <a:prstGeom prst="bentConnector3">
            <a:avLst>
              <a:gd name="adj1" fmla="val 62395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5" name="Соединительная линия уступом 24"/>
          <p:cNvCxnSpPr>
            <a:stCxn id="23" idx="1"/>
            <a:endCxn id="52" idx="3"/>
          </p:cNvCxnSpPr>
          <p:nvPr/>
        </p:nvCxnSpPr>
        <p:spPr>
          <a:xfrm rot="10800000" flipV="1">
            <a:off x="2094456" y="3866857"/>
            <a:ext cx="343129" cy="316697"/>
          </a:xfrm>
          <a:prstGeom prst="bentConnector3">
            <a:avLst>
              <a:gd name="adj1" fmla="val 65494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6" name="Соединительная линия уступом 25"/>
          <p:cNvCxnSpPr>
            <a:stCxn id="23" idx="1"/>
            <a:endCxn id="51" idx="3"/>
          </p:cNvCxnSpPr>
          <p:nvPr/>
        </p:nvCxnSpPr>
        <p:spPr>
          <a:xfrm rot="10800000">
            <a:off x="2094456" y="3254862"/>
            <a:ext cx="343129" cy="611997"/>
          </a:xfrm>
          <a:prstGeom prst="bentConnector3">
            <a:avLst>
              <a:gd name="adj1" fmla="val 62395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7" name="Соединительная линия уступом 26"/>
          <p:cNvCxnSpPr>
            <a:stCxn id="23" idx="1"/>
            <a:endCxn id="50" idx="3"/>
          </p:cNvCxnSpPr>
          <p:nvPr/>
        </p:nvCxnSpPr>
        <p:spPr>
          <a:xfrm rot="10800000">
            <a:off x="2094456" y="2254730"/>
            <a:ext cx="343129" cy="1612129"/>
          </a:xfrm>
          <a:prstGeom prst="bentConnector3">
            <a:avLst>
              <a:gd name="adj1" fmla="val 62395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28" name="Соединительная линия уступом 27"/>
          <p:cNvCxnSpPr>
            <a:stCxn id="20" idx="1"/>
            <a:endCxn id="43" idx="3"/>
          </p:cNvCxnSpPr>
          <p:nvPr/>
        </p:nvCxnSpPr>
        <p:spPr>
          <a:xfrm rot="10800000" flipV="1">
            <a:off x="4432284" y="1837827"/>
            <a:ext cx="304034" cy="75381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0" name="Соединительная линия уступом 29"/>
          <p:cNvCxnSpPr>
            <a:stCxn id="20" idx="1"/>
            <a:endCxn id="42" idx="3"/>
          </p:cNvCxnSpPr>
          <p:nvPr/>
        </p:nvCxnSpPr>
        <p:spPr>
          <a:xfrm rot="10800000">
            <a:off x="4432284" y="1635934"/>
            <a:ext cx="304034" cy="20189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1" name="Соединительная линия уступом 30"/>
          <p:cNvCxnSpPr>
            <a:stCxn id="20" idx="3"/>
            <a:endCxn id="45" idx="1"/>
          </p:cNvCxnSpPr>
          <p:nvPr/>
        </p:nvCxnSpPr>
        <p:spPr>
          <a:xfrm>
            <a:off x="6425395" y="1837828"/>
            <a:ext cx="275569" cy="71199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2" name="Соединительная линия уступом 31"/>
          <p:cNvCxnSpPr>
            <a:stCxn id="20" idx="3"/>
            <a:endCxn id="44" idx="1"/>
          </p:cNvCxnSpPr>
          <p:nvPr/>
        </p:nvCxnSpPr>
        <p:spPr>
          <a:xfrm flipV="1">
            <a:off x="6425395" y="1594117"/>
            <a:ext cx="275569" cy="24371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4" name="Соединительная линия уступом 33"/>
          <p:cNvCxnSpPr>
            <a:stCxn id="22" idx="1"/>
            <a:endCxn id="39" idx="3"/>
          </p:cNvCxnSpPr>
          <p:nvPr/>
        </p:nvCxnSpPr>
        <p:spPr>
          <a:xfrm rot="10800000" flipV="1">
            <a:off x="4472226" y="5277907"/>
            <a:ext cx="251374" cy="905912"/>
          </a:xfrm>
          <a:prstGeom prst="bentConnector3">
            <a:avLst>
              <a:gd name="adj1" fmla="val 37311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6" name="Соединительная линия уступом 35"/>
          <p:cNvCxnSpPr>
            <a:stCxn id="22" idx="3"/>
          </p:cNvCxnSpPr>
          <p:nvPr/>
        </p:nvCxnSpPr>
        <p:spPr>
          <a:xfrm flipV="1">
            <a:off x="6412677" y="5143512"/>
            <a:ext cx="239749" cy="13439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37" name="Соединительная линия уступом 36"/>
          <p:cNvCxnSpPr>
            <a:stCxn id="22" idx="3"/>
            <a:endCxn id="41" idx="1"/>
          </p:cNvCxnSpPr>
          <p:nvPr/>
        </p:nvCxnSpPr>
        <p:spPr>
          <a:xfrm>
            <a:off x="6412677" y="5277907"/>
            <a:ext cx="311187" cy="90591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38" name="Скругленный прямоугольник 37"/>
          <p:cNvSpPr/>
          <p:nvPr/>
        </p:nvSpPr>
        <p:spPr>
          <a:xfrm>
            <a:off x="2580460" y="4714884"/>
            <a:ext cx="1891766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Комплексные проверки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80460" y="5786454"/>
            <a:ext cx="1891766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Дисциплинарные меры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652426" y="4714884"/>
            <a:ext cx="1891766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Регламенты контроля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23864" y="5786454"/>
            <a:ext cx="1891766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Специальные методики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337829" y="1238569"/>
            <a:ext cx="2094455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Актуальная оценка соответствия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337829" y="2194278"/>
            <a:ext cx="2094455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Оптимизация подрядных альянсов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00964" y="1196752"/>
            <a:ext cx="2094455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Спец. требования атомной отрасли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00964" y="2152461"/>
            <a:ext cx="2094455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Развитие специализаций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161698" y="1988840"/>
            <a:ext cx="1891766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Программа разработки НТД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161698" y="2944550"/>
            <a:ext cx="1891766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Экспертное сообщество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161698" y="3900260"/>
            <a:ext cx="1891766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Внедрение НТД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161698" y="4855971"/>
            <a:ext cx="1891766" cy="794729"/>
          </a:xfrm>
          <a:prstGeom prst="roundRect">
            <a:avLst/>
          </a:prstGeom>
          <a:solidFill>
            <a:srgbClr val="4596D1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Интерфейс разработки НТД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0" y="1857364"/>
            <a:ext cx="2094455" cy="794729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Индивидуальные требования по видам работ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0" y="2857496"/>
            <a:ext cx="2094455" cy="794729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Система ДПО инженеров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0" y="3786190"/>
            <a:ext cx="2094455" cy="794729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Система подготовки  рабочих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0" y="4714884"/>
            <a:ext cx="2094455" cy="794729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lIns="36000" tIns="36000" rIns="36000" bIns="36000" rtlCol="0" anchor="ctr"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Система подтверждения квалификации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4" name="Соединительная линия уступом 53"/>
          <p:cNvCxnSpPr>
            <a:stCxn id="19" idx="3"/>
            <a:endCxn id="49" idx="1"/>
          </p:cNvCxnSpPr>
          <p:nvPr/>
        </p:nvCxnSpPr>
        <p:spPr>
          <a:xfrm>
            <a:off x="8823883" y="3776015"/>
            <a:ext cx="337815" cy="147732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55" name="Соединительная линия уступом 54"/>
          <p:cNvCxnSpPr>
            <a:stCxn id="19" idx="3"/>
            <a:endCxn id="48" idx="1"/>
          </p:cNvCxnSpPr>
          <p:nvPr/>
        </p:nvCxnSpPr>
        <p:spPr>
          <a:xfrm>
            <a:off x="8823883" y="3776015"/>
            <a:ext cx="337815" cy="52161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56" name="Соединительная линия уступом 55"/>
          <p:cNvCxnSpPr>
            <a:stCxn id="19" idx="3"/>
            <a:endCxn id="47" idx="1"/>
          </p:cNvCxnSpPr>
          <p:nvPr/>
        </p:nvCxnSpPr>
        <p:spPr>
          <a:xfrm flipV="1">
            <a:off x="8823883" y="3341915"/>
            <a:ext cx="337815" cy="4341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cxnSp>
        <p:nvCxnSpPr>
          <p:cNvPr id="57" name="Соединительная линия уступом 56"/>
          <p:cNvCxnSpPr>
            <a:stCxn id="19" idx="3"/>
            <a:endCxn id="46" idx="1"/>
          </p:cNvCxnSpPr>
          <p:nvPr/>
        </p:nvCxnSpPr>
        <p:spPr>
          <a:xfrm flipV="1">
            <a:off x="8823883" y="2386205"/>
            <a:ext cx="337815" cy="138981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cxnSp>
      <p:sp>
        <p:nvSpPr>
          <p:cNvPr id="58" name="Прямоугольник 57"/>
          <p:cNvSpPr/>
          <p:nvPr/>
        </p:nvSpPr>
        <p:spPr>
          <a:xfrm>
            <a:off x="2437584" y="3500438"/>
            <a:ext cx="1765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</a:t>
            </a:r>
          </a:p>
          <a:p>
            <a:pPr lvl="0" algn="ctr">
              <a:defRPr/>
            </a:pP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</a:t>
            </a:r>
            <a:endParaRPr 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41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73" y="44758"/>
            <a:ext cx="9252191" cy="575931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Системный мониторинг </a:t>
            </a:r>
            <a:r>
              <a:rPr lang="ru-RU" sz="2800" b="0" dirty="0"/>
              <a:t>площадок ГК «Росатом» на предмет легитимности подрядных организаций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51BB12AD-16BA-44E1-8E7B-5875F06FCEE3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" name="Группа 26"/>
          <p:cNvGrpSpPr/>
          <p:nvPr/>
        </p:nvGrpSpPr>
        <p:grpSpPr>
          <a:xfrm>
            <a:off x="834416" y="2253444"/>
            <a:ext cx="2385651" cy="2845040"/>
            <a:chOff x="683568" y="2253444"/>
            <a:chExt cx="1954395" cy="192177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83568" y="2253444"/>
              <a:ext cx="1954395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</a:rPr>
                <a:t>Легитимность и компетентность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3568" y="3260823"/>
              <a:ext cx="1954395" cy="914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</a:rPr>
                <a:t>Анализ структуры альянсов и оптимизация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05144" y="1196752"/>
            <a:ext cx="2166528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Задачи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71766" y="1196752"/>
            <a:ext cx="2166528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Инструменты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53340" y="1196752"/>
            <a:ext cx="3294387" cy="9144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Мониторинг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8" name="Прямая со стрелкой 17"/>
          <p:cNvCxnSpPr>
            <a:stCxn id="17" idx="1"/>
            <a:endCxn id="12" idx="3"/>
          </p:cNvCxnSpPr>
          <p:nvPr/>
        </p:nvCxnSpPr>
        <p:spPr>
          <a:xfrm flipH="1">
            <a:off x="2771672" y="1653952"/>
            <a:ext cx="48167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3"/>
            <a:endCxn id="15" idx="1"/>
          </p:cNvCxnSpPr>
          <p:nvPr/>
        </p:nvCxnSpPr>
        <p:spPr>
          <a:xfrm>
            <a:off x="6547733" y="1653952"/>
            <a:ext cx="42403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2" idx="1"/>
            <a:endCxn id="14" idx="1"/>
          </p:cNvCxnSpPr>
          <p:nvPr/>
        </p:nvCxnSpPr>
        <p:spPr>
          <a:xfrm rot="10800000" flipH="1" flipV="1">
            <a:off x="605135" y="1653954"/>
            <a:ext cx="229268" cy="2767684"/>
          </a:xfrm>
          <a:prstGeom prst="bentConnector3">
            <a:avLst>
              <a:gd name="adj1" fmla="val -1217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4F81BD">
                <a:lumMod val="20000"/>
                <a:lumOff val="80000"/>
              </a:srgbClr>
            </a:extrusionClr>
            <a:contourClr>
              <a:srgbClr val="8064A2">
                <a:lumMod val="40000"/>
                <a:lumOff val="60000"/>
              </a:srgbClr>
            </a:contourClr>
          </a:sp3d>
        </p:spPr>
      </p:cxnSp>
      <p:cxnSp>
        <p:nvCxnSpPr>
          <p:cNvPr id="29" name="Соединительная линия уступом 28"/>
          <p:cNvCxnSpPr>
            <a:stCxn id="12" idx="1"/>
            <a:endCxn id="13" idx="1"/>
          </p:cNvCxnSpPr>
          <p:nvPr/>
        </p:nvCxnSpPr>
        <p:spPr>
          <a:xfrm rot="10800000" flipH="1" flipV="1">
            <a:off x="605135" y="1653954"/>
            <a:ext cx="229268" cy="1276340"/>
          </a:xfrm>
          <a:prstGeom prst="bentConnector3">
            <a:avLst>
              <a:gd name="adj1" fmla="val -1217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4F81BD">
                <a:lumMod val="20000"/>
                <a:lumOff val="80000"/>
              </a:srgbClr>
            </a:extrusionClr>
            <a:contourClr>
              <a:srgbClr val="8064A2">
                <a:lumMod val="40000"/>
                <a:lumOff val="60000"/>
              </a:srgbClr>
            </a:contourClr>
          </a:sp3d>
        </p:spPr>
      </p:cxnSp>
      <p:cxnSp>
        <p:nvCxnSpPr>
          <p:cNvPr id="40" name="Соединительная линия уступом 39"/>
          <p:cNvCxnSpPr>
            <a:endCxn id="8" idx="3"/>
          </p:cNvCxnSpPr>
          <p:nvPr/>
        </p:nvCxnSpPr>
        <p:spPr>
          <a:xfrm rot="5400000">
            <a:off x="6712967" y="3916617"/>
            <a:ext cx="1866125" cy="26453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4F81BD">
                <a:lumMod val="20000"/>
                <a:lumOff val="80000"/>
              </a:srgbClr>
            </a:extrusionClr>
            <a:contourClr>
              <a:srgbClr val="8064A2">
                <a:lumMod val="40000"/>
                <a:lumOff val="60000"/>
              </a:srgbClr>
            </a:contourClr>
          </a:sp3d>
        </p:spPr>
      </p:cxnSp>
      <p:cxnSp>
        <p:nvCxnSpPr>
          <p:cNvPr id="41" name="Соединительная линия уступом 40"/>
          <p:cNvCxnSpPr>
            <a:endCxn id="5" idx="3"/>
          </p:cNvCxnSpPr>
          <p:nvPr/>
        </p:nvCxnSpPr>
        <p:spPr>
          <a:xfrm rot="5400000">
            <a:off x="7061860" y="3567722"/>
            <a:ext cx="1168339" cy="26453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4F81BD">
                <a:lumMod val="20000"/>
                <a:lumOff val="80000"/>
              </a:srgbClr>
            </a:extrusionClr>
            <a:contourClr>
              <a:srgbClr val="8064A2">
                <a:lumMod val="40000"/>
                <a:lumOff val="60000"/>
              </a:srgbClr>
            </a:contourClr>
          </a:sp3d>
        </p:spPr>
      </p:cxnSp>
      <p:cxnSp>
        <p:nvCxnSpPr>
          <p:cNvPr id="42" name="Соединительная линия уступом 41"/>
          <p:cNvCxnSpPr>
            <a:endCxn id="7" idx="3"/>
          </p:cNvCxnSpPr>
          <p:nvPr/>
        </p:nvCxnSpPr>
        <p:spPr>
          <a:xfrm rot="5400000">
            <a:off x="7410742" y="3218839"/>
            <a:ext cx="470552" cy="26453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4F81BD">
                <a:lumMod val="20000"/>
                <a:lumOff val="80000"/>
              </a:srgbClr>
            </a:extrusionClr>
            <a:contourClr>
              <a:srgbClr val="8064A2">
                <a:lumMod val="40000"/>
                <a:lumOff val="60000"/>
              </a:srgbClr>
            </a:contourClr>
          </a:sp3d>
        </p:spPr>
      </p:cxnSp>
      <p:sp>
        <p:nvSpPr>
          <p:cNvPr id="5" name="Прямоугольник 4"/>
          <p:cNvSpPr/>
          <p:nvPr/>
        </p:nvSpPr>
        <p:spPr>
          <a:xfrm>
            <a:off x="4648201" y="3992329"/>
            <a:ext cx="2865559" cy="5836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Механизм контроля легитимности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8201" y="3294536"/>
            <a:ext cx="2865559" cy="5836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Реестр площадок сооружения ОИАЭ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8201" y="4690126"/>
            <a:ext cx="2865559" cy="5836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Формы и структуры альянсов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8201" y="5387911"/>
            <a:ext cx="2865559" cy="5836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Результаты анализа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48201" y="6085699"/>
            <a:ext cx="2865559" cy="5836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Рекомендации по оптимизации альянсов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2" name="Соединительная линия уступом 31"/>
          <p:cNvCxnSpPr>
            <a:stCxn id="15" idx="2"/>
            <a:endCxn id="2" idx="0"/>
          </p:cNvCxnSpPr>
          <p:nvPr/>
        </p:nvCxnSpPr>
        <p:spPr>
          <a:xfrm rot="5400000">
            <a:off x="7172495" y="1540079"/>
            <a:ext cx="311460" cy="145360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4F81BD">
                <a:lumMod val="20000"/>
                <a:lumOff val="80000"/>
              </a:srgbClr>
            </a:extrusionClr>
            <a:contourClr>
              <a:srgbClr val="8064A2">
                <a:lumMod val="40000"/>
                <a:lumOff val="60000"/>
              </a:srgbClr>
            </a:contourClr>
          </a:sp3d>
        </p:spPr>
      </p:cxnSp>
      <p:grpSp>
        <p:nvGrpSpPr>
          <p:cNvPr id="9" name="Группа 42"/>
          <p:cNvGrpSpPr/>
          <p:nvPr/>
        </p:nvGrpSpPr>
        <p:grpSpPr>
          <a:xfrm>
            <a:off x="5229274" y="2422628"/>
            <a:ext cx="5625424" cy="693211"/>
            <a:chOff x="5988009" y="2422612"/>
            <a:chExt cx="3887266" cy="9144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988009" y="2422612"/>
              <a:ext cx="1896359" cy="9144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</a:rPr>
                <a:t>РЕГЛАМЕНТ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100392" y="2422612"/>
              <a:ext cx="1774883" cy="9144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</a:rPr>
                <a:t>Изменения в Правила СРО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5" name="Соединительная линия уступом 44"/>
          <p:cNvCxnSpPr>
            <a:stCxn id="15" idx="2"/>
            <a:endCxn id="44" idx="0"/>
          </p:cNvCxnSpPr>
          <p:nvPr/>
        </p:nvCxnSpPr>
        <p:spPr>
          <a:xfrm rot="16200000" flipH="1">
            <a:off x="8657005" y="1509180"/>
            <a:ext cx="311460" cy="151541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4F81BD">
                <a:lumMod val="20000"/>
                <a:lumOff val="80000"/>
              </a:srgbClr>
            </a:extrusionClr>
            <a:contourClr>
              <a:srgbClr val="8064A2">
                <a:lumMod val="40000"/>
                <a:lumOff val="60000"/>
              </a:srgbClr>
            </a:contourClr>
          </a:sp3d>
        </p:spPr>
      </p:cxnSp>
      <p:cxnSp>
        <p:nvCxnSpPr>
          <p:cNvPr id="70" name="Соединительная линия уступом 69"/>
          <p:cNvCxnSpPr>
            <a:endCxn id="31" idx="3"/>
          </p:cNvCxnSpPr>
          <p:nvPr/>
        </p:nvCxnSpPr>
        <p:spPr>
          <a:xfrm rot="5400000">
            <a:off x="6015175" y="4614411"/>
            <a:ext cx="3261699" cy="26453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4F81BD">
                <a:lumMod val="20000"/>
                <a:lumOff val="80000"/>
              </a:srgbClr>
            </a:extrusionClr>
            <a:contourClr>
              <a:srgbClr val="8064A2">
                <a:lumMod val="40000"/>
                <a:lumOff val="60000"/>
              </a:srgbClr>
            </a:contourClr>
          </a:sp3d>
        </p:spPr>
      </p:cxnSp>
      <p:cxnSp>
        <p:nvCxnSpPr>
          <p:cNvPr id="71" name="Соединительная линия уступом 70"/>
          <p:cNvCxnSpPr>
            <a:endCxn id="30" idx="3"/>
          </p:cNvCxnSpPr>
          <p:nvPr/>
        </p:nvCxnSpPr>
        <p:spPr>
          <a:xfrm rot="5400000">
            <a:off x="6364062" y="4265519"/>
            <a:ext cx="2563912" cy="264539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/>
            <a:tailEnd type="triangle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4F81BD">
                <a:lumMod val="20000"/>
                <a:lumOff val="80000"/>
              </a:srgbClr>
            </a:extrusionClr>
            <a:contourClr>
              <a:srgbClr val="8064A2">
                <a:lumMod val="40000"/>
                <a:lumOff val="60000"/>
              </a:srgbClr>
            </a:contourClr>
          </a:sp3d>
        </p:spPr>
      </p:cxnSp>
      <p:sp>
        <p:nvSpPr>
          <p:cNvPr id="77" name="Прямоугольник 76"/>
          <p:cNvSpPr/>
          <p:nvPr/>
        </p:nvSpPr>
        <p:spPr>
          <a:xfrm>
            <a:off x="8137673" y="3294548"/>
            <a:ext cx="2865559" cy="337482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" tIns="35995" rIns="35995" bIns="35995" rtlCol="0" anchor="ctr">
            <a:norm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Включение в список обязательных документов для застройщиков и генеральных подрядчиков перечня «Реестр договоров подряда»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8" name="Прямая со стрелкой 77"/>
          <p:cNvCxnSpPr>
            <a:stCxn id="44" idx="2"/>
            <a:endCxn id="77" idx="0"/>
          </p:cNvCxnSpPr>
          <p:nvPr/>
        </p:nvCxnSpPr>
        <p:spPr>
          <a:xfrm>
            <a:off x="9570440" y="3115841"/>
            <a:ext cx="0" cy="1787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5888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429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Системный мониторинг площадок ГК «Росатом» на предмет легитимности подрядных организаций</a:t>
            </a:r>
            <a:endParaRPr lang="ru-RU" sz="2400" b="1" dirty="0"/>
          </a:p>
        </p:txBody>
      </p:sp>
      <p:pic>
        <p:nvPicPr>
          <p:cNvPr id="2051" name="Picture 3" descr="C:\Users\yakovlev\Downloads\НВАЭ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452" y="928670"/>
            <a:ext cx="8429684" cy="58141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6A3B-34AE-4ADA-95EC-1841DBB4C6B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Распределение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8767" y="4143381"/>
            <a:ext cx="11161713" cy="3181463"/>
          </a:xfrm>
          <a:prstGeom prst="rect">
            <a:avLst/>
          </a:prstGeom>
        </p:spPr>
      </p:pic>
      <p:pic>
        <p:nvPicPr>
          <p:cNvPr id="7" name="Рисунок 6" descr="инвест программа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161713" cy="44115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SROnew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000000"/>
    </a:dk1>
    <a:lt1>
      <a:sysClr val="window" lastClr="FFFFFF"/>
    </a:lt1>
    <a:dk2>
      <a:srgbClr val="365BB0"/>
    </a:dk2>
    <a:lt2>
      <a:srgbClr val="FFFFFF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B367FF"/>
    </a:hlink>
    <a:folHlink>
      <a:srgbClr val="FF0000"/>
    </a:folHlink>
  </a:clrScheme>
  <a:fontScheme name="Другая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">
    <a:dk1>
      <a:srgbClr val="000000"/>
    </a:dk1>
    <a:lt1>
      <a:sysClr val="window" lastClr="FFFFFF"/>
    </a:lt1>
    <a:dk2>
      <a:srgbClr val="365BB0"/>
    </a:dk2>
    <a:lt2>
      <a:srgbClr val="FFFFFF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B367FF"/>
    </a:hlink>
    <a:folHlink>
      <a:srgbClr val="FF0000"/>
    </a:folHlink>
  </a:clrScheme>
  <a:fontScheme name="Другая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10763</TotalTime>
  <Words>1870</Words>
  <Application>Microsoft Office PowerPoint</Application>
  <PresentationFormat>Произвольный</PresentationFormat>
  <Paragraphs>536</Paragraphs>
  <Slides>28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1_SROnew</vt:lpstr>
      <vt:lpstr>«Особенности саморегулирования в строительстве. Лучшие практики, проблемы, пути решения.  Отраслевой разрез»</vt:lpstr>
      <vt:lpstr>Строительный комплекс атомной отрасли</vt:lpstr>
      <vt:lpstr>Изменение численного состава СРО и динамика производственного потенциала СКАО</vt:lpstr>
      <vt:lpstr>Слайд 4</vt:lpstr>
      <vt:lpstr>Ключевые признаки СКАО</vt:lpstr>
      <vt:lpstr>Функции СРО в системе обеспечения качества сооружения ОИАЭ</vt:lpstr>
      <vt:lpstr>Системный мониторинг площадок ГК «Росатом» на предмет легитимности подрядных организаций</vt:lpstr>
      <vt:lpstr>Слайд 8</vt:lpstr>
      <vt:lpstr>Слайд 9</vt:lpstr>
      <vt:lpstr>Система Соглашений СРО атомной отрасли</vt:lpstr>
      <vt:lpstr>Нормативно-техническое регулирование</vt:lpstr>
      <vt:lpstr>Система технического регулирования атомной отрасли</vt:lpstr>
      <vt:lpstr>Система стандартов СКАО (разработано в 2015 году)</vt:lpstr>
      <vt:lpstr>Слайд 14</vt:lpstr>
      <vt:lpstr>Формирование Экспертного сообщества</vt:lpstr>
      <vt:lpstr>КОНТРОЛЬНАЯ ДЕЯТЕЛЬНОСТЬ</vt:lpstr>
      <vt:lpstr>Контрольная деятельность СРО</vt:lpstr>
      <vt:lpstr>Проведение комплексной проверки на площадке строительства АЭС </vt:lpstr>
      <vt:lpstr>Результаты контрольной деятельности  за 2015 год</vt:lpstr>
      <vt:lpstr>Выездные проверки на площадках сооружения АЭС</vt:lpstr>
      <vt:lpstr>ОБРАЗОВАТЕЛЬНЫЙ  ПРОЕКТ</vt:lpstr>
      <vt:lpstr>Структура образовательного проекта СРО атомной отрасли</vt:lpstr>
      <vt:lpstr>Слайд 23</vt:lpstr>
      <vt:lpstr>Слайд 24</vt:lpstr>
      <vt:lpstr>Полигон подготовки персонала к выполнению работ на высоте</vt:lpstr>
      <vt:lpstr>Функции СРО в системе обеспечения качества сооружения ОИАЭ</vt:lpstr>
      <vt:lpstr>Особенности саморегулирования в строительстве</vt:lpstr>
      <vt:lpstr>Слайд 28</vt:lpstr>
    </vt:vector>
  </TitlesOfParts>
  <Company>SRO NP 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Денисов В.А.</dc:creator>
  <cp:lastModifiedBy>opekunov_vs</cp:lastModifiedBy>
  <cp:revision>559</cp:revision>
  <cp:lastPrinted>2016-02-18T05:58:00Z</cp:lastPrinted>
  <dcterms:created xsi:type="dcterms:W3CDTF">2014-02-21T04:18:06Z</dcterms:created>
  <dcterms:modified xsi:type="dcterms:W3CDTF">2016-03-25T06:04:42Z</dcterms:modified>
</cp:coreProperties>
</file>