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7" r:id="rId1"/>
    <p:sldMasterId id="2147483725" r:id="rId2"/>
    <p:sldMasterId id="2147483763" r:id="rId3"/>
    <p:sldMasterId id="2147483782" r:id="rId4"/>
    <p:sldMasterId id="2147483795" r:id="rId5"/>
    <p:sldMasterId id="2147483821" r:id="rId6"/>
    <p:sldMasterId id="2147483859" r:id="rId7"/>
    <p:sldMasterId id="2147483891" r:id="rId8"/>
    <p:sldMasterId id="2147483963" r:id="rId9"/>
    <p:sldMasterId id="2147483976" r:id="rId10"/>
  </p:sldMasterIdLst>
  <p:notesMasterIdLst>
    <p:notesMasterId r:id="rId45"/>
  </p:notesMasterIdLst>
  <p:sldIdLst>
    <p:sldId id="345" r:id="rId11"/>
    <p:sldId id="331" r:id="rId12"/>
    <p:sldId id="337" r:id="rId13"/>
    <p:sldId id="274" r:id="rId14"/>
    <p:sldId id="263" r:id="rId15"/>
    <p:sldId id="335" r:id="rId16"/>
    <p:sldId id="339" r:id="rId17"/>
    <p:sldId id="338" r:id="rId18"/>
    <p:sldId id="272" r:id="rId19"/>
    <p:sldId id="277" r:id="rId20"/>
    <p:sldId id="343" r:id="rId21"/>
    <p:sldId id="269" r:id="rId22"/>
    <p:sldId id="340" r:id="rId23"/>
    <p:sldId id="327" r:id="rId24"/>
    <p:sldId id="328" r:id="rId25"/>
    <p:sldId id="264" r:id="rId26"/>
    <p:sldId id="284" r:id="rId27"/>
    <p:sldId id="341" r:id="rId28"/>
    <p:sldId id="355" r:id="rId29"/>
    <p:sldId id="342" r:id="rId30"/>
    <p:sldId id="266" r:id="rId31"/>
    <p:sldId id="304" r:id="rId32"/>
    <p:sldId id="305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12" r:id="rId41"/>
    <p:sldId id="325" r:id="rId42"/>
    <p:sldId id="326" r:id="rId43"/>
    <p:sldId id="344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791" autoAdjust="0"/>
  </p:normalViewPr>
  <p:slideViewPr>
    <p:cSldViewPr>
      <p:cViewPr>
        <p:scale>
          <a:sx n="90" d="100"/>
          <a:sy n="90" d="100"/>
        </p:scale>
        <p:origin x="-7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8648D-752F-4859-9415-31F4536B87B9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3DF6D-A820-4D81-9362-7D484E19B1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02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08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991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Критерии добросовестной</a:t>
            </a:r>
            <a:r>
              <a:rPr lang="ru-RU" baseline="0" dirty="0" smtClean="0"/>
              <a:t> конкуренции включают вопросы либерализации рынка атомного строительства.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DF6D-A820-4D81-9362-7D484E19B1F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31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5DCC-D3F5-458A-A7A2-E32821A0F06E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658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08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991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08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991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08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991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5A9B-12DF-4014-9ECF-31D7951AC1E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405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Дальнейшее совершенствование подрядных отношений на принципах СКАО позволит Госкорпорации использовать такой важнейший инструмент повышения качества и обеспечения соблюдения договорных отношений, как солидарная ответственность участников за конечный результат.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DF6D-A820-4D81-9362-7D484E19B1F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1035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08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991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08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1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99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DF6D-A820-4D81-9362-7D484E19B1F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544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99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99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08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99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991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3C3B-5E6B-4425-A936-4535511E196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991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99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1"/>
            <a:ext cx="6480048" cy="2301240"/>
          </a:xfrm>
        </p:spPr>
        <p:txBody>
          <a:bodyPr rIns="51485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51485" bIns="0" anchor="b">
            <a:normAutofit/>
          </a:bodyPr>
          <a:lstStyle>
            <a:lvl1pPr marL="0" indent="0" algn="r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514853" indent="0" algn="ctr">
              <a:buNone/>
            </a:lvl2pPr>
            <a:lvl3pPr marL="1029706" indent="0" algn="ctr">
              <a:buNone/>
            </a:lvl3pPr>
            <a:lvl4pPr marL="1544559" indent="0" algn="ctr">
              <a:buNone/>
            </a:lvl4pPr>
            <a:lvl5pPr marL="2059412" indent="0" algn="ctr">
              <a:buNone/>
            </a:lvl5pPr>
            <a:lvl6pPr marL="2574265" indent="0" algn="ctr">
              <a:buNone/>
            </a:lvl6pPr>
            <a:lvl7pPr marL="3089118" indent="0" algn="ctr">
              <a:buNone/>
            </a:lvl7pPr>
            <a:lvl8pPr marL="3603970" indent="0" algn="ctr">
              <a:buNone/>
            </a:lvl8pPr>
            <a:lvl9pPr marL="4118823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4" name="Овал 13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5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15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301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4450E2-EF7C-4A17-9AC4-A98F18509CC0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982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3657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2" y="1600202"/>
            <a:ext cx="3657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EE68F2-833E-4C10-98F9-C485C3F0611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519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5486400"/>
            <a:ext cx="4040188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2" y="1516913"/>
            <a:ext cx="4040188" cy="3941763"/>
          </a:xfrm>
        </p:spPr>
        <p:txBody>
          <a:bodyPr/>
          <a:lstStyle>
            <a:lvl1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516913"/>
            <a:ext cx="4041775" cy="3941763"/>
          </a:xfrm>
        </p:spPr>
        <p:txBody>
          <a:bodyPr/>
          <a:lstStyle>
            <a:lvl1pPr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A42934-029C-4CF9-AE14-353E63FE355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4" name="Овал 13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5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15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802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314" y="2071678"/>
            <a:ext cx="7470648" cy="1143000"/>
          </a:xfrm>
        </p:spPr>
        <p:txBody>
          <a:bodyPr anchor="ctr">
            <a:normAutofit/>
          </a:bodyPr>
          <a:lstStyle>
            <a:lvl1pPr algn="l"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441D51-22C2-4E89-BA72-B2536C5B046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507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367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51485" tIns="0" rIns="51485" bIns="0" anchor="b"/>
          <a:lstStyle>
            <a:lvl1pPr marL="0" indent="0" algn="l"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9" y="642206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C17DEA-2E88-44DD-9AC6-60DB4BE64EE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379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9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5" y="2998765"/>
            <a:ext cx="3053866" cy="2663482"/>
          </a:xfrm>
        </p:spPr>
        <p:txBody>
          <a:bodyPr lIns="51485" rIns="51485"/>
          <a:lstStyle>
            <a:lvl1pPr marL="0" indent="0"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2298B8-FF13-4C50-991A-9CE5EE085F8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2" name="Овал 11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3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13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880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4450E2-EF7C-4A17-9AC4-A98F18509CC0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299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601FE6-92BB-452D-89AE-99AF98D1C0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028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272" y="117400"/>
            <a:ext cx="7364192" cy="393863"/>
          </a:xfrm>
        </p:spPr>
        <p:txBody>
          <a:bodyPr lIns="0" tIns="0" rIns="0" bIns="0" anchor="t" anchorCtr="0">
            <a:spAutoFit/>
          </a:bodyPr>
          <a:lstStyle>
            <a:lvl1pPr>
              <a:lnSpc>
                <a:spcPct val="80000"/>
              </a:lnSpc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white"/>
                </a:solidFill>
              </a:rPr>
              <a:t>Докладчик: Опекунов Виктор Семёнович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52311" y="642206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01502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1"/>
            <a:ext cx="6480048" cy="2301240"/>
          </a:xfrm>
        </p:spPr>
        <p:txBody>
          <a:bodyPr rIns="51485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51485" bIns="0" anchor="b">
            <a:normAutofit/>
          </a:bodyPr>
          <a:lstStyle>
            <a:lvl1pPr marL="0" indent="0" algn="r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514853" indent="0" algn="ctr">
              <a:buNone/>
            </a:lvl2pPr>
            <a:lvl3pPr marL="1029706" indent="0" algn="ctr">
              <a:buNone/>
            </a:lvl3pPr>
            <a:lvl4pPr marL="1544559" indent="0" algn="ctr">
              <a:buNone/>
            </a:lvl4pPr>
            <a:lvl5pPr marL="2059412" indent="0" algn="ctr">
              <a:buNone/>
            </a:lvl5pPr>
            <a:lvl6pPr marL="2574265" indent="0" algn="ctr">
              <a:buNone/>
            </a:lvl6pPr>
            <a:lvl7pPr marL="3089118" indent="0" algn="ctr">
              <a:buNone/>
            </a:lvl7pPr>
            <a:lvl8pPr marL="3603970" indent="0" algn="ctr">
              <a:buNone/>
            </a:lvl8pPr>
            <a:lvl9pPr marL="4118823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11" name="Овал 10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456799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601FE6-92BB-452D-89AE-99AF98D1C0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945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-24"/>
            <a:ext cx="7467600" cy="443198"/>
          </a:xfr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2" y="1000109"/>
            <a:ext cx="7467600" cy="512605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srgbClr val="2F5897">
                    <a:lumMod val="20000"/>
                    <a:lumOff val="8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2F5897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9787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7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51485" tIns="0" rIns="51485" bIns="0" anchor="b"/>
          <a:lstStyle>
            <a:lvl1pPr marL="0" indent="0" algn="l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6D8B03-0D87-48AE-B458-ADA1894DA79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11" name="Овал 10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61860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3657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2" y="1600202"/>
            <a:ext cx="3657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EE68F2-833E-4C10-98F9-C485C3F0611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377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5486400"/>
            <a:ext cx="4040188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2" y="1516913"/>
            <a:ext cx="4040188" cy="3941763"/>
          </a:xfrm>
        </p:spPr>
        <p:txBody>
          <a:bodyPr/>
          <a:lstStyle>
            <a:lvl1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516913"/>
            <a:ext cx="4041775" cy="3941763"/>
          </a:xfrm>
        </p:spPr>
        <p:txBody>
          <a:bodyPr/>
          <a:lstStyle>
            <a:lvl1pPr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A42934-029C-4CF9-AE14-353E63FE355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4" name="Овал 13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5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15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793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314" y="2071678"/>
            <a:ext cx="7470648" cy="1143000"/>
          </a:xfrm>
        </p:spPr>
        <p:txBody>
          <a:bodyPr anchor="ctr">
            <a:normAutofit/>
          </a:bodyPr>
          <a:lstStyle>
            <a:lvl1pPr algn="l"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441D51-22C2-4E89-BA72-B2536C5B046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395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368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51485" tIns="0" rIns="51485" bIns="0" anchor="b"/>
          <a:lstStyle>
            <a:lvl1pPr marL="0" indent="0" algn="l"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9" y="642206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C17DEA-2E88-44DD-9AC6-60DB4BE64EE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110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9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5" y="2998765"/>
            <a:ext cx="3053866" cy="2663482"/>
          </a:xfrm>
        </p:spPr>
        <p:txBody>
          <a:bodyPr lIns="51485" rIns="51485"/>
          <a:lstStyle>
            <a:lvl1pPr marL="0" indent="0"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2298B8-FF13-4C50-991A-9CE5EE085F8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2" name="Овал 11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3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13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93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4450E2-EF7C-4A17-9AC4-A98F18509CC0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8" name="Овал 7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471727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601FE6-92BB-452D-89AE-99AF98D1C0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8" name="Овал 7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918513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272" y="117400"/>
            <a:ext cx="7364192" cy="393863"/>
          </a:xfrm>
        </p:spPr>
        <p:txBody>
          <a:bodyPr lIns="0" tIns="0" rIns="0" bIns="0" anchor="t" anchorCtr="0">
            <a:spAutoFit/>
          </a:bodyPr>
          <a:lstStyle>
            <a:lvl1pPr>
              <a:lnSpc>
                <a:spcPct val="80000"/>
              </a:lnSpc>
              <a:defRPr sz="3200" b="1">
                <a:ln>
                  <a:noFill/>
                </a:ln>
                <a:effectLst/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white"/>
                </a:solidFill>
              </a:rPr>
              <a:t>Докладчик: Опекунов Виктор Семёнович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52311" y="642206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099366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272" y="117400"/>
            <a:ext cx="7364192" cy="393863"/>
          </a:xfrm>
        </p:spPr>
        <p:txBody>
          <a:bodyPr lIns="0" tIns="0" rIns="0" bIns="0" anchor="t" anchorCtr="0">
            <a:spAutoFit/>
          </a:bodyPr>
          <a:lstStyle>
            <a:lvl1pPr>
              <a:lnSpc>
                <a:spcPct val="80000"/>
              </a:lnSpc>
              <a:defRPr sz="3200" b="1">
                <a:ln>
                  <a:noFill/>
                </a:ln>
                <a:effectLst/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white"/>
                </a:solidFill>
              </a:rPr>
              <a:t>Докладчик: Опекунов Виктор Семёнович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52311" y="642206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0" name="Овал 9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Прямоугольник 11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652943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942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1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408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249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047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103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4" y="4752129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pPr defTabSz="110898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pPr defTabSz="110898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3"/>
            <a:ext cx="6480048" cy="2301240"/>
          </a:xfrm>
        </p:spPr>
        <p:txBody>
          <a:bodyPr rIns="51485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51485" bIns="0" anchor="b">
            <a:normAutofit/>
          </a:bodyPr>
          <a:lstStyle>
            <a:lvl1pPr marL="0" indent="0" algn="r">
              <a:buNone/>
              <a:defRPr sz="2300">
                <a:solidFill>
                  <a:schemeClr val="tx1"/>
                </a:solidFill>
                <a:effectLst/>
              </a:defRPr>
            </a:lvl1pPr>
            <a:lvl2pPr marL="514853" indent="0" algn="ctr">
              <a:buNone/>
            </a:lvl2pPr>
            <a:lvl3pPr marL="1029706" indent="0" algn="ctr">
              <a:buNone/>
            </a:lvl3pPr>
            <a:lvl4pPr marL="1544559" indent="0" algn="ctr">
              <a:buNone/>
            </a:lvl4pPr>
            <a:lvl5pPr marL="2059412" indent="0" algn="ctr">
              <a:buNone/>
            </a:lvl5pPr>
            <a:lvl6pPr marL="2574265" indent="0" algn="ctr">
              <a:buNone/>
            </a:lvl6pPr>
            <a:lvl7pPr marL="3089118" indent="0" algn="ctr">
              <a:buNone/>
            </a:lvl7pPr>
            <a:lvl8pPr marL="3603970" indent="0" algn="ctr">
              <a:buNone/>
            </a:lvl8pPr>
            <a:lvl9pPr marL="4118823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00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1632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4" y="4752129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pPr defTabSz="110898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pPr defTabSz="110898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7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3"/>
            <a:ext cx="6629400" cy="1066688"/>
          </a:xfrm>
        </p:spPr>
        <p:txBody>
          <a:bodyPr lIns="51485" tIns="0" rIns="51485" bIns="0" anchor="b"/>
          <a:lstStyle>
            <a:lvl1pPr marL="0" indent="0" algn="l">
              <a:buNone/>
              <a:defRPr sz="2300">
                <a:solidFill>
                  <a:schemeClr val="tx1"/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487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550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5" y="1600204"/>
            <a:ext cx="3657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4" y="1600204"/>
            <a:ext cx="3657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905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5" y="5486400"/>
            <a:ext cx="4040188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5" y="1516916"/>
            <a:ext cx="4040188" cy="39417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516916"/>
            <a:ext cx="4041775" cy="39417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196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52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82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599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31"/>
            <a:ext cx="3200400" cy="730250"/>
          </a:xfrm>
        </p:spPr>
        <p:txBody>
          <a:bodyPr tIns="0" bIns="0" anchor="t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51485" tIns="0" rIns="51485" bIns="0" anchor="b"/>
          <a:lstStyle>
            <a:lvl1pPr marL="0" indent="0" algn="l"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53" y="6422065"/>
            <a:ext cx="7620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903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5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32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9" y="2998765"/>
            <a:ext cx="3053866" cy="2663482"/>
          </a:xfrm>
        </p:spPr>
        <p:txBody>
          <a:bodyPr lIns="51485" rIns="51485"/>
          <a:lstStyle>
            <a:lvl1pPr marL="0" indent="0">
              <a:buFontTx/>
              <a:buNone/>
              <a:defRPr sz="1400"/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987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578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4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649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275" y="117399"/>
            <a:ext cx="7364192" cy="553870"/>
          </a:xfrm>
        </p:spPr>
        <p:txBody>
          <a:bodyPr lIns="0" tIns="0" rIns="0" bIns="0" anchor="t" anchorCtr="0">
            <a:spAutoFit/>
          </a:bodyPr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21.02.2014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Докладчик: Опекунов Виктор Семёнович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52315" y="642206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0" name="Овал 9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Прямоугольник 11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973066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1"/>
            <a:ext cx="6480048" cy="2301240"/>
          </a:xfrm>
        </p:spPr>
        <p:txBody>
          <a:bodyPr rIns="51485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51485" bIns="0" anchor="b">
            <a:normAutofit/>
          </a:bodyPr>
          <a:lstStyle>
            <a:lvl1pPr marL="0" indent="0" algn="r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514853" indent="0" algn="ctr">
              <a:buNone/>
            </a:lvl2pPr>
            <a:lvl3pPr marL="1029706" indent="0" algn="ctr">
              <a:buNone/>
            </a:lvl3pPr>
            <a:lvl4pPr marL="1544559" indent="0" algn="ctr">
              <a:buNone/>
            </a:lvl4pPr>
            <a:lvl5pPr marL="2059412" indent="0" algn="ctr">
              <a:buNone/>
            </a:lvl5pPr>
            <a:lvl6pPr marL="2574265" indent="0" algn="ctr">
              <a:buNone/>
            </a:lvl6pPr>
            <a:lvl7pPr marL="3089118" indent="0" algn="ctr">
              <a:buNone/>
            </a:lvl7pPr>
            <a:lvl8pPr marL="3603970" indent="0" algn="ctr">
              <a:buNone/>
            </a:lvl8pPr>
            <a:lvl9pPr marL="4118823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4" name="Овал 13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5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15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831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766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-24"/>
            <a:ext cx="7467600" cy="443198"/>
          </a:xfr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2" y="1000109"/>
            <a:ext cx="7467600" cy="512605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srgbClr val="2F5897">
                    <a:lumMod val="20000"/>
                    <a:lumOff val="8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2F5897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8" name="Овал 7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07375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7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51485" tIns="0" rIns="51485" bIns="0" anchor="b"/>
          <a:lstStyle>
            <a:lvl1pPr marL="0" indent="0" algn="l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6D8B03-0D87-48AE-B458-ADA1894DA79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4" name="Овал 13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5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15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146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3657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2" y="1600202"/>
            <a:ext cx="3657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EE68F2-833E-4C10-98F9-C485C3F0611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307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5486400"/>
            <a:ext cx="4040188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2" y="1516913"/>
            <a:ext cx="4040188" cy="3941763"/>
          </a:xfrm>
        </p:spPr>
        <p:txBody>
          <a:bodyPr/>
          <a:lstStyle>
            <a:lvl1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516913"/>
            <a:ext cx="4041775" cy="3941763"/>
          </a:xfrm>
        </p:spPr>
        <p:txBody>
          <a:bodyPr/>
          <a:lstStyle>
            <a:lvl1pPr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A42934-029C-4CF9-AE14-353E63FE355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4" name="Овал 13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5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15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225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314" y="2071678"/>
            <a:ext cx="7470648" cy="1143000"/>
          </a:xfrm>
        </p:spPr>
        <p:txBody>
          <a:bodyPr anchor="ctr">
            <a:normAutofit/>
          </a:bodyPr>
          <a:lstStyle>
            <a:lvl1pPr algn="l"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441D51-22C2-4E89-BA72-B2536C5B046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3" name="Овал 12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4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985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6" name="Овал 5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7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655540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51485" tIns="0" rIns="51485" bIns="0" anchor="b"/>
          <a:lstStyle>
            <a:lvl1pPr marL="0" indent="0" algn="l"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9" y="642206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C17DEA-2E88-44DD-9AC6-60DB4BE64EE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10" name="Овал 9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806584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9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5" y="2998765"/>
            <a:ext cx="3053866" cy="2663482"/>
          </a:xfrm>
        </p:spPr>
        <p:txBody>
          <a:bodyPr lIns="51485" rIns="51485"/>
          <a:lstStyle>
            <a:lvl1pPr marL="0" indent="0"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2298B8-FF13-4C50-991A-9CE5EE085F8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9" name="Овал 8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326063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4450E2-EF7C-4A17-9AC4-A98F18509CC0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8" name="Овал 7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035751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601FE6-92BB-452D-89AE-99AF98D1C0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8" name="Овал 7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46920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62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272" y="117400"/>
            <a:ext cx="7364192" cy="393863"/>
          </a:xfrm>
        </p:spPr>
        <p:txBody>
          <a:bodyPr lIns="0" tIns="0" rIns="0" bIns="0" anchor="t" anchorCtr="0">
            <a:spAutoFit/>
          </a:bodyPr>
          <a:lstStyle>
            <a:lvl1pPr>
              <a:lnSpc>
                <a:spcPct val="80000"/>
              </a:lnSpc>
              <a:defRPr sz="3200" b="1">
                <a:ln>
                  <a:noFill/>
                </a:ln>
                <a:effectLst/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white"/>
                </a:solidFill>
              </a:rPr>
              <a:t>Докладчик: Опекунов Виктор Семёнович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52311" y="642206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604403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905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637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833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434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215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610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988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007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318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1"/>
            <a:ext cx="6480048" cy="2301240"/>
          </a:xfrm>
        </p:spPr>
        <p:txBody>
          <a:bodyPr rIns="51485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51485" bIns="0" anchor="b">
            <a:normAutofit/>
          </a:bodyPr>
          <a:lstStyle>
            <a:lvl1pPr marL="0" indent="0" algn="r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514853" indent="0" algn="ctr">
              <a:buNone/>
            </a:lvl2pPr>
            <a:lvl3pPr marL="1029706" indent="0" algn="ctr">
              <a:buNone/>
            </a:lvl3pPr>
            <a:lvl4pPr marL="1544559" indent="0" algn="ctr">
              <a:buNone/>
            </a:lvl4pPr>
            <a:lvl5pPr marL="2059412" indent="0" algn="ctr">
              <a:buNone/>
            </a:lvl5pPr>
            <a:lvl6pPr marL="2574265" indent="0" algn="ctr">
              <a:buNone/>
            </a:lvl6pPr>
            <a:lvl7pPr marL="3089118" indent="0" algn="ctr">
              <a:buNone/>
            </a:lvl7pPr>
            <a:lvl8pPr marL="3603970" indent="0" algn="ctr">
              <a:buNone/>
            </a:lvl8pPr>
            <a:lvl9pPr marL="4118823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4" name="Овал 13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5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15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754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-24"/>
            <a:ext cx="7467600" cy="443198"/>
          </a:xfr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2" y="1000109"/>
            <a:ext cx="7467600" cy="512605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srgbClr val="2F5897">
                    <a:lumMod val="20000"/>
                    <a:lumOff val="8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2F5897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569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-24"/>
            <a:ext cx="7467600" cy="443198"/>
          </a:xfr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2" y="1000109"/>
            <a:ext cx="7467600" cy="512605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srgbClr val="2F5897">
                    <a:lumMod val="20000"/>
                    <a:lumOff val="8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2F5897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247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7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51485" tIns="0" rIns="51485" bIns="0" anchor="b"/>
          <a:lstStyle>
            <a:lvl1pPr marL="0" indent="0" algn="l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6D8B03-0D87-48AE-B458-ADA1894DA79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11" name="Овал 10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070744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3657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2" y="1600202"/>
            <a:ext cx="3657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EE68F2-833E-4C10-98F9-C485C3F0611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780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5486400"/>
            <a:ext cx="4040188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2" y="1516913"/>
            <a:ext cx="4040188" cy="3941763"/>
          </a:xfrm>
        </p:spPr>
        <p:txBody>
          <a:bodyPr/>
          <a:lstStyle>
            <a:lvl1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516913"/>
            <a:ext cx="4041775" cy="3941763"/>
          </a:xfrm>
        </p:spPr>
        <p:txBody>
          <a:bodyPr/>
          <a:lstStyle>
            <a:lvl1pPr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A42934-029C-4CF9-AE14-353E63FE355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11" name="Овал 10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982457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314" y="2071678"/>
            <a:ext cx="7470648" cy="1143000"/>
          </a:xfrm>
        </p:spPr>
        <p:txBody>
          <a:bodyPr anchor="ctr">
            <a:normAutofit/>
          </a:bodyPr>
          <a:lstStyle>
            <a:lvl1pPr algn="l"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441D51-22C2-4E89-BA72-B2536C5B046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799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401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51485" tIns="0" rIns="51485" bIns="0" anchor="b"/>
          <a:lstStyle>
            <a:lvl1pPr marL="0" indent="0" algn="l"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9" y="642206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C17DEA-2E88-44DD-9AC6-60DB4BE64EE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942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9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5" y="2998765"/>
            <a:ext cx="3053866" cy="2663482"/>
          </a:xfrm>
        </p:spPr>
        <p:txBody>
          <a:bodyPr lIns="51485" rIns="51485"/>
          <a:lstStyle>
            <a:lvl1pPr marL="0" indent="0"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2298B8-FF13-4C50-991A-9CE5EE085F8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2" name="Овал 11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3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13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60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4450E2-EF7C-4A17-9AC4-A98F18509CC0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041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601FE6-92BB-452D-89AE-99AF98D1C0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653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7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51485" tIns="0" rIns="51485" bIns="0" anchor="b"/>
          <a:lstStyle>
            <a:lvl1pPr marL="0" indent="0" algn="l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6D8B03-0D87-48AE-B458-ADA1894DA79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4" name="Овал 13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5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15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138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272" y="117400"/>
            <a:ext cx="7364192" cy="393863"/>
          </a:xfrm>
        </p:spPr>
        <p:txBody>
          <a:bodyPr lIns="0" tIns="0" rIns="0" bIns="0" anchor="t" anchorCtr="0">
            <a:spAutoFit/>
          </a:bodyPr>
          <a:lstStyle>
            <a:lvl1pPr>
              <a:lnSpc>
                <a:spcPct val="80000"/>
              </a:lnSpc>
              <a:defRPr sz="3200" b="1">
                <a:ln>
                  <a:noFill/>
                </a:ln>
                <a:effectLst/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white"/>
                </a:solidFill>
              </a:rPr>
              <a:t>Докладчик: Опекунов Виктор Семёнович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52311" y="642206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85392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199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964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313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501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628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407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1"/>
            <a:ext cx="6480048" cy="2301240"/>
          </a:xfrm>
        </p:spPr>
        <p:txBody>
          <a:bodyPr rIns="51485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51485" bIns="0" anchor="b">
            <a:normAutofit/>
          </a:bodyPr>
          <a:lstStyle>
            <a:lvl1pPr marL="0" indent="0" algn="r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514853" indent="0" algn="ctr">
              <a:buNone/>
            </a:lvl2pPr>
            <a:lvl3pPr marL="1029706" indent="0" algn="ctr">
              <a:buNone/>
            </a:lvl3pPr>
            <a:lvl4pPr marL="1544559" indent="0" algn="ctr">
              <a:buNone/>
            </a:lvl4pPr>
            <a:lvl5pPr marL="2059412" indent="0" algn="ctr">
              <a:buNone/>
            </a:lvl5pPr>
            <a:lvl6pPr marL="2574265" indent="0" algn="ctr">
              <a:buNone/>
            </a:lvl6pPr>
            <a:lvl7pPr marL="3089118" indent="0" algn="ctr">
              <a:buNone/>
            </a:lvl7pPr>
            <a:lvl8pPr marL="3603970" indent="0" algn="ctr">
              <a:buNone/>
            </a:lvl8pPr>
            <a:lvl9pPr marL="4118823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11" name="Овал 10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673674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-24"/>
            <a:ext cx="7467600" cy="443198"/>
          </a:xfr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2" y="1000109"/>
            <a:ext cx="7467600" cy="512605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srgbClr val="2F5897">
                    <a:lumMod val="20000"/>
                    <a:lumOff val="8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2F5897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478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7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51485" tIns="0" rIns="51485" bIns="0" anchor="b"/>
          <a:lstStyle>
            <a:lvl1pPr marL="0" indent="0" algn="l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6D8B03-0D87-48AE-B458-ADA1894DA79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11" name="Овал 10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743519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3657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2" y="1600202"/>
            <a:ext cx="3657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EE68F2-833E-4C10-98F9-C485C3F0611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254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3657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2" y="1600202"/>
            <a:ext cx="3657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EE68F2-833E-4C10-98F9-C485C3F0611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508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5486400"/>
            <a:ext cx="4040188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2" y="1516913"/>
            <a:ext cx="4040188" cy="3941763"/>
          </a:xfrm>
        </p:spPr>
        <p:txBody>
          <a:bodyPr/>
          <a:lstStyle>
            <a:lvl1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516913"/>
            <a:ext cx="4041775" cy="3941763"/>
          </a:xfrm>
        </p:spPr>
        <p:txBody>
          <a:bodyPr/>
          <a:lstStyle>
            <a:lvl1pPr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A42934-029C-4CF9-AE14-353E63FE355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11" name="Овал 10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008228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314" y="2071678"/>
            <a:ext cx="7470648" cy="1143000"/>
          </a:xfrm>
        </p:spPr>
        <p:txBody>
          <a:bodyPr anchor="ctr">
            <a:normAutofit/>
          </a:bodyPr>
          <a:lstStyle>
            <a:lvl1pPr algn="l"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441D51-22C2-4E89-BA72-B2536C5B046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10" name="Овал 9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863278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6" name="Овал 5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7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540022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51485" tIns="0" rIns="51485" bIns="0" anchor="b"/>
          <a:lstStyle>
            <a:lvl1pPr marL="0" indent="0" algn="l"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9" y="642206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C17DEA-2E88-44DD-9AC6-60DB4BE64EE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10" name="Овал 9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865698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9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5" y="2998765"/>
            <a:ext cx="3053866" cy="2663482"/>
          </a:xfrm>
        </p:spPr>
        <p:txBody>
          <a:bodyPr lIns="51485" rIns="51485"/>
          <a:lstStyle>
            <a:lvl1pPr marL="0" indent="0"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2298B8-FF13-4C50-991A-9CE5EE085F8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9" name="Овал 8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208606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4450E2-EF7C-4A17-9AC4-A98F18509CC0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8" name="Овал 7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190110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601FE6-92BB-452D-89AE-99AF98D1C0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8" name="Овал 7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947980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272" y="117400"/>
            <a:ext cx="7364192" cy="393863"/>
          </a:xfrm>
        </p:spPr>
        <p:txBody>
          <a:bodyPr lIns="0" tIns="0" rIns="0" bIns="0" anchor="t" anchorCtr="0">
            <a:spAutoFit/>
          </a:bodyPr>
          <a:lstStyle>
            <a:lvl1pPr>
              <a:lnSpc>
                <a:spcPct val="80000"/>
              </a:lnSpc>
              <a:defRPr sz="3200" b="1">
                <a:ln>
                  <a:noFill/>
                </a:ln>
                <a:effectLst/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white"/>
                </a:solidFill>
              </a:rPr>
              <a:t>Докладчик: Опекунов Виктор Семёнович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52311" y="642206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2" name="Овал 11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3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13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56685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088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5486400"/>
            <a:ext cx="4040188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2" y="1516913"/>
            <a:ext cx="4040188" cy="3941763"/>
          </a:xfrm>
        </p:spPr>
        <p:txBody>
          <a:bodyPr/>
          <a:lstStyle>
            <a:lvl1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516913"/>
            <a:ext cx="4041775" cy="3941763"/>
          </a:xfrm>
        </p:spPr>
        <p:txBody>
          <a:bodyPr/>
          <a:lstStyle>
            <a:lvl1pPr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A42934-029C-4CF9-AE14-353E63FE355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4" name="Овал 13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5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15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35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366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692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376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48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992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1"/>
            <a:ext cx="6480048" cy="2301240"/>
          </a:xfrm>
        </p:spPr>
        <p:txBody>
          <a:bodyPr rIns="51485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51485" bIns="0" anchor="b">
            <a:normAutofit/>
          </a:bodyPr>
          <a:lstStyle>
            <a:lvl1pPr marL="0" indent="0" algn="r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514853" indent="0" algn="ctr">
              <a:buNone/>
            </a:lvl2pPr>
            <a:lvl3pPr marL="1029706" indent="0" algn="ctr">
              <a:buNone/>
            </a:lvl3pPr>
            <a:lvl4pPr marL="1544559" indent="0" algn="ctr">
              <a:buNone/>
            </a:lvl4pPr>
            <a:lvl5pPr marL="2059412" indent="0" algn="ctr">
              <a:buNone/>
            </a:lvl5pPr>
            <a:lvl6pPr marL="2574265" indent="0" algn="ctr">
              <a:buNone/>
            </a:lvl6pPr>
            <a:lvl7pPr marL="3089118" indent="0" algn="ctr">
              <a:buNone/>
            </a:lvl7pPr>
            <a:lvl8pPr marL="3603970" indent="0" algn="ctr">
              <a:buNone/>
            </a:lvl8pPr>
            <a:lvl9pPr marL="4118823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11" name="Овал 10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67538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-24"/>
            <a:ext cx="7467600" cy="443198"/>
          </a:xfr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2" y="1000109"/>
            <a:ext cx="7467600" cy="512605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srgbClr val="2F5897">
                    <a:lumMod val="20000"/>
                    <a:lumOff val="8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2F5897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1182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7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51485" tIns="0" rIns="51485" bIns="0" anchor="b"/>
          <a:lstStyle>
            <a:lvl1pPr marL="0" indent="0" algn="l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6D8B03-0D87-48AE-B458-ADA1894DA79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11" name="Овал 10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33929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3657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2" y="1600202"/>
            <a:ext cx="3657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EE68F2-833E-4C10-98F9-C485C3F0611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607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5486400"/>
            <a:ext cx="4040188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2" y="1516913"/>
            <a:ext cx="4040188" cy="3941763"/>
          </a:xfrm>
        </p:spPr>
        <p:txBody>
          <a:bodyPr/>
          <a:lstStyle>
            <a:lvl1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516913"/>
            <a:ext cx="4041775" cy="3941763"/>
          </a:xfrm>
        </p:spPr>
        <p:txBody>
          <a:bodyPr/>
          <a:lstStyle>
            <a:lvl1pPr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A42934-029C-4CF9-AE14-353E63FE355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11" name="Овал 10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4078671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314" y="2071678"/>
            <a:ext cx="7470648" cy="1143000"/>
          </a:xfrm>
        </p:spPr>
        <p:txBody>
          <a:bodyPr anchor="ctr">
            <a:normAutofit/>
          </a:bodyPr>
          <a:lstStyle>
            <a:lvl1pPr algn="l"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441D51-22C2-4E89-BA72-B2536C5B046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408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314" y="2071678"/>
            <a:ext cx="7470648" cy="1143000"/>
          </a:xfrm>
        </p:spPr>
        <p:txBody>
          <a:bodyPr anchor="ctr">
            <a:normAutofit/>
          </a:bodyPr>
          <a:lstStyle>
            <a:lvl1pPr algn="l"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441D51-22C2-4E89-BA72-B2536C5B046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10" name="Овал 9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744173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6" name="Овал 5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7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393212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51485" tIns="0" rIns="51485" bIns="0" anchor="b"/>
          <a:lstStyle>
            <a:lvl1pPr marL="0" indent="0" algn="l"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9" y="642206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C17DEA-2E88-44DD-9AC6-60DB4BE64EE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10" name="Овал 9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636814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9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5" y="2998765"/>
            <a:ext cx="3053866" cy="2663482"/>
          </a:xfrm>
        </p:spPr>
        <p:txBody>
          <a:bodyPr lIns="51485" rIns="51485"/>
          <a:lstStyle>
            <a:lvl1pPr marL="0" indent="0"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2298B8-FF13-4C50-991A-9CE5EE085F8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9" name="Овал 8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129743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4450E2-EF7C-4A17-9AC4-A98F18509CC0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8" name="Овал 7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866362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601FE6-92BB-452D-89AE-99AF98D1C0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8" name="Овал 7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083305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272" y="117400"/>
            <a:ext cx="7364192" cy="393863"/>
          </a:xfrm>
        </p:spPr>
        <p:txBody>
          <a:bodyPr lIns="0" tIns="0" rIns="0" bIns="0" anchor="t" anchorCtr="0">
            <a:spAutoFit/>
          </a:bodyPr>
          <a:lstStyle>
            <a:lvl1pPr>
              <a:lnSpc>
                <a:spcPct val="80000"/>
              </a:lnSpc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white"/>
                </a:solidFill>
              </a:rPr>
              <a:t>Докладчик: Опекунов Виктор Семёнович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52311" y="642206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0" name="Овал 9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Прямоугольник 11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373651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4" y="4752134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pPr defTabSz="110898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pPr defTabSz="110898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8"/>
            <a:ext cx="6480048" cy="2301240"/>
          </a:xfrm>
        </p:spPr>
        <p:txBody>
          <a:bodyPr rIns="51485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51485" bIns="0" anchor="b">
            <a:normAutofit/>
          </a:bodyPr>
          <a:lstStyle>
            <a:lvl1pPr marL="0" indent="0" algn="r">
              <a:buNone/>
              <a:defRPr sz="2300">
                <a:solidFill>
                  <a:schemeClr val="tx1"/>
                </a:solidFill>
                <a:effectLst/>
              </a:defRPr>
            </a:lvl1pPr>
            <a:lvl2pPr marL="514853" indent="0" algn="ctr">
              <a:buNone/>
            </a:lvl2pPr>
            <a:lvl3pPr marL="1029706" indent="0" algn="ctr">
              <a:buNone/>
            </a:lvl3pPr>
            <a:lvl4pPr marL="1544559" indent="0" algn="ctr">
              <a:buNone/>
            </a:lvl4pPr>
            <a:lvl5pPr marL="2059412" indent="0" algn="ctr">
              <a:buNone/>
            </a:lvl5pPr>
            <a:lvl6pPr marL="2574265" indent="0" algn="ctr">
              <a:buNone/>
            </a:lvl6pPr>
            <a:lvl7pPr marL="3089118" indent="0" algn="ctr">
              <a:buNone/>
            </a:lvl7pPr>
            <a:lvl8pPr marL="3603970" indent="0" algn="ctr">
              <a:buNone/>
            </a:lvl8pPr>
            <a:lvl9pPr marL="4118823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270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1406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4" y="4752134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pPr defTabSz="110898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pPr defTabSz="110898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7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8"/>
            <a:ext cx="6629400" cy="1066688"/>
          </a:xfrm>
        </p:spPr>
        <p:txBody>
          <a:bodyPr lIns="51485" tIns="0" rIns="51485" bIns="0" anchor="b"/>
          <a:lstStyle>
            <a:lvl1pPr marL="0" indent="0" algn="l">
              <a:buNone/>
              <a:defRPr sz="2300">
                <a:solidFill>
                  <a:schemeClr val="tx1"/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1" name="Овал 10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Прямоугольник 12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940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013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3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10" y="1600209"/>
            <a:ext cx="3657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4" y="1600209"/>
            <a:ext cx="3657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494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5" y="5486400"/>
            <a:ext cx="4040188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5" y="1516921"/>
            <a:ext cx="4040188" cy="39417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516921"/>
            <a:ext cx="4041775" cy="39417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301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52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666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410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36"/>
            <a:ext cx="3200400" cy="730250"/>
          </a:xfrm>
        </p:spPr>
        <p:txBody>
          <a:bodyPr tIns="0" bIns="0" anchor="t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51485" tIns="0" rIns="51485" bIns="0" anchor="b"/>
          <a:lstStyle>
            <a:lvl1pPr marL="0" indent="0" algn="l"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61" y="6422065"/>
            <a:ext cx="7620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680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5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35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47" y="2998765"/>
            <a:ext cx="3053866" cy="2663482"/>
          </a:xfrm>
        </p:spPr>
        <p:txBody>
          <a:bodyPr lIns="51485" rIns="51485"/>
          <a:lstStyle>
            <a:lvl1pPr marL="0" indent="0">
              <a:buFontTx/>
              <a:buNone/>
              <a:defRPr sz="1400"/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941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84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13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960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283" y="117399"/>
            <a:ext cx="7364192" cy="553870"/>
          </a:xfrm>
        </p:spPr>
        <p:txBody>
          <a:bodyPr lIns="0" tIns="0" rIns="0" bIns="0" anchor="t" anchorCtr="0">
            <a:spAutoFit/>
          </a:bodyPr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21.02.2014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Докладчик: Опекунов Виктор Семёнович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52323" y="642206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071310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1"/>
            <a:ext cx="6480048" cy="2301240"/>
          </a:xfrm>
        </p:spPr>
        <p:txBody>
          <a:bodyPr rIns="51485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51485" bIns="0" anchor="b">
            <a:normAutofit/>
          </a:bodyPr>
          <a:lstStyle>
            <a:lvl1pPr marL="0" indent="0" algn="r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514853" indent="0" algn="ctr">
              <a:buNone/>
            </a:lvl2pPr>
            <a:lvl3pPr marL="1029706" indent="0" algn="ctr">
              <a:buNone/>
            </a:lvl3pPr>
            <a:lvl4pPr marL="1544559" indent="0" algn="ctr">
              <a:buNone/>
            </a:lvl4pPr>
            <a:lvl5pPr marL="2059412" indent="0" algn="ctr">
              <a:buNone/>
            </a:lvl5pPr>
            <a:lvl6pPr marL="2574265" indent="0" algn="ctr">
              <a:buNone/>
            </a:lvl6pPr>
            <a:lvl7pPr marL="3089118" indent="0" algn="ctr">
              <a:buNone/>
            </a:lvl7pPr>
            <a:lvl8pPr marL="3603970" indent="0" algn="ctr">
              <a:buNone/>
            </a:lvl8pPr>
            <a:lvl9pPr marL="4118823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4" name="Овал 13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5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15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090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51485" tIns="0" rIns="51485" bIns="0" anchor="b"/>
          <a:lstStyle>
            <a:lvl1pPr marL="0" indent="0" algn="l"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9" y="642206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C17DEA-2E88-44DD-9AC6-60DB4BE64EE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59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-24"/>
            <a:ext cx="7467600" cy="443198"/>
          </a:xfr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2" y="1000109"/>
            <a:ext cx="7467600" cy="512605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srgbClr val="2F5897">
                    <a:lumMod val="20000"/>
                    <a:lumOff val="8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2F5897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7765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7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51485" tIns="0" rIns="51485" bIns="0" anchor="b"/>
          <a:lstStyle>
            <a:lvl1pPr marL="0" indent="0" algn="l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6D8B03-0D87-48AE-B458-ADA1894DA79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4" name="Овал 13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5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15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487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3657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2" y="1600202"/>
            <a:ext cx="3657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EE68F2-833E-4C10-98F9-C485C3F0611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587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5486400"/>
            <a:ext cx="4040188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2" y="1516913"/>
            <a:ext cx="4040188" cy="3941763"/>
          </a:xfrm>
        </p:spPr>
        <p:txBody>
          <a:bodyPr/>
          <a:lstStyle>
            <a:lvl1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516913"/>
            <a:ext cx="4041775" cy="3941763"/>
          </a:xfrm>
        </p:spPr>
        <p:txBody>
          <a:bodyPr/>
          <a:lstStyle>
            <a:lvl1pPr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A42934-029C-4CF9-AE14-353E63FE355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4" name="Овал 13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5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15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479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314" y="2071678"/>
            <a:ext cx="7470648" cy="1143000"/>
          </a:xfrm>
        </p:spPr>
        <p:txBody>
          <a:bodyPr anchor="ctr">
            <a:normAutofit/>
          </a:bodyPr>
          <a:lstStyle>
            <a:lvl1pPr algn="l"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441D51-22C2-4E89-BA72-B2536C5B046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10" name="Овал 9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70408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6" name="Овал 5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7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267364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51485" tIns="0" rIns="51485" bIns="0" anchor="b"/>
          <a:lstStyle>
            <a:lvl1pPr marL="0" indent="0" algn="l"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9" y="642206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C17DEA-2E88-44DD-9AC6-60DB4BE64EE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10" name="Овал 9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5895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9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5" y="2998765"/>
            <a:ext cx="3053866" cy="2663482"/>
          </a:xfrm>
        </p:spPr>
        <p:txBody>
          <a:bodyPr lIns="51485" rIns="51485"/>
          <a:lstStyle>
            <a:lvl1pPr marL="0" indent="0"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2298B8-FF13-4C50-991A-9CE5EE085F8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9" name="Овал 8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808211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4450E2-EF7C-4A17-9AC4-A98F18509CC0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8" name="Овал 7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462452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601FE6-92BB-452D-89AE-99AF98D1C0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8" name="Овал 7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962571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9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5" y="2998765"/>
            <a:ext cx="3053866" cy="2663482"/>
          </a:xfrm>
        </p:spPr>
        <p:txBody>
          <a:bodyPr lIns="51485" rIns="51485"/>
          <a:lstStyle>
            <a:lvl1pPr marL="0" indent="0"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2298B8-FF13-4C50-991A-9CE5EE085F8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2" name="Овал 11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3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13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724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272" y="117400"/>
            <a:ext cx="7364192" cy="393863"/>
          </a:xfrm>
        </p:spPr>
        <p:txBody>
          <a:bodyPr lIns="0" tIns="0" rIns="0" bIns="0" anchor="t" anchorCtr="0">
            <a:spAutoFit/>
          </a:bodyPr>
          <a:lstStyle>
            <a:lvl1pPr>
              <a:lnSpc>
                <a:spcPct val="80000"/>
              </a:lnSpc>
              <a:defRPr sz="3200" b="1">
                <a:ln>
                  <a:noFill/>
                </a:ln>
                <a:effectLst/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white"/>
                </a:solidFill>
              </a:rPr>
              <a:t>Докладчик: Опекунов Виктор Семёнович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52311" y="642206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968519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053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707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203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689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321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92106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57754" y="6493962"/>
            <a:ext cx="3628492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3278" y="6492106"/>
            <a:ext cx="21336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12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1"/>
            <a:ext cx="6480048" cy="2301240"/>
          </a:xfrm>
        </p:spPr>
        <p:txBody>
          <a:bodyPr rIns="51485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51485" bIns="0" anchor="b">
            <a:normAutofit/>
          </a:bodyPr>
          <a:lstStyle>
            <a:lvl1pPr marL="0" indent="0" algn="r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514853" indent="0" algn="ctr">
              <a:buNone/>
            </a:lvl2pPr>
            <a:lvl3pPr marL="1029706" indent="0" algn="ctr">
              <a:buNone/>
            </a:lvl3pPr>
            <a:lvl4pPr marL="1544559" indent="0" algn="ctr">
              <a:buNone/>
            </a:lvl4pPr>
            <a:lvl5pPr marL="2059412" indent="0" algn="ctr">
              <a:buNone/>
            </a:lvl5pPr>
            <a:lvl6pPr marL="2574265" indent="0" algn="ctr">
              <a:buNone/>
            </a:lvl6pPr>
            <a:lvl7pPr marL="3089118" indent="0" algn="ctr">
              <a:buNone/>
            </a:lvl7pPr>
            <a:lvl8pPr marL="3603970" indent="0" algn="ctr">
              <a:buNone/>
            </a:lvl8pPr>
            <a:lvl9pPr marL="4118823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8341069" y="107260"/>
            <a:ext cx="726004" cy="863800"/>
            <a:chOff x="10181607" y="107285"/>
            <a:chExt cx="886204" cy="864000"/>
          </a:xfrm>
        </p:grpSpPr>
        <p:sp>
          <p:nvSpPr>
            <p:cNvPr id="11" name="Овал 10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601632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33474"/>
            <a:ext cx="7467600" cy="443198"/>
          </a:xfr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2" y="1000109"/>
            <a:ext cx="7467600" cy="512605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srgbClr val="2F5897">
                    <a:lumMod val="20000"/>
                    <a:lumOff val="8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2F5897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91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7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51485" tIns="0" rIns="51485" bIns="0" anchor="b"/>
          <a:lstStyle>
            <a:lvl1pPr marL="0" indent="0" algn="l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6D8B03-0D87-48AE-B458-ADA1894DA79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4" name="Овал 13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5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15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408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1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2" y="-24"/>
            <a:ext cx="7467600" cy="1143000"/>
          </a:xfrm>
          <a:prstGeom prst="rect">
            <a:avLst/>
          </a:prstGeom>
        </p:spPr>
        <p:txBody>
          <a:bodyPr vert="horz" lIns="51485" tIns="51485" rIns="51485" bIns="51485" anchor="ctr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7467600" cy="4525963"/>
          </a:xfrm>
          <a:prstGeom prst="rect">
            <a:avLst/>
          </a:prstGeom>
        </p:spPr>
        <p:txBody>
          <a:bodyPr vert="horz" lIns="102971" tIns="51485" rIns="102971" bIns="5148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lIns="102971" tIns="51485" rIns="102971" bIns="0" anchor="b"/>
          <a:lstStyle>
            <a:lvl1pPr algn="l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E4E9EF">
                    <a:shade val="50000"/>
                  </a:srgbClr>
                </a:solidFill>
                <a:cs typeface="Arial" pitchFamily="34" charset="0"/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  <a:cs typeface="Arial" pitchFamily="34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tIns="51485" rIns="0" bIns="0" anchor="b"/>
          <a:lstStyle>
            <a:lvl1pPr algn="ct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E4E9EF">
                    <a:shade val="50000"/>
                  </a:srgbClr>
                </a:solidFill>
                <a:cs typeface="Arial" pitchFamily="34" charset="0"/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  <a:cs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1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51BB12AD-16BA-44E1-8E7B-5875F06FCEE3}" type="slidenum">
              <a:rPr lang="ru-RU" smtClean="0">
                <a:solidFill>
                  <a:prstClr val="white"/>
                </a:solidFill>
                <a:cs typeface="Arial" pitchFamily="34" charset="0"/>
              </a:rPr>
              <a:pPr/>
              <a:t>‹#›</a:t>
            </a:fld>
            <a:endParaRPr lang="ru-RU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7" name="Овал 16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9" name="Picture 4" descr="LOGO_SAS7_small"/>
            <p:cNvPicPr>
              <a:picLocks noChangeAspect="1" noChangeArrowheads="1"/>
            </p:cNvPicPr>
            <p:nvPr/>
          </p:nvPicPr>
          <p:blipFill>
            <a:blip r:embed="rId20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Прямоугольник 19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406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73665" indent="-43247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13468" indent="-308912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32676" indent="-288318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441588" indent="-26772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78421" indent="-205941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15253" indent="-205941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62382" indent="-205941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9512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25750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8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9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4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42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9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3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88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1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2" y="-24"/>
            <a:ext cx="7467600" cy="1143000"/>
          </a:xfrm>
          <a:prstGeom prst="rect">
            <a:avLst/>
          </a:prstGeom>
        </p:spPr>
        <p:txBody>
          <a:bodyPr vert="horz" lIns="51485" tIns="51485" rIns="51485" bIns="51485" anchor="ctr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7467600" cy="4525963"/>
          </a:xfrm>
          <a:prstGeom prst="rect">
            <a:avLst/>
          </a:prstGeom>
        </p:spPr>
        <p:txBody>
          <a:bodyPr vert="horz" lIns="102971" tIns="51485" rIns="102971" bIns="5148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lIns="102971" tIns="51485" rIns="102971" bIns="0" anchor="b"/>
          <a:lstStyle>
            <a:lvl1pPr algn="l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E4E9EF">
                    <a:shade val="50000"/>
                  </a:srgbClr>
                </a:solidFill>
                <a:cs typeface="Arial" pitchFamily="34" charset="0"/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  <a:cs typeface="Arial" pitchFamily="34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tIns="51485" rIns="0" bIns="0" anchor="b"/>
          <a:lstStyle>
            <a:lvl1pPr algn="ct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E4E9EF">
                    <a:shade val="50000"/>
                  </a:srgbClr>
                </a:solidFill>
                <a:cs typeface="Arial" pitchFamily="34" charset="0"/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  <a:cs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1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51BB12AD-16BA-44E1-8E7B-5875F06FCEE3}" type="slidenum">
              <a:rPr lang="ru-RU" smtClean="0">
                <a:solidFill>
                  <a:prstClr val="white"/>
                </a:solidFill>
                <a:cs typeface="Arial" pitchFamily="34" charset="0"/>
              </a:rPr>
              <a:pPr/>
              <a:t>‹#›</a:t>
            </a:fld>
            <a:endParaRPr lang="ru-RU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118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  <p:sldLayoutId id="2147483994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73665" indent="-43247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13468" indent="-308912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32676" indent="-288318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441588" indent="-26772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78421" indent="-205941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15253" indent="-205941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62382" indent="-205941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9512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25750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8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9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4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42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9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3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88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1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2" y="-24"/>
            <a:ext cx="7467600" cy="1143000"/>
          </a:xfrm>
          <a:prstGeom prst="rect">
            <a:avLst/>
          </a:prstGeom>
        </p:spPr>
        <p:txBody>
          <a:bodyPr vert="horz" lIns="51485" tIns="51485" rIns="51485" bIns="51485" anchor="ctr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7467600" cy="4525963"/>
          </a:xfrm>
          <a:prstGeom prst="rect">
            <a:avLst/>
          </a:prstGeom>
        </p:spPr>
        <p:txBody>
          <a:bodyPr vert="horz" lIns="102971" tIns="51485" rIns="102971" bIns="5148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lIns="102971" tIns="51485" rIns="102971" bIns="0" anchor="b"/>
          <a:lstStyle>
            <a:lvl1pPr algn="l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E4E9EF">
                    <a:shade val="50000"/>
                  </a:srgbClr>
                </a:solidFill>
                <a:cs typeface="Arial" pitchFamily="34" charset="0"/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  <a:cs typeface="Arial" pitchFamily="34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tIns="51485" rIns="0" bIns="0" anchor="b"/>
          <a:lstStyle>
            <a:lvl1pPr algn="ct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E4E9EF">
                    <a:shade val="50000"/>
                  </a:srgbClr>
                </a:solidFill>
                <a:cs typeface="Arial" pitchFamily="34" charset="0"/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  <a:cs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1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51BB12AD-16BA-44E1-8E7B-5875F06FCEE3}" type="slidenum">
              <a:rPr lang="ru-RU" smtClean="0">
                <a:solidFill>
                  <a:prstClr val="white"/>
                </a:solidFill>
                <a:cs typeface="Arial" pitchFamily="34" charset="0"/>
              </a:rPr>
              <a:pPr/>
              <a:t>‹#›</a:t>
            </a:fld>
            <a:endParaRPr lang="ru-RU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7" name="Овал 16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9" name="Picture 4" descr="LOGO_SAS7_small"/>
            <p:cNvPicPr>
              <a:picLocks noChangeAspect="1" noChangeArrowheads="1"/>
            </p:cNvPicPr>
            <p:nvPr/>
          </p:nvPicPr>
          <p:blipFill>
            <a:blip r:embed="rId20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Прямоугольник 19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516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73665" indent="-43247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13468" indent="-308912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32676" indent="-288318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441588" indent="-26772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78421" indent="-205941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15253" indent="-205941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62382" indent="-205941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9512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25750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8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9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4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42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9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3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88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1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2" y="-24"/>
            <a:ext cx="7467600" cy="1143000"/>
          </a:xfrm>
          <a:prstGeom prst="rect">
            <a:avLst/>
          </a:prstGeom>
        </p:spPr>
        <p:txBody>
          <a:bodyPr vert="horz" lIns="51485" tIns="51485" rIns="51485" bIns="51485" anchor="ctr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7467600" cy="4525963"/>
          </a:xfrm>
          <a:prstGeom prst="rect">
            <a:avLst/>
          </a:prstGeom>
        </p:spPr>
        <p:txBody>
          <a:bodyPr vert="horz" lIns="102971" tIns="51485" rIns="102971" bIns="5148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lIns="102971" tIns="51485" rIns="102971" bIns="0" anchor="b"/>
          <a:lstStyle>
            <a:lvl1pPr algn="l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E4E9EF">
                    <a:shade val="50000"/>
                  </a:srgbClr>
                </a:solidFill>
                <a:cs typeface="Arial" pitchFamily="34" charset="0"/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  <a:cs typeface="Arial" pitchFamily="34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tIns="51485" rIns="0" bIns="0" anchor="b"/>
          <a:lstStyle>
            <a:lvl1pPr algn="ct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E4E9EF">
                    <a:shade val="50000"/>
                  </a:srgbClr>
                </a:solidFill>
                <a:cs typeface="Arial" pitchFamily="34" charset="0"/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  <a:cs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1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51BB12AD-16BA-44E1-8E7B-5875F06FCEE3}" type="slidenum">
              <a:rPr lang="ru-RU" smtClean="0">
                <a:solidFill>
                  <a:prstClr val="white"/>
                </a:solidFill>
                <a:cs typeface="Arial" pitchFamily="34" charset="0"/>
              </a:rPr>
              <a:pPr/>
              <a:t>‹#›</a:t>
            </a:fld>
            <a:endParaRPr lang="ru-RU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7" name="Овал 16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9" name="Picture 4" descr="LOGO_SAS7_small"/>
            <p:cNvPicPr>
              <a:picLocks noChangeAspect="1" noChangeArrowheads="1"/>
            </p:cNvPicPr>
            <p:nvPr/>
          </p:nvPicPr>
          <p:blipFill>
            <a:blip r:embed="rId20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Прямоугольник 19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477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73665" indent="-43247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13468" indent="-308912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32676" indent="-288318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441588" indent="-26772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78421" indent="-205941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15253" indent="-205941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62382" indent="-205941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9512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25750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8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9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4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42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9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3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88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1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2" y="-24"/>
            <a:ext cx="7467600" cy="1143000"/>
          </a:xfrm>
          <a:prstGeom prst="rect">
            <a:avLst/>
          </a:prstGeom>
        </p:spPr>
        <p:txBody>
          <a:bodyPr vert="horz" lIns="51485" tIns="51485" rIns="51485" bIns="51485" anchor="ctr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7467600" cy="4525963"/>
          </a:xfrm>
          <a:prstGeom prst="rect">
            <a:avLst/>
          </a:prstGeom>
        </p:spPr>
        <p:txBody>
          <a:bodyPr vert="horz" lIns="102971" tIns="51485" rIns="102971" bIns="5148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lIns="102971" tIns="51485" rIns="102971" bIns="0" anchor="b"/>
          <a:lstStyle>
            <a:lvl1pPr algn="l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tIns="51485" rIns="0" bIns="0" anchor="b"/>
          <a:lstStyle>
            <a:lvl1pPr algn="ct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1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7" name="Овал 16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9" name="Picture 4" descr="LOGO_SAS7_small"/>
            <p:cNvPicPr>
              <a:picLocks noChangeAspect="1" noChangeArrowheads="1"/>
            </p:cNvPicPr>
            <p:nvPr/>
          </p:nvPicPr>
          <p:blipFill>
            <a:blip r:embed="rId14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Прямоугольник 19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161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73665" indent="-43247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13468" indent="-308912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32676" indent="-288318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441588" indent="-26772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78421" indent="-205941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15253" indent="-205941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62382" indent="-205941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9512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25750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8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9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4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42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9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3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88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4" y="4752134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pPr defTabSz="110898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13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pPr defTabSz="110898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13" y="274638"/>
            <a:ext cx="7467600" cy="1143000"/>
          </a:xfrm>
          <a:prstGeom prst="rect">
            <a:avLst/>
          </a:prstGeom>
        </p:spPr>
        <p:txBody>
          <a:bodyPr vert="horz" lIns="51485" tIns="51485" rIns="51485" bIns="51485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13" y="1600209"/>
            <a:ext cx="7467600" cy="4525963"/>
          </a:xfrm>
          <a:prstGeom prst="rect">
            <a:avLst/>
          </a:prstGeom>
        </p:spPr>
        <p:txBody>
          <a:bodyPr vert="horz" lIns="102971" tIns="51485" rIns="102971" bIns="5148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lIns="102971" tIns="51485" rIns="102971" bIns="0" anchor="b"/>
          <a:lstStyle>
            <a:lvl1pPr algn="l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defTabSz="1108984"/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tIns="51485" rIns="0" bIns="0" anchor="b"/>
          <a:lstStyle>
            <a:lvl1pPr algn="ct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defTabSz="1108984"/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12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defTabSz="1108984"/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 defTabSz="1108984"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7" name="Овал 16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9" name="Picture 4" descr="LOGO_SAS7_small"/>
            <p:cNvPicPr>
              <a:picLocks noChangeAspect="1" noChangeArrowheads="1"/>
            </p:cNvPicPr>
            <p:nvPr/>
          </p:nvPicPr>
          <p:blipFill>
            <a:blip r:embed="rId14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Прямоугольник 19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320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3665" indent="-43247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13468" indent="-308912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676" indent="-288318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588" indent="-26772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78421" indent="-205941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253" indent="-205941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62382" indent="-205941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9512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25750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8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9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4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42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9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3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88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1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2" y="-24"/>
            <a:ext cx="7467600" cy="1143000"/>
          </a:xfrm>
          <a:prstGeom prst="rect">
            <a:avLst/>
          </a:prstGeom>
        </p:spPr>
        <p:txBody>
          <a:bodyPr vert="horz" lIns="51485" tIns="51485" rIns="51485" bIns="51485" anchor="ctr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7467600" cy="4525963"/>
          </a:xfrm>
          <a:prstGeom prst="rect">
            <a:avLst/>
          </a:prstGeom>
        </p:spPr>
        <p:txBody>
          <a:bodyPr vert="horz" lIns="102971" tIns="51485" rIns="102971" bIns="5148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lIns="102971" tIns="51485" rIns="102971" bIns="0" anchor="b"/>
          <a:lstStyle>
            <a:lvl1pPr algn="l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E4E9EF">
                    <a:shade val="50000"/>
                  </a:srgbClr>
                </a:solidFill>
                <a:cs typeface="Arial" pitchFamily="34" charset="0"/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  <a:cs typeface="Arial" pitchFamily="34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tIns="51485" rIns="0" bIns="0" anchor="b"/>
          <a:lstStyle>
            <a:lvl1pPr algn="ct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E4E9EF">
                    <a:shade val="50000"/>
                  </a:srgbClr>
                </a:solidFill>
                <a:cs typeface="Arial" pitchFamily="34" charset="0"/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  <a:cs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1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51BB12AD-16BA-44E1-8E7B-5875F06FCEE3}" type="slidenum">
              <a:rPr lang="ru-RU" smtClean="0">
                <a:solidFill>
                  <a:prstClr val="white"/>
                </a:solidFill>
                <a:cs typeface="Arial" pitchFamily="34" charset="0"/>
              </a:rPr>
              <a:pPr/>
              <a:t>‹#›</a:t>
            </a:fld>
            <a:endParaRPr lang="ru-RU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7" name="Овал 16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9" name="Picture 4" descr="LOGO_SAS7_small"/>
            <p:cNvPicPr>
              <a:picLocks noChangeAspect="1" noChangeArrowheads="1"/>
            </p:cNvPicPr>
            <p:nvPr/>
          </p:nvPicPr>
          <p:blipFill>
            <a:blip r:embed="rId20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Прямоугольник 19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067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73665" indent="-43247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13468" indent="-308912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32676" indent="-288318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441588" indent="-26772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78421" indent="-205941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15253" indent="-205941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62382" indent="-205941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9512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25750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8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9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4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42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9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3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88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1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2" y="-24"/>
            <a:ext cx="7467600" cy="1143000"/>
          </a:xfrm>
          <a:prstGeom prst="rect">
            <a:avLst/>
          </a:prstGeom>
        </p:spPr>
        <p:txBody>
          <a:bodyPr vert="horz" lIns="51485" tIns="51485" rIns="51485" bIns="51485" anchor="ctr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7467600" cy="4525963"/>
          </a:xfrm>
          <a:prstGeom prst="rect">
            <a:avLst/>
          </a:prstGeom>
        </p:spPr>
        <p:txBody>
          <a:bodyPr vert="horz" lIns="102971" tIns="51485" rIns="102971" bIns="5148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lIns="102971" tIns="51485" rIns="102971" bIns="0" anchor="b"/>
          <a:lstStyle>
            <a:lvl1pPr algn="l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tIns="51485" rIns="0" bIns="0" anchor="b"/>
          <a:lstStyle>
            <a:lvl1pPr algn="ct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1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7" name="Овал 16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9" name="Picture 4" descr="LOGO_SAS7_small"/>
            <p:cNvPicPr>
              <a:picLocks noChangeAspect="1" noChangeArrowheads="1"/>
            </p:cNvPicPr>
            <p:nvPr/>
          </p:nvPicPr>
          <p:blipFill>
            <a:blip r:embed="rId14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Прямоугольник 19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193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73665" indent="-43247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13468" indent="-308912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32676" indent="-288318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441588" indent="-26772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78421" indent="-205941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15253" indent="-205941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62382" indent="-205941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9512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25750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8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9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4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42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9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3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88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1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1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2" y="-24"/>
            <a:ext cx="7467600" cy="1143000"/>
          </a:xfrm>
          <a:prstGeom prst="rect">
            <a:avLst/>
          </a:prstGeom>
        </p:spPr>
        <p:txBody>
          <a:bodyPr vert="horz" lIns="51485" tIns="51485" rIns="51485" bIns="51485" anchor="ctr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7467600" cy="4525963"/>
          </a:xfrm>
          <a:prstGeom prst="rect">
            <a:avLst/>
          </a:prstGeom>
        </p:spPr>
        <p:txBody>
          <a:bodyPr vert="horz" lIns="102971" tIns="51485" rIns="102971" bIns="5148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lIns="102971" tIns="51485" rIns="102971" bIns="0" anchor="b"/>
          <a:lstStyle>
            <a:lvl1pPr algn="l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E4E9EF">
                    <a:shade val="50000"/>
                  </a:srgbClr>
                </a:solidFill>
                <a:cs typeface="Arial" pitchFamily="34" charset="0"/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  <a:cs typeface="Arial" pitchFamily="34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tIns="51485" rIns="0" bIns="0" anchor="b"/>
          <a:lstStyle>
            <a:lvl1pPr algn="ct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E4E9EF">
                    <a:shade val="50000"/>
                  </a:srgbClr>
                </a:solidFill>
                <a:cs typeface="Arial" pitchFamily="34" charset="0"/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  <a:cs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1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51BB12AD-16BA-44E1-8E7B-5875F06FCEE3}" type="slidenum">
              <a:rPr lang="ru-RU" smtClean="0">
                <a:solidFill>
                  <a:prstClr val="white"/>
                </a:solidFill>
                <a:cs typeface="Arial" pitchFamily="34" charset="0"/>
              </a:rPr>
              <a:pPr/>
              <a:t>‹#›</a:t>
            </a:fld>
            <a:endParaRPr lang="ru-RU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17" name="Овал 16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9" name="Picture 4" descr="LOGO_SAS7_small"/>
            <p:cNvPicPr>
              <a:picLocks noChangeAspect="1" noChangeArrowheads="1"/>
            </p:cNvPicPr>
            <p:nvPr/>
          </p:nvPicPr>
          <p:blipFill>
            <a:blip r:embed="rId20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Прямоугольник 19"/>
          <p:cNvSpPr/>
          <p:nvPr userDrawn="1"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439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  <p:sldLayoutId id="2147483909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73665" indent="-43247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13468" indent="-308912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32676" indent="-288318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441588" indent="-26772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78421" indent="-205941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15253" indent="-205941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62382" indent="-205941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9512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25750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8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9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4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42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9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3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88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4" y="4752129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pPr defTabSz="110898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4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pPr defTabSz="110898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5" y="274638"/>
            <a:ext cx="7467600" cy="1143000"/>
          </a:xfrm>
          <a:prstGeom prst="rect">
            <a:avLst/>
          </a:prstGeom>
        </p:spPr>
        <p:txBody>
          <a:bodyPr vert="horz" lIns="51485" tIns="51485" rIns="51485" bIns="51485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5" y="1600204"/>
            <a:ext cx="7467600" cy="4525963"/>
          </a:xfrm>
          <a:prstGeom prst="rect">
            <a:avLst/>
          </a:prstGeom>
        </p:spPr>
        <p:txBody>
          <a:bodyPr vert="horz" lIns="102971" tIns="51485" rIns="102971" bIns="5148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lIns="102971" tIns="51485" rIns="102971" bIns="0" anchor="b"/>
          <a:lstStyle>
            <a:lvl1pPr algn="l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defTabSz="1108984"/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tIns="51485" rIns="0" bIns="0" anchor="b"/>
          <a:lstStyle>
            <a:lvl1pPr algn="ct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defTabSz="1108984"/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4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defTabSz="1108984"/>
            <a:fld id="{51BB12AD-16BA-44E1-8E7B-5875F06FCEE3}" type="slidenum">
              <a:rPr lang="ru-RU" smtClean="0">
                <a:solidFill>
                  <a:srgbClr val="E4E9EF">
                    <a:shade val="50000"/>
                  </a:srgbClr>
                </a:solidFill>
              </a:rPr>
              <a:pPr defTabSz="1108984"/>
              <a:t>‹#›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411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3665" indent="-43247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13468" indent="-308912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676" indent="-288318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588" indent="-26772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78421" indent="-205941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253" indent="-205941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62382" indent="-205941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9512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25750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8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9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4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42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9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3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88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Blur radius="18"/>
                    </a14:imgEffect>
                    <a14:imgEffect>
                      <a14:sharpenSoften amount="-22000"/>
                    </a14:imgEffect>
                    <a14:imgEffect>
                      <a14:brightnessContrast bright="-28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63" y="142875"/>
            <a:ext cx="8523287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78401" y="2919136"/>
            <a:ext cx="4976918" cy="553998"/>
          </a:xfrm>
        </p:spPr>
        <p:txBody>
          <a:bodyPr wrap="square">
            <a:spAutoFit/>
          </a:bodyPr>
          <a:lstStyle/>
          <a:p>
            <a:r>
              <a:rPr lang="ru-RU" dirty="0" smtClean="0"/>
              <a:t>Комитет </a:t>
            </a:r>
            <a:r>
              <a:rPr lang="ru-RU" smtClean="0"/>
              <a:t>РСКАОиСПО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182693" y="142852"/>
            <a:ext cx="2968603" cy="857256"/>
          </a:xfrm>
          <a:prstGeom prst="rect">
            <a:avLst/>
          </a:prstGeom>
        </p:spPr>
        <p:txBody>
          <a:bodyPr vert="horz" lIns="102971" tIns="0" rIns="51485" bIns="0" anchor="b">
            <a:normAutofit fontScale="62500" lnSpcReduction="20000"/>
          </a:bodyPr>
          <a:lstStyle/>
          <a:p>
            <a:pPr>
              <a:spcBef>
                <a:spcPct val="20000"/>
              </a:spcBef>
              <a:buClr>
                <a:srgbClr val="6076B4"/>
              </a:buClr>
              <a:buSzPct val="80000"/>
              <a:buFont typeface="Wingdings 2"/>
              <a:buNone/>
              <a:defRPr/>
            </a:pPr>
            <a:r>
              <a:rPr lang="ru-RU" sz="2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 НП «СОЮЗАТОМГЕО»</a:t>
            </a:r>
          </a:p>
          <a:p>
            <a:pPr>
              <a:spcBef>
                <a:spcPct val="20000"/>
              </a:spcBef>
              <a:buClr>
                <a:srgbClr val="6076B4"/>
              </a:buClr>
              <a:buSzPct val="80000"/>
            </a:pPr>
            <a:r>
              <a:rPr lang="ru-RU" sz="2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 НП «СОЮЗАТОМСТРОЙ»</a:t>
            </a:r>
          </a:p>
          <a:p>
            <a:pPr>
              <a:spcBef>
                <a:spcPct val="20000"/>
              </a:spcBef>
              <a:buClr>
                <a:srgbClr val="6076B4"/>
              </a:buClr>
              <a:buSzPct val="80000"/>
            </a:pPr>
            <a:r>
              <a:rPr lang="ru-RU" sz="2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 НП «СОЮЗАТОМПРОЕКТ»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6903" y="1276971"/>
            <a:ext cx="6901953" cy="351829"/>
          </a:xfrm>
          <a:prstGeom prst="rect">
            <a:avLst/>
          </a:prstGeom>
          <a:gradFill flip="none" rotWithShape="1">
            <a:gsLst>
              <a:gs pos="61000">
                <a:srgbClr val="256697">
                  <a:lumMod val="90000"/>
                  <a:lumOff val="10000"/>
                </a:srgbClr>
              </a:gs>
              <a:gs pos="0">
                <a:srgbClr val="256697">
                  <a:lumMod val="100000"/>
                </a:srgbClr>
              </a:gs>
              <a:gs pos="100000">
                <a:srgbClr val="00B0F0">
                  <a:lumMod val="99000"/>
                </a:srgbClr>
              </a:gs>
            </a:gsLst>
            <a:lin ang="0" scaled="1"/>
            <a:tileRect/>
          </a:gradFill>
        </p:spPr>
        <p:txBody>
          <a:bodyPr wrap="square" lIns="0" tIns="36000" rIns="0" bIns="36000" rtlCol="0" anchor="ctr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600" kern="0" dirty="0">
                <a:solidFill>
                  <a:srgbClr val="FFFFFF"/>
                </a:solidFill>
              </a:rPr>
              <a:t>  </a:t>
            </a:r>
            <a:r>
              <a:rPr lang="ru-RU" sz="1600" kern="0" dirty="0">
                <a:solidFill>
                  <a:srgbClr val="FFFFFF">
                    <a:lumMod val="95000"/>
                  </a:srgbClr>
                </a:solidFill>
                <a:effectLst>
                  <a:glow rad="63500">
                    <a:srgbClr val="3E87BD">
                      <a:satMod val="175000"/>
                      <a:alpha val="40000"/>
                    </a:srgbClr>
                  </a:glow>
                </a:effectLst>
              </a:rPr>
              <a:t>САМОРЕГУЛИРУЕМЫЕ ОРГАНИЗАЦИИ АТОМНОЙ ОТРАСЛИ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121948" y="5899466"/>
            <a:ext cx="2826316" cy="55387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prstClr val="white"/>
                </a:solidFill>
              </a:rPr>
              <a:t>24 сентября 2014 года</a:t>
            </a:r>
          </a:p>
          <a:p>
            <a:endParaRPr lang="ru-RU" sz="2000" b="0" dirty="0">
              <a:solidFill>
                <a:prstClr val="white">
                  <a:lumMod val="75000"/>
                </a:prstClr>
              </a:solidFill>
            </a:endParaRPr>
          </a:p>
          <a:p>
            <a:endParaRPr lang="ru-RU" sz="2000" b="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>
            <a:off x="243536" y="2893198"/>
            <a:ext cx="3698626" cy="3699051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L" descr="C:\Documents and Settings\Администратор\Рабочий стол\FROM BESKRAYNIY\znak_prosto_6.png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578" y="2861751"/>
            <a:ext cx="3736648" cy="374976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C:\Documents and Settings\Администратор\Рабочий стол\FROM BESKRAYNIY\LOGO_SAS7.png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486" y="2827096"/>
            <a:ext cx="3871915" cy="388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5816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93" y="142852"/>
            <a:ext cx="8300578" cy="787908"/>
          </a:xfrm>
        </p:spPr>
        <p:txBody>
          <a:bodyPr/>
          <a:lstStyle/>
          <a:p>
            <a:r>
              <a:rPr lang="ru-RU" b="0" dirty="0" smtClean="0"/>
              <a:t>Законодательная основа деятельности </a:t>
            </a:r>
            <a:r>
              <a:rPr lang="ru-RU" b="0" dirty="0"/>
              <a:t>Комитетов СРО атомной отрасли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3657" y="4385174"/>
            <a:ext cx="2048343" cy="98009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Соблюдение стандартов СРО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62926" y="5516055"/>
            <a:ext cx="2048343" cy="98009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Соблюдение правил СРО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9530" y="5516055"/>
            <a:ext cx="2048343" cy="98009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Соблюдение правил контроля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Соединительная линия уступом 6"/>
          <p:cNvCxnSpPr>
            <a:stCxn id="20" idx="1"/>
            <a:endCxn id="31" idx="3"/>
          </p:cNvCxnSpPr>
          <p:nvPr/>
        </p:nvCxnSpPr>
        <p:spPr>
          <a:xfrm rot="10800000">
            <a:off x="2523656" y="1549554"/>
            <a:ext cx="585241" cy="1677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>
            <a:stCxn id="20" idx="3"/>
            <a:endCxn id="32" idx="1"/>
          </p:cNvCxnSpPr>
          <p:nvPr/>
        </p:nvCxnSpPr>
        <p:spPr>
          <a:xfrm>
            <a:off x="5859529" y="1549554"/>
            <a:ext cx="409669" cy="1677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33"/>
          <p:cNvGrpSpPr/>
          <p:nvPr/>
        </p:nvGrpSpPr>
        <p:grpSpPr>
          <a:xfrm>
            <a:off x="3547828" y="3932822"/>
            <a:ext cx="5456396" cy="1584072"/>
            <a:chOff x="4330691" y="4072735"/>
            <a:chExt cx="6660403" cy="1500993"/>
          </a:xfrm>
          <a:solidFill>
            <a:srgbClr val="FF0000"/>
          </a:solidFill>
          <a:effectLst/>
        </p:grpSpPr>
        <p:sp>
          <p:nvSpPr>
            <p:cNvPr id="12" name="Прямоугольник 11"/>
            <p:cNvSpPr/>
            <p:nvPr/>
          </p:nvSpPr>
          <p:spPr>
            <a:xfrm>
              <a:off x="5795170" y="4501364"/>
              <a:ext cx="2500330" cy="9286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Соответствие требованиям  СРО</a:t>
              </a:r>
              <a:endPara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490764" y="4501362"/>
              <a:ext cx="2500330" cy="92869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Соблюдение </a:t>
              </a:r>
              <a:r>
                <a:rPr lang="ru-RU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техрегламентов</a:t>
              </a:r>
              <a:endPara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Соединительная линия уступом 13"/>
            <p:cNvCxnSpPr>
              <a:stCxn id="30" idx="2"/>
              <a:endCxn id="6" idx="0"/>
            </p:cNvCxnSpPr>
            <p:nvPr/>
          </p:nvCxnSpPr>
          <p:spPr>
            <a:xfrm rot="5400000">
              <a:off x="7652558" y="4822835"/>
              <a:ext cx="1500198" cy="1588"/>
            </a:xfrm>
            <a:prstGeom prst="bentConnector3">
              <a:avLst>
                <a:gd name="adj1" fmla="val 50000"/>
              </a:avLst>
            </a:prstGeom>
            <a:grp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grpSp>
          <p:nvGrpSpPr>
            <p:cNvPr id="15" name="Группа 57"/>
            <p:cNvGrpSpPr/>
            <p:nvPr/>
          </p:nvGrpSpPr>
          <p:grpSpPr>
            <a:xfrm>
              <a:off x="4330691" y="4072735"/>
              <a:ext cx="5410238" cy="1500199"/>
              <a:chOff x="4330691" y="4072735"/>
              <a:chExt cx="5410238" cy="1500199"/>
            </a:xfrm>
            <a:grpFill/>
          </p:grpSpPr>
          <p:cxnSp>
            <p:nvCxnSpPr>
              <p:cNvPr id="17" name="Соединительная линия уступом 16"/>
              <p:cNvCxnSpPr>
                <a:stCxn id="30" idx="2"/>
                <a:endCxn id="5" idx="0"/>
              </p:cNvCxnSpPr>
              <p:nvPr/>
            </p:nvCxnSpPr>
            <p:spPr>
              <a:xfrm rot="5400000">
                <a:off x="6311905" y="3482182"/>
                <a:ext cx="1500198" cy="2681306"/>
              </a:xfrm>
              <a:prstGeom prst="bentConnector3">
                <a:avLst>
                  <a:gd name="adj1" fmla="val 14521"/>
                </a:avLst>
              </a:prstGeom>
              <a:grpFill/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8" name="Соединительная линия уступом 17"/>
              <p:cNvCxnSpPr>
                <a:stCxn id="30" idx="2"/>
                <a:endCxn id="4" idx="0"/>
              </p:cNvCxnSpPr>
              <p:nvPr/>
            </p:nvCxnSpPr>
            <p:spPr>
              <a:xfrm rot="5400000">
                <a:off x="6152360" y="2251067"/>
                <a:ext cx="428628" cy="4071966"/>
              </a:xfrm>
              <a:prstGeom prst="bentConnector3">
                <a:avLst>
                  <a:gd name="adj1" fmla="val 50000"/>
                </a:avLst>
              </a:prstGeom>
              <a:grpFill/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9" name="Соединительная линия уступом 18"/>
              <p:cNvCxnSpPr>
                <a:stCxn id="30" idx="2"/>
                <a:endCxn id="13" idx="0"/>
              </p:cNvCxnSpPr>
              <p:nvPr/>
            </p:nvCxnSpPr>
            <p:spPr>
              <a:xfrm rot="16200000" flipH="1">
                <a:off x="8857479" y="3617914"/>
                <a:ext cx="428628" cy="1338272"/>
              </a:xfrm>
              <a:prstGeom prst="bentConnector3">
                <a:avLst>
                  <a:gd name="adj1" fmla="val 50000"/>
                </a:avLst>
              </a:prstGeom>
              <a:grpFill/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</p:grpSp>
        <p:cxnSp>
          <p:nvCxnSpPr>
            <p:cNvPr id="16" name="Соединительная линия уступом 15"/>
            <p:cNvCxnSpPr>
              <a:stCxn id="30" idx="2"/>
              <a:endCxn id="12" idx="0"/>
            </p:cNvCxnSpPr>
            <p:nvPr/>
          </p:nvCxnSpPr>
          <p:spPr>
            <a:xfrm rot="5400000">
              <a:off x="7509682" y="3608389"/>
              <a:ext cx="428628" cy="1357322"/>
            </a:xfrm>
            <a:prstGeom prst="bentConnector3">
              <a:avLst>
                <a:gd name="adj1" fmla="val 50000"/>
              </a:avLst>
            </a:prstGeom>
            <a:grp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3108897" y="908720"/>
            <a:ext cx="2750632" cy="12816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Содержание деятельности СРО (Статья 55.1. ГСК РФ)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21" name="Соединительная линия уступом 20"/>
          <p:cNvCxnSpPr>
            <a:stCxn id="32" idx="2"/>
            <a:endCxn id="30" idx="0"/>
          </p:cNvCxnSpPr>
          <p:nvPr/>
        </p:nvCxnSpPr>
        <p:spPr>
          <a:xfrm rot="5400000">
            <a:off x="6734390" y="2188914"/>
            <a:ext cx="913127" cy="614503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6820" y="4191289"/>
            <a:ext cx="2048343" cy="678528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850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prstClr val="white"/>
                </a:solidFill>
              </a:rPr>
              <a:t>Правила контроля в области саморегулирования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820" y="5042152"/>
            <a:ext cx="2048343" cy="678528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925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prstClr val="white"/>
                </a:solidFill>
              </a:rPr>
              <a:t>Дисциплинарная ответственность членов СРО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820" y="2489563"/>
            <a:ext cx="2048343" cy="678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Стандарты СРО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Соединительная линия уступом 24"/>
          <p:cNvCxnSpPr>
            <a:stCxn id="31" idx="2"/>
            <a:endCxn id="24" idx="3"/>
          </p:cNvCxnSpPr>
          <p:nvPr/>
        </p:nvCxnSpPr>
        <p:spPr>
          <a:xfrm rot="16200000" flipH="1">
            <a:off x="1329555" y="2063220"/>
            <a:ext cx="789226" cy="741988"/>
          </a:xfrm>
          <a:prstGeom prst="bentConnector4">
            <a:avLst>
              <a:gd name="adj1" fmla="val 28507"/>
              <a:gd name="adj2" fmla="val 124096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6820" y="5893015"/>
            <a:ext cx="2048343" cy="678528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prstClr val="white"/>
                </a:solidFill>
              </a:rPr>
              <a:t>Правила СРО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820" y="3340426"/>
            <a:ext cx="2048343" cy="678528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prstClr val="white"/>
                </a:solidFill>
              </a:rPr>
              <a:t>Требования СРО к выдаче СоД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>
            <a:off x="2084759" y="5381417"/>
            <a:ext cx="10404" cy="850863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098717" y="2952727"/>
            <a:ext cx="3569969" cy="98009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55.13. ГСК РФ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Контроль саморегулируемой организации за деятельностью своих членов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2693" y="1059505"/>
            <a:ext cx="2340964" cy="980096"/>
          </a:xfrm>
          <a:prstGeom prst="rect">
            <a:avLst/>
          </a:prstGeom>
          <a:ln w="762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prstClr val="white"/>
                </a:solidFill>
              </a:rPr>
              <a:t>Разработка и утверждение документов СРО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69198" y="1059505"/>
            <a:ext cx="2458012" cy="980096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92500"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prstClr val="white"/>
                </a:solidFill>
              </a:rPr>
              <a:t>Контроль за соблюдением членами СРО требований  документов СРО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2" name="Соединительная линия уступом 41"/>
          <p:cNvCxnSpPr/>
          <p:nvPr/>
        </p:nvCxnSpPr>
        <p:spPr>
          <a:xfrm>
            <a:off x="2084759" y="4530554"/>
            <a:ext cx="10404" cy="850863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>
            <a:off x="2084759" y="2828828"/>
            <a:ext cx="10404" cy="850863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>
            <a:off x="2084759" y="3679691"/>
            <a:ext cx="10404" cy="850863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4795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субъектов СКАО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53401" y="6422065"/>
            <a:ext cx="689429" cy="304271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5206" y="2996952"/>
            <a:ext cx="2654597" cy="374441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>
            <a:normAutofit/>
          </a:bodyPr>
          <a:lstStyle/>
          <a:p>
            <a:pPr algn="ctr"/>
            <a:r>
              <a:rPr lang="ru-RU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Выработка консолидированной позиции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48515" y="620688"/>
            <a:ext cx="2241660" cy="194421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2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</a:t>
            </a: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сообщество </a:t>
            </a: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5653" y="620688"/>
            <a:ext cx="2241660" cy="194421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 «Росатом»</a:t>
            </a: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174" y="3140968"/>
            <a:ext cx="2626618" cy="331236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Минимизация инвестиционных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издержек </a:t>
            </a:r>
            <a:r>
              <a:rPr lang="ru-RU" dirty="0" smtClean="0">
                <a:solidFill>
                  <a:prstClr val="white"/>
                </a:solidFill>
              </a:rPr>
              <a:t>– повышение конкурентоспособности отраслевой продукции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74416" y="3140968"/>
            <a:ext cx="2796150" cy="331236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прибыли </a:t>
            </a:r>
            <a:r>
              <a:rPr lang="ru-RU" dirty="0" smtClean="0">
                <a:solidFill>
                  <a:prstClr val="white"/>
                </a:solidFill>
              </a:rPr>
              <a:t>– развитие компетенций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1674" y="620688"/>
            <a:ext cx="2241660" cy="194421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</a:t>
            </a:r>
          </a:p>
          <a:p>
            <a:pPr algn="ctr"/>
            <a:r>
              <a:rPr lang="ru-RU" sz="2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РСКАОиСПО</a:t>
            </a: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421674" y="3933056"/>
            <a:ext cx="2241948" cy="2664296"/>
            <a:chOff x="4176700" y="3140968"/>
            <a:chExt cx="2736656" cy="3456384"/>
          </a:xfrm>
          <a:solidFill>
            <a:schemeClr val="tx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" name="Прямоугольник 9"/>
            <p:cNvSpPr/>
            <p:nvPr/>
          </p:nvSpPr>
          <p:spPr>
            <a:xfrm>
              <a:off x="4176700" y="3140968"/>
              <a:ext cx="2736304" cy="108012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 lnSpcReduction="10000"/>
            </a:bodyPr>
            <a:lstStyle/>
            <a:p>
              <a:pPr algn="ctr"/>
              <a:r>
                <a:rPr lang="ru-RU" dirty="0" smtClean="0">
                  <a:solidFill>
                    <a:prstClr val="black"/>
                  </a:solidFill>
                </a:rPr>
                <a:t>Критерии добросовестной конкуренции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176700" y="4329100"/>
              <a:ext cx="2736304" cy="108012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 fontScale="92500" lnSpcReduction="10000"/>
            </a:bodyPr>
            <a:lstStyle/>
            <a:p>
              <a:pPr algn="ctr"/>
              <a:r>
                <a:rPr lang="ru-RU" dirty="0">
                  <a:solidFill>
                    <a:prstClr val="black"/>
                  </a:solidFill>
                </a:rPr>
                <a:t>Предложения по организации подрядных альянсов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177052" y="5517232"/>
              <a:ext cx="2736304" cy="108012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/>
            </a:bodyPr>
            <a:lstStyle/>
            <a:p>
              <a:pPr algn="ctr"/>
              <a:r>
                <a:rPr lang="ru-RU" dirty="0" smtClean="0">
                  <a:solidFill>
                    <a:prstClr val="black"/>
                  </a:solidFill>
                </a:rPr>
                <a:t>……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9" name="Прямая со стрелкой 18"/>
          <p:cNvCxnSpPr>
            <a:stCxn id="7" idx="2"/>
            <a:endCxn id="9" idx="0"/>
          </p:cNvCxnSpPr>
          <p:nvPr/>
        </p:nvCxnSpPr>
        <p:spPr>
          <a:xfrm>
            <a:off x="1386483" y="2564904"/>
            <a:ext cx="0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3" idx="2"/>
            <a:endCxn id="5" idx="0"/>
          </p:cNvCxnSpPr>
          <p:nvPr/>
        </p:nvCxnSpPr>
        <p:spPr>
          <a:xfrm>
            <a:off x="4542504" y="2564904"/>
            <a:ext cx="0" cy="432048"/>
          </a:xfrm>
          <a:prstGeom prst="straightConnector1">
            <a:avLst/>
          </a:prstGeom>
          <a:ln w="57150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2"/>
            <a:endCxn id="12" idx="0"/>
          </p:cNvCxnSpPr>
          <p:nvPr/>
        </p:nvCxnSpPr>
        <p:spPr>
          <a:xfrm>
            <a:off x="7669345" y="2564904"/>
            <a:ext cx="3146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" name="Picture 4" descr="LOGO_SAS7_small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Прямоугольник 23"/>
          <p:cNvSpPr/>
          <p:nvPr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2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/>
        </p:nvSpPr>
        <p:spPr>
          <a:xfrm>
            <a:off x="899593" y="1345176"/>
            <a:ext cx="7285824" cy="150776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</a:t>
            </a:r>
          </a:p>
          <a:p>
            <a:pPr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63" y="94331"/>
            <a:ext cx="8848656" cy="1034129"/>
          </a:xfrm>
        </p:spPr>
        <p:txBody>
          <a:bodyPr anchor="t" anchorCtr="0"/>
          <a:lstStyle/>
          <a:p>
            <a:r>
              <a:rPr lang="ru-RU" sz="2800" dirty="0" smtClean="0"/>
              <a:t>Комитет по развитию </a:t>
            </a:r>
            <a:br>
              <a:rPr lang="ru-RU" sz="2800" dirty="0" smtClean="0"/>
            </a:br>
            <a:r>
              <a:rPr lang="ru-RU" sz="2800" dirty="0" smtClean="0"/>
              <a:t>строительного </a:t>
            </a:r>
            <a:r>
              <a:rPr lang="ru-RU" sz="2800" dirty="0"/>
              <a:t>комплекса атомной отрасли и </a:t>
            </a:r>
            <a:r>
              <a:rPr lang="ru-RU" sz="2800" dirty="0" smtClean="0"/>
              <a:t>совершенствованию </a:t>
            </a:r>
            <a:r>
              <a:rPr lang="ru-RU" sz="2800" dirty="0"/>
              <a:t>подрядных отношений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679" y="3083111"/>
            <a:ext cx="1918870" cy="110605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отраслевой Концепции СУП на </a:t>
            </a: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базе стандартов </a:t>
            </a: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СРО. Пилотный проект ЛАЭС-2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679" y="4363013"/>
            <a:ext cx="1918870" cy="110605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</a:t>
            </a: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предложений по составу требований   ГК «Росатом» к подрядным альянсам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76156" y="3083111"/>
            <a:ext cx="1918870" cy="110605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</a:t>
            </a: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оптимальных моделей подрядных альянсов для площадок ГК «Росатом</a:t>
            </a: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6156" y="4363013"/>
            <a:ext cx="1918870" cy="110605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</a:t>
            </a: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типовой </a:t>
            </a: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отраслевой формы </a:t>
            </a: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консорциального  соглашения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18493" y="3083111"/>
            <a:ext cx="1918870" cy="110605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</a:t>
            </a:r>
            <a:r>
              <a:rPr lang="ru-RU" sz="1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предложений по совершенствованию </a:t>
            </a:r>
            <a:r>
              <a:rPr lang="ru-RU" sz="1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ЕОСЗ  </a:t>
            </a:r>
            <a:r>
              <a:rPr lang="ru-RU" sz="1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 «Росатом»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8493" y="4363013"/>
            <a:ext cx="1918870" cy="110605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62500" lnSpcReduction="20000"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компетенции экспертной организации при закупочных процедурах ГК «Росатом» в ООО ЦТКАО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36449" y="3083111"/>
            <a:ext cx="1918870" cy="110605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92500"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системы влияния СРО атомной отрасли в </a:t>
            </a:r>
            <a:r>
              <a:rPr lang="ru-RU" sz="1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зонах инвестиционной активности ГК «Росатом»</a:t>
            </a:r>
          </a:p>
        </p:txBody>
      </p:sp>
      <p:cxnSp>
        <p:nvCxnSpPr>
          <p:cNvPr id="18" name="Соединительная линия уступом 17"/>
          <p:cNvCxnSpPr>
            <a:stCxn id="6" idx="2"/>
            <a:endCxn id="8" idx="3"/>
          </p:cNvCxnSpPr>
          <p:nvPr/>
        </p:nvCxnSpPr>
        <p:spPr>
          <a:xfrm rot="5400000">
            <a:off x="1661093" y="3055378"/>
            <a:ext cx="927219" cy="234304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19" name="Соединительная линия уступом 18"/>
          <p:cNvCxnSpPr>
            <a:stCxn id="6" idx="2"/>
            <a:endCxn id="9" idx="3"/>
          </p:cNvCxnSpPr>
          <p:nvPr/>
        </p:nvCxnSpPr>
        <p:spPr>
          <a:xfrm rot="5400000">
            <a:off x="1021142" y="3695329"/>
            <a:ext cx="2207121" cy="234304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20" name="Соединительная линия уступом 19"/>
          <p:cNvCxnSpPr>
            <a:stCxn id="6" idx="2"/>
            <a:endCxn id="11" idx="1"/>
          </p:cNvCxnSpPr>
          <p:nvPr/>
        </p:nvCxnSpPr>
        <p:spPr>
          <a:xfrm rot="16200000" flipH="1">
            <a:off x="1255445" y="3695329"/>
            <a:ext cx="2207121" cy="234303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21" name="Соединительная линия уступом 20"/>
          <p:cNvCxnSpPr>
            <a:stCxn id="6" idx="2"/>
            <a:endCxn id="10" idx="1"/>
          </p:cNvCxnSpPr>
          <p:nvPr/>
        </p:nvCxnSpPr>
        <p:spPr>
          <a:xfrm rot="16200000" flipH="1">
            <a:off x="1895396" y="3055378"/>
            <a:ext cx="927219" cy="234303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0" name="Соединительная линия уступом 29"/>
          <p:cNvCxnSpPr>
            <a:stCxn id="7" idx="2"/>
            <a:endCxn id="14" idx="1"/>
          </p:cNvCxnSpPr>
          <p:nvPr/>
        </p:nvCxnSpPr>
        <p:spPr>
          <a:xfrm rot="16200000" flipH="1">
            <a:off x="6548484" y="3048173"/>
            <a:ext cx="927219" cy="248713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2" name="Соединительная линия уступом 31"/>
          <p:cNvCxnSpPr>
            <a:stCxn id="7" idx="2"/>
            <a:endCxn id="13" idx="3"/>
          </p:cNvCxnSpPr>
          <p:nvPr/>
        </p:nvCxnSpPr>
        <p:spPr>
          <a:xfrm rot="5400000">
            <a:off x="5658990" y="3687294"/>
            <a:ext cx="2207121" cy="250373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3" name="Соединительная линия уступом 32"/>
          <p:cNvCxnSpPr>
            <a:stCxn id="7" idx="2"/>
            <a:endCxn id="12" idx="3"/>
          </p:cNvCxnSpPr>
          <p:nvPr/>
        </p:nvCxnSpPr>
        <p:spPr>
          <a:xfrm rot="5400000">
            <a:off x="6298941" y="3047343"/>
            <a:ext cx="927219" cy="250373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50" name="Прямоугольник 49"/>
          <p:cNvSpPr/>
          <p:nvPr/>
        </p:nvSpPr>
        <p:spPr>
          <a:xfrm>
            <a:off x="88679" y="5618128"/>
            <a:ext cx="1918870" cy="110605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каталога типовых подрядных договоров на основе стандартов </a:t>
            </a: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FIDIC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Соединительная линия уступом 50"/>
          <p:cNvCxnSpPr>
            <a:stCxn id="6" idx="2"/>
            <a:endCxn id="50" idx="3"/>
          </p:cNvCxnSpPr>
          <p:nvPr/>
        </p:nvCxnSpPr>
        <p:spPr>
          <a:xfrm rot="5400000">
            <a:off x="393584" y="4322887"/>
            <a:ext cx="3462236" cy="234304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58" name="Прямоугольник 57"/>
          <p:cNvSpPr/>
          <p:nvPr/>
        </p:nvSpPr>
        <p:spPr>
          <a:xfrm>
            <a:off x="2476156" y="5618128"/>
            <a:ext cx="1918870" cy="110605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экспертной группы на базе ООО ЦТКАО по моделированию подрядных альянсов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9" name="Соединительная линия уступом 58"/>
          <p:cNvCxnSpPr>
            <a:stCxn id="6" idx="2"/>
            <a:endCxn id="58" idx="1"/>
          </p:cNvCxnSpPr>
          <p:nvPr/>
        </p:nvCxnSpPr>
        <p:spPr>
          <a:xfrm rot="16200000" flipH="1">
            <a:off x="627887" y="4322887"/>
            <a:ext cx="3462236" cy="234303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6" name="Прямоугольник 5"/>
          <p:cNvSpPr/>
          <p:nvPr/>
        </p:nvSpPr>
        <p:spPr>
          <a:xfrm>
            <a:off x="1209510" y="1535982"/>
            <a:ext cx="2064687" cy="1172938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55000" lnSpcReduction="20000"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разработки методик по подрядным отношениям в СКАО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5392" y="1535982"/>
            <a:ext cx="2064687" cy="1172938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55000" lnSpcReduction="20000"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r>
              <a: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взаимодействия </a:t>
            </a:r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 АО  </a:t>
            </a:r>
            <a:r>
              <a: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ГК «Росатом» по формированию компетентных подрядных альянсов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136450" y="4363014"/>
            <a:ext cx="1918870" cy="110605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92500" lnSpcReduction="10000"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участия СРОАО в разработке отраслевых норм и правил в части капитального строительства</a:t>
            </a:r>
            <a:endParaRPr lang="ru-RU" sz="13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36450" y="5631277"/>
            <a:ext cx="1918870" cy="110605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18494" y="5631277"/>
            <a:ext cx="1918870" cy="110605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1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участия СРОАО </a:t>
            </a:r>
            <a:r>
              <a:rPr lang="ru-RU" sz="1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работе ЦАК ГК «Росатом»</a:t>
            </a:r>
            <a:endParaRPr lang="ru-RU" sz="13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Соединительная линия уступом 28"/>
          <p:cNvCxnSpPr>
            <a:stCxn id="7" idx="2"/>
            <a:endCxn id="28" idx="3"/>
          </p:cNvCxnSpPr>
          <p:nvPr/>
        </p:nvCxnSpPr>
        <p:spPr>
          <a:xfrm rot="5400000">
            <a:off x="5024858" y="4321426"/>
            <a:ext cx="3475385" cy="250372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1" name="Соединительная линия уступом 30"/>
          <p:cNvCxnSpPr>
            <a:stCxn id="7" idx="2"/>
            <a:endCxn id="27" idx="1"/>
          </p:cNvCxnSpPr>
          <p:nvPr/>
        </p:nvCxnSpPr>
        <p:spPr>
          <a:xfrm rot="16200000" flipH="1">
            <a:off x="5274401" y="4322255"/>
            <a:ext cx="3475385" cy="248714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4" name="Соединительная линия уступом 33"/>
          <p:cNvCxnSpPr>
            <a:stCxn id="7" idx="2"/>
            <a:endCxn id="26" idx="1"/>
          </p:cNvCxnSpPr>
          <p:nvPr/>
        </p:nvCxnSpPr>
        <p:spPr>
          <a:xfrm rot="16200000" flipH="1">
            <a:off x="5908532" y="3688124"/>
            <a:ext cx="2207122" cy="248714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cxnSp>
    </p:spTree>
    <p:extLst>
      <p:ext uri="{BB962C8B-B14F-4D97-AF65-F5344CB8AC3E}">
        <p14:creationId xmlns:p14="http://schemas.microsoft.com/office/powerpoint/2010/main" xmlns="" val="10991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ятиугольник 87"/>
          <p:cNvSpPr/>
          <p:nvPr/>
        </p:nvSpPr>
        <p:spPr>
          <a:xfrm rot="10800000">
            <a:off x="5004048" y="4248328"/>
            <a:ext cx="4042056" cy="2425643"/>
          </a:xfrm>
          <a:prstGeom prst="homePlate">
            <a:avLst>
              <a:gd name="adj" fmla="val 24110"/>
            </a:avLst>
          </a:prstGeom>
          <a:solidFill>
            <a:srgbClr val="00B0F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81" name="Пятиугольник 80"/>
          <p:cNvSpPr/>
          <p:nvPr/>
        </p:nvSpPr>
        <p:spPr>
          <a:xfrm rot="10800000">
            <a:off x="5004048" y="1700807"/>
            <a:ext cx="4042056" cy="2425643"/>
          </a:xfrm>
          <a:prstGeom prst="homePlate">
            <a:avLst>
              <a:gd name="adj" fmla="val 24110"/>
            </a:avLst>
          </a:prstGeom>
          <a:solidFill>
            <a:srgbClr val="FFC00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2" name="Прямоугольник 1"/>
          <p:cNvSpPr/>
          <p:nvPr/>
        </p:nvSpPr>
        <p:spPr>
          <a:xfrm>
            <a:off x="3332624" y="1930900"/>
            <a:ext cx="10833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8916" y="4022757"/>
            <a:ext cx="1524032" cy="1438393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>
            <a:solidFill>
              <a:srgbClr val="00000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lIns="36000" tIns="36000" rIns="36000" bIns="3600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ysClr val="window" lastClr="FFFFFF"/>
                </a:solidFill>
              </a:rPr>
              <a:t>Курирование целевого направления в </a:t>
            </a:r>
            <a:r>
              <a:rPr lang="ru-RU" sz="1400" b="1" kern="0" dirty="0" smtClean="0">
                <a:solidFill>
                  <a:sysClr val="window" lastClr="FFFFFF"/>
                </a:solidFill>
              </a:rPr>
              <a:t>ООО ЦТКАО</a:t>
            </a:r>
            <a:endParaRPr lang="ru-RU" sz="1400" b="1" kern="0" dirty="0">
              <a:solidFill>
                <a:sysClr val="window" lastClr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27358" y="2421122"/>
            <a:ext cx="1524032" cy="1438393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>
            <a:solidFill>
              <a:srgbClr val="00000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lIns="36000" tIns="36000" rIns="36000" bIns="3600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ysClr val="window" lastClr="FFFFFF"/>
                </a:solidFill>
              </a:rPr>
              <a:t>Идеология создания подрядных альянсов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27358" y="4022757"/>
            <a:ext cx="1524032" cy="1438393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>
            <a:solidFill>
              <a:srgbClr val="00000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lIns="36000" tIns="36000" rIns="36000" bIns="3600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>
                <a:solidFill>
                  <a:sysClr val="window" lastClr="FFFFFF"/>
                </a:solidFill>
              </a:rPr>
              <a:t>Предварительный анализ споров и претензий по подрядным </a:t>
            </a:r>
            <a:r>
              <a:rPr lang="ru-RU" sz="1200" b="1" kern="0" dirty="0" smtClean="0">
                <a:solidFill>
                  <a:sysClr val="window" lastClr="FFFFFF"/>
                </a:solidFill>
              </a:rPr>
              <a:t>отношениям в СКАО</a:t>
            </a:r>
            <a:endParaRPr lang="ru-RU" sz="1200" b="1" kern="0" dirty="0">
              <a:solidFill>
                <a:sysClr val="window" lastClr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683" y="2421122"/>
            <a:ext cx="1524032" cy="1438393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>
            <a:solidFill>
              <a:srgbClr val="00000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lIns="36000" tIns="36000" rIns="36000" bIns="36000" anchor="ctr">
            <a:normAutofit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 smtClean="0">
                <a:solidFill>
                  <a:sysClr val="window" lastClr="FFFFFF"/>
                </a:solidFill>
              </a:rPr>
              <a:t>Обеспечение </a:t>
            </a:r>
            <a:r>
              <a:rPr lang="ru-RU" sz="1400" kern="0" dirty="0" err="1" smtClean="0">
                <a:solidFill>
                  <a:sysClr val="window" lastClr="FFFFFF"/>
                </a:solidFill>
              </a:rPr>
              <a:t>административ</a:t>
            </a:r>
            <a:r>
              <a:rPr lang="ru-RU" sz="1400" kern="0" dirty="0" smtClean="0">
                <a:solidFill>
                  <a:sysClr val="window" lastClr="FFFFFF"/>
                </a:solidFill>
              </a:rPr>
              <a:t>-ной поддержки </a:t>
            </a:r>
            <a:r>
              <a:rPr lang="ru-RU" sz="1400" kern="0" dirty="0">
                <a:solidFill>
                  <a:sysClr val="window" lastClr="FFFFFF"/>
                </a:solidFill>
              </a:rPr>
              <a:t>мониторинга  отраслевых площадок и его методология</a:t>
            </a:r>
          </a:p>
        </p:txBody>
      </p:sp>
      <p:cxnSp>
        <p:nvCxnSpPr>
          <p:cNvPr id="13" name="Соединительная линия уступом 12"/>
          <p:cNvCxnSpPr>
            <a:stCxn id="5" idx="2"/>
            <a:endCxn id="8" idx="0"/>
          </p:cNvCxnSpPr>
          <p:nvPr/>
        </p:nvCxnSpPr>
        <p:spPr>
          <a:xfrm rot="5400000">
            <a:off x="3062520" y="911638"/>
            <a:ext cx="936338" cy="2082630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rgbClr val="FFFFFF"/>
            </a:solidFill>
            <a:prstDash val="solid"/>
            <a:headEnd type="none" w="med" len="med"/>
            <a:tailEnd type="triangle" w="med" len="med"/>
          </a:ln>
          <a:effectLst>
            <a:outerShdw blurRad="101600" dist="88900" dir="2700000" sx="109000" sy="10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14" name="Соединительная линия уступом 13"/>
          <p:cNvCxnSpPr>
            <a:stCxn id="5" idx="2"/>
            <a:endCxn id="11" idx="0"/>
          </p:cNvCxnSpPr>
          <p:nvPr/>
        </p:nvCxnSpPr>
        <p:spPr>
          <a:xfrm rot="5400000">
            <a:off x="2243183" y="92301"/>
            <a:ext cx="936338" cy="3721305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rgbClr val="FFFFFF"/>
            </a:solidFill>
            <a:prstDash val="solid"/>
            <a:headEnd type="none" w="med" len="med"/>
            <a:tailEnd type="triangle" w="med" len="med"/>
          </a:ln>
          <a:effectLst>
            <a:outerShdw blurRad="101600" dist="88900" dir="2700000" sx="109000" sy="10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cxnSp>
      <p:grpSp>
        <p:nvGrpSpPr>
          <p:cNvPr id="25" name="Группа 38"/>
          <p:cNvGrpSpPr/>
          <p:nvPr/>
        </p:nvGrpSpPr>
        <p:grpSpPr>
          <a:xfrm>
            <a:off x="3618939" y="2190119"/>
            <a:ext cx="1580150" cy="1434048"/>
            <a:chOff x="151580" y="3429022"/>
            <a:chExt cx="2318452" cy="805245"/>
          </a:xfrm>
          <a:scene3d>
            <a:camera prst="orthographicFront"/>
            <a:lightRig rig="threeP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51580" y="3429022"/>
              <a:ext cx="2318452" cy="805245"/>
            </a:xfrm>
            <a:prstGeom prst="roundRect">
              <a:avLst/>
            </a:prstGeom>
            <a:solidFill>
              <a:srgbClr val="002060"/>
            </a:solidFill>
            <a:ln w="381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  <a:sp3d>
              <a:bevelT/>
            </a:sp3d>
          </p:spPr>
        </p:sp>
        <p:sp>
          <p:nvSpPr>
            <p:cNvPr id="27" name="Скругленный прямоугольник 18"/>
            <p:cNvSpPr/>
            <p:nvPr/>
          </p:nvSpPr>
          <p:spPr>
            <a:xfrm>
              <a:off x="190889" y="3468331"/>
              <a:ext cx="2239834" cy="71443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ysClr val="window" lastClr="FFFFFF"/>
                  </a:solidFill>
                </a:rPr>
                <a:t>Позиционирование отраслевых СРО</a:t>
              </a:r>
            </a:p>
          </p:txBody>
        </p:sp>
      </p:grpSp>
      <p:grpSp>
        <p:nvGrpSpPr>
          <p:cNvPr id="61" name="Группа 29"/>
          <p:cNvGrpSpPr/>
          <p:nvPr/>
        </p:nvGrpSpPr>
        <p:grpSpPr>
          <a:xfrm>
            <a:off x="3618945" y="4703654"/>
            <a:ext cx="1543369" cy="1461650"/>
            <a:chOff x="8331532" y="1500205"/>
            <a:chExt cx="1376569" cy="8052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8331532" y="1500205"/>
              <a:ext cx="1376569" cy="805245"/>
            </a:xfrm>
            <a:prstGeom prst="roundRect">
              <a:avLst/>
            </a:prstGeom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rgbClr val="EEECE1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63" name="Скругленный прямоугольник 8"/>
            <p:cNvSpPr/>
            <p:nvPr/>
          </p:nvSpPr>
          <p:spPr>
            <a:xfrm>
              <a:off x="8370841" y="1539514"/>
              <a:ext cx="1297951" cy="7144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6000" tIns="36000" rIns="36000" bIns="36000" numCol="1" spcCol="1270" anchor="ctr" anchorCtr="0">
              <a:norm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ysClr val="window" lastClr="FFFFFF"/>
                  </a:solidFill>
                  <a:latin typeface="Arial Unicode MS"/>
                </a:rPr>
                <a:t>Взаимодействие с ГК Росатом</a:t>
              </a:r>
            </a:p>
          </p:txBody>
        </p:sp>
      </p:grpSp>
      <p:cxnSp>
        <p:nvCxnSpPr>
          <p:cNvPr id="86" name="Соединительная линия уступом 85"/>
          <p:cNvCxnSpPr>
            <a:stCxn id="2" idx="2"/>
            <a:endCxn id="62" idx="1"/>
          </p:cNvCxnSpPr>
          <p:nvPr/>
        </p:nvCxnSpPr>
        <p:spPr>
          <a:xfrm rot="16200000" flipH="1">
            <a:off x="1773940" y="3589473"/>
            <a:ext cx="3457859" cy="232152"/>
          </a:xfrm>
          <a:prstGeom prst="bentConnector2">
            <a:avLst/>
          </a:prstGeom>
          <a:noFill/>
          <a:ln w="57150" cap="flat" cmpd="sng" algn="ctr">
            <a:solidFill>
              <a:srgbClr val="FFFFFF"/>
            </a:solidFill>
            <a:prstDash val="solid"/>
            <a:headEnd type="none" w="med" len="med"/>
            <a:tailEnd type="triangle" w="med" len="med"/>
          </a:ln>
          <a:effectLst>
            <a:outerShdw blurRad="101600" dist="88900" dir="2700000" sx="109000" sy="10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12" name="Соединительная линия уступом 11"/>
          <p:cNvCxnSpPr>
            <a:stCxn id="2" idx="2"/>
            <a:endCxn id="27" idx="1"/>
          </p:cNvCxnSpPr>
          <p:nvPr/>
        </p:nvCxnSpPr>
        <p:spPr>
          <a:xfrm rot="16200000" flipH="1">
            <a:off x="3056428" y="2306984"/>
            <a:ext cx="919666" cy="258937"/>
          </a:xfrm>
          <a:prstGeom prst="bentConnector2">
            <a:avLst/>
          </a:prstGeom>
          <a:noFill/>
          <a:ln w="57150" cap="flat" cmpd="sng" algn="ctr">
            <a:solidFill>
              <a:srgbClr val="FFFFFF"/>
            </a:solidFill>
            <a:prstDash val="solid"/>
            <a:headEnd type="none" w="med" len="med"/>
            <a:tailEnd type="triangle" w="med" len="med"/>
          </a:ln>
          <a:effectLst>
            <a:outerShdw blurRad="101600" dist="88900" dir="2700000" sx="109000" sy="10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5" name="Прямоугольник 4"/>
          <p:cNvSpPr/>
          <p:nvPr/>
        </p:nvSpPr>
        <p:spPr>
          <a:xfrm>
            <a:off x="2129544" y="693329"/>
            <a:ext cx="4884920" cy="79145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8575">
            <a:solidFill>
              <a:sysClr val="window" lastClr="FFFFFF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lIns="36000" tIns="36000" rIns="36000" bIns="3600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</a:t>
            </a:r>
            <a:r>
              <a:rPr lang="ru-RU" sz="2400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РСКАОиСПО</a:t>
            </a:r>
            <a:endParaRPr lang="ru-RU" sz="24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6851" y="-27384"/>
            <a:ext cx="7757517" cy="720713"/>
          </a:xfrm>
          <a:prstGeom prst="rect">
            <a:avLst/>
          </a:prstGeom>
          <a:noFill/>
          <a:ln w="28575"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lIns="36000" tIns="36000" rIns="36000" bIns="3600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Комитета </a:t>
            </a:r>
            <a:r>
              <a:rPr lang="ru-RU" sz="24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(текущая работа)</a:t>
            </a:r>
            <a:r>
              <a:rPr lang="ru-RU" sz="36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611214" y="1784029"/>
            <a:ext cx="3353274" cy="4813323"/>
            <a:chOff x="5611214" y="1784029"/>
            <a:chExt cx="3353274" cy="5060150"/>
          </a:xfrm>
        </p:grpSpPr>
        <p:grpSp>
          <p:nvGrpSpPr>
            <p:cNvPr id="22" name="Группа 27"/>
            <p:cNvGrpSpPr/>
            <p:nvPr/>
          </p:nvGrpSpPr>
          <p:grpSpPr>
            <a:xfrm>
              <a:off x="5611214" y="1784029"/>
              <a:ext cx="1592581" cy="719833"/>
              <a:chOff x="7438248" y="142877"/>
              <a:chExt cx="1376569" cy="805245"/>
            </a:xfrm>
            <a:solidFill>
              <a:srgbClr val="FFFF00"/>
            </a:solidFill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7438248" y="142877"/>
                <a:ext cx="1376569" cy="805245"/>
              </a:xfrm>
              <a:prstGeom prst="roundRect">
                <a:avLst/>
              </a:prstGeom>
              <a:grpFill/>
              <a:ln w="38100" cap="flat" cmpd="sng" algn="ctr">
                <a:solidFill>
                  <a:srgbClr val="EEECE1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sp>
          <p:sp>
            <p:nvSpPr>
              <p:cNvPr id="24" name="Скругленный прямоугольник 6"/>
              <p:cNvSpPr/>
              <p:nvPr/>
            </p:nvSpPr>
            <p:spPr>
              <a:xfrm>
                <a:off x="7477557" y="182185"/>
                <a:ext cx="1297951" cy="714432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0" vert="horz" wrap="square" lIns="36000" tIns="36000" rIns="36000" bIns="36000" numCol="1" spcCol="1270" anchor="ctr" anchorCtr="0">
                <a:norm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1200" dirty="0">
                    <a:solidFill>
                      <a:sysClr val="windowText" lastClr="000000"/>
                    </a:solidFill>
                    <a:latin typeface="Arial Unicode MS"/>
                  </a:rPr>
                  <a:t>Формирование бренда «СРО атомной отрасли»</a:t>
                </a:r>
              </a:p>
            </p:txBody>
          </p:sp>
        </p:grpSp>
        <p:grpSp>
          <p:nvGrpSpPr>
            <p:cNvPr id="28" name="Группа 74"/>
            <p:cNvGrpSpPr/>
            <p:nvPr/>
          </p:nvGrpSpPr>
          <p:grpSpPr>
            <a:xfrm>
              <a:off x="7371907" y="1784029"/>
              <a:ext cx="1592581" cy="719833"/>
              <a:chOff x="7438248" y="142877"/>
              <a:chExt cx="1376569" cy="805245"/>
            </a:xfrm>
            <a:solidFill>
              <a:srgbClr val="FF0000"/>
            </a:solidFill>
          </p:grpSpPr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7438248" y="142877"/>
                <a:ext cx="1376569" cy="805245"/>
              </a:xfrm>
              <a:prstGeom prst="roundRect">
                <a:avLst/>
              </a:prstGeom>
              <a:grpFill/>
              <a:ln w="38100" cap="flat" cmpd="sng" algn="ctr">
                <a:solidFill>
                  <a:srgbClr val="EEECE1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sp>
          <p:sp>
            <p:nvSpPr>
              <p:cNvPr id="30" name="Скругленный прямоугольник 6"/>
              <p:cNvSpPr/>
              <p:nvPr/>
            </p:nvSpPr>
            <p:spPr>
              <a:xfrm>
                <a:off x="7477557" y="182185"/>
                <a:ext cx="1297951" cy="714432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0" vert="horz" wrap="square" lIns="36000" tIns="36000" rIns="36000" bIns="36000" numCol="1" spcCol="1270" anchor="ctr" anchorCtr="0">
                <a:norm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1200" b="1" dirty="0">
                    <a:solidFill>
                      <a:srgbClr val="FFFF00"/>
                    </a:solidFill>
                    <a:latin typeface="Arial Unicode MS"/>
                  </a:rPr>
                  <a:t>Доверие к знаку СРО потребителей работ и услуг </a:t>
                </a:r>
              </a:p>
            </p:txBody>
          </p:sp>
        </p:grpSp>
        <p:grpSp>
          <p:nvGrpSpPr>
            <p:cNvPr id="31" name="Группа 109"/>
            <p:cNvGrpSpPr/>
            <p:nvPr/>
          </p:nvGrpSpPr>
          <p:grpSpPr>
            <a:xfrm>
              <a:off x="7371907" y="2596055"/>
              <a:ext cx="1592581" cy="719833"/>
              <a:chOff x="7438248" y="142877"/>
              <a:chExt cx="1376569" cy="805245"/>
            </a:xfrm>
            <a:solidFill>
              <a:srgbClr val="FFFF00"/>
            </a:solidFill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7438248" y="142877"/>
                <a:ext cx="1376569" cy="805245"/>
              </a:xfrm>
              <a:prstGeom prst="roundRect">
                <a:avLst/>
              </a:prstGeom>
              <a:grpFill/>
              <a:ln w="38100" cap="flat" cmpd="sng" algn="ctr">
                <a:solidFill>
                  <a:srgbClr val="EEECE1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sp>
          <p:sp>
            <p:nvSpPr>
              <p:cNvPr id="33" name="Скругленный прямоугольник 6"/>
              <p:cNvSpPr/>
              <p:nvPr/>
            </p:nvSpPr>
            <p:spPr>
              <a:xfrm>
                <a:off x="7477557" y="182185"/>
                <a:ext cx="1297951" cy="714432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0" vert="horz" wrap="square" lIns="36000" tIns="36000" rIns="36000" bIns="36000" numCol="1" spcCol="1270" anchor="ctr" anchorCtr="0">
                <a:norm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1200" dirty="0">
                    <a:solidFill>
                      <a:sysClr val="windowText" lastClr="000000"/>
                    </a:solidFill>
                    <a:latin typeface="Arial Unicode MS"/>
                  </a:rPr>
                  <a:t>Отраслевой регулятор </a:t>
                </a:r>
              </a:p>
            </p:txBody>
          </p:sp>
        </p:grpSp>
        <p:grpSp>
          <p:nvGrpSpPr>
            <p:cNvPr id="34" name="Группа 112"/>
            <p:cNvGrpSpPr/>
            <p:nvPr/>
          </p:nvGrpSpPr>
          <p:grpSpPr>
            <a:xfrm>
              <a:off x="7371907" y="3408077"/>
              <a:ext cx="1592581" cy="719833"/>
              <a:chOff x="7438248" y="142877"/>
              <a:chExt cx="1376569" cy="805245"/>
            </a:xfrm>
            <a:solidFill>
              <a:srgbClr val="FFFF00"/>
            </a:solidFill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7438248" y="142877"/>
                <a:ext cx="1376569" cy="805245"/>
              </a:xfrm>
              <a:prstGeom prst="roundRect">
                <a:avLst/>
              </a:prstGeom>
              <a:grpFill/>
              <a:ln w="38100" cap="flat" cmpd="sng" algn="ctr">
                <a:solidFill>
                  <a:srgbClr val="EEECE1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sp>
          <p:sp>
            <p:nvSpPr>
              <p:cNvPr id="36" name="Скругленный прямоугольник 6"/>
              <p:cNvSpPr/>
              <p:nvPr/>
            </p:nvSpPr>
            <p:spPr>
              <a:xfrm>
                <a:off x="7477557" y="182185"/>
                <a:ext cx="1297951" cy="714432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0" vert="horz" wrap="square" lIns="36000" tIns="36000" rIns="36000" bIns="36000" numCol="1" spcCol="1270" anchor="ctr" anchorCtr="0">
                <a:norm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1200" dirty="0">
                    <a:solidFill>
                      <a:sysClr val="windowText" lastClr="000000"/>
                    </a:solidFill>
                    <a:latin typeface="Arial Unicode MS"/>
                  </a:rPr>
                  <a:t>Отраслевой надзорный орган </a:t>
                </a:r>
              </a:p>
            </p:txBody>
          </p:sp>
        </p:grpSp>
        <p:grpSp>
          <p:nvGrpSpPr>
            <p:cNvPr id="41" name="Группа 179"/>
            <p:cNvGrpSpPr/>
            <p:nvPr/>
          </p:nvGrpSpPr>
          <p:grpSpPr>
            <a:xfrm>
              <a:off x="5611214" y="3408077"/>
              <a:ext cx="1592581" cy="719833"/>
              <a:chOff x="7438248" y="142877"/>
              <a:chExt cx="1376569" cy="805245"/>
            </a:xfrm>
            <a:solidFill>
              <a:srgbClr val="FFFF00"/>
            </a:solidFill>
          </p:grpSpPr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7438248" y="142877"/>
                <a:ext cx="1376569" cy="805245"/>
              </a:xfrm>
              <a:prstGeom prst="roundRect">
                <a:avLst/>
              </a:prstGeom>
              <a:grpFill/>
              <a:ln w="38100" cap="flat" cmpd="sng" algn="ctr">
                <a:solidFill>
                  <a:srgbClr val="EEECE1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sp>
          <p:sp>
            <p:nvSpPr>
              <p:cNvPr id="43" name="Скругленный прямоугольник 6"/>
              <p:cNvSpPr/>
              <p:nvPr/>
            </p:nvSpPr>
            <p:spPr>
              <a:xfrm>
                <a:off x="7477557" y="182185"/>
                <a:ext cx="1297951" cy="714432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0" vert="horz" wrap="square" lIns="36000" tIns="36000" rIns="36000" bIns="36000" numCol="1" spcCol="1270" anchor="ctr" anchorCtr="0">
                <a:normAutofit fontScale="85000" lnSpcReduction="10000"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1200" dirty="0">
                    <a:solidFill>
                      <a:sysClr val="windowText" lastClr="000000"/>
                    </a:solidFill>
                    <a:latin typeface="Arial Unicode MS"/>
                  </a:rPr>
                  <a:t>Реализация принципа «без ограничения территории действия» </a:t>
                </a:r>
              </a:p>
            </p:txBody>
          </p:sp>
        </p:grpSp>
        <p:grpSp>
          <p:nvGrpSpPr>
            <p:cNvPr id="45" name="Группа 185"/>
            <p:cNvGrpSpPr/>
            <p:nvPr/>
          </p:nvGrpSpPr>
          <p:grpSpPr>
            <a:xfrm>
              <a:off x="5611214" y="2596055"/>
              <a:ext cx="1592581" cy="719833"/>
              <a:chOff x="7438248" y="142877"/>
              <a:chExt cx="1376569" cy="805245"/>
            </a:xfrm>
            <a:solidFill>
              <a:srgbClr val="FFFF00"/>
            </a:solidFill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7438248" y="142877"/>
                <a:ext cx="1376569" cy="805245"/>
              </a:xfrm>
              <a:prstGeom prst="roundRect">
                <a:avLst/>
              </a:prstGeom>
              <a:grpFill/>
              <a:ln w="38100" cap="flat" cmpd="sng" algn="ctr">
                <a:solidFill>
                  <a:srgbClr val="EEECE1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sp>
          <p:sp>
            <p:nvSpPr>
              <p:cNvPr id="47" name="Скругленный прямоугольник 6"/>
              <p:cNvSpPr/>
              <p:nvPr/>
            </p:nvSpPr>
            <p:spPr>
              <a:xfrm>
                <a:off x="7477557" y="182185"/>
                <a:ext cx="1297951" cy="714432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0" vert="horz" wrap="square" lIns="36000" tIns="36000" rIns="36000" bIns="36000" numCol="1" spcCol="1270" anchor="ctr" anchorCtr="0">
                <a:norm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1200" dirty="0">
                    <a:solidFill>
                      <a:sysClr val="windowText" lastClr="000000"/>
                    </a:solidFill>
                    <a:latin typeface="Arial Unicode MS"/>
                  </a:rPr>
                  <a:t>Участие в нормотворческой деятельности</a:t>
                </a:r>
              </a:p>
            </p:txBody>
          </p:sp>
        </p:grpSp>
        <p:grpSp>
          <p:nvGrpSpPr>
            <p:cNvPr id="65" name="Группа 33"/>
            <p:cNvGrpSpPr/>
            <p:nvPr/>
          </p:nvGrpSpPr>
          <p:grpSpPr>
            <a:xfrm>
              <a:off x="5611214" y="5275542"/>
              <a:ext cx="1592581" cy="719833"/>
              <a:chOff x="437319" y="4500590"/>
              <a:chExt cx="1376569" cy="805245"/>
            </a:xfrm>
          </p:grpSpPr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37319" y="4500590"/>
                <a:ext cx="1376569" cy="805245"/>
              </a:xfrm>
              <a:prstGeom prst="roundRect">
                <a:avLst/>
              </a:prstGeom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n w="38100" cap="flat" cmpd="sng" algn="ctr">
                <a:solidFill>
                  <a:srgbClr val="EEECE1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sp>
          <p:sp>
            <p:nvSpPr>
              <p:cNvPr id="80" name="Скругленный прямоугольник 16"/>
              <p:cNvSpPr/>
              <p:nvPr/>
            </p:nvSpPr>
            <p:spPr>
              <a:xfrm>
                <a:off x="476628" y="4539899"/>
                <a:ext cx="1297951" cy="76593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6000" tIns="36000" rIns="36000" bIns="36000" numCol="1" spcCol="1270" anchor="ctr" anchorCtr="0">
                <a:norm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1200" dirty="0">
                    <a:solidFill>
                      <a:sysClr val="window" lastClr="FFFFFF"/>
                    </a:solidFill>
                    <a:latin typeface="Arial Unicode MS"/>
                  </a:rPr>
                  <a:t>Мониторинг площадок  ГК Росатом</a:t>
                </a:r>
              </a:p>
            </p:txBody>
          </p:sp>
        </p:grpSp>
        <p:grpSp>
          <p:nvGrpSpPr>
            <p:cNvPr id="66" name="Группа 39"/>
            <p:cNvGrpSpPr/>
            <p:nvPr/>
          </p:nvGrpSpPr>
          <p:grpSpPr>
            <a:xfrm>
              <a:off x="5611214" y="4445320"/>
              <a:ext cx="1592581" cy="719833"/>
              <a:chOff x="723080" y="2071704"/>
              <a:chExt cx="1432872" cy="805245"/>
            </a:xfrm>
          </p:grpSpPr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723080" y="2071704"/>
                <a:ext cx="1432872" cy="805245"/>
              </a:xfrm>
              <a:prstGeom prst="roundRect">
                <a:avLst/>
              </a:prstGeom>
              <a:solidFill>
                <a:srgbClr val="365BB0">
                  <a:hueOff val="0"/>
                  <a:satOff val="0"/>
                  <a:lumOff val="0"/>
                  <a:alphaOff val="0"/>
                </a:srgbClr>
              </a:solidFill>
              <a:ln w="381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78" name="Скругленный прямоугольник 20"/>
              <p:cNvSpPr/>
              <p:nvPr/>
            </p:nvSpPr>
            <p:spPr>
              <a:xfrm>
                <a:off x="762389" y="2111012"/>
                <a:ext cx="1354254" cy="71091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6000" tIns="36000" rIns="36000" bIns="36000" numCol="1" spcCol="1270" anchor="ctr" anchorCtr="0">
                <a:normAutofit fontScale="92500" lnSpcReduction="20000"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1200" dirty="0" smtClean="0">
                    <a:solidFill>
                      <a:sysClr val="window" lastClr="FFFFFF"/>
                    </a:solidFill>
                  </a:rPr>
                  <a:t>Представительство </a:t>
                </a:r>
                <a:r>
                  <a:rPr lang="ru-RU" sz="1200" dirty="0">
                    <a:solidFill>
                      <a:sysClr val="window" lastClr="FFFFFF"/>
                    </a:solidFill>
                  </a:rPr>
                  <a:t>членов </a:t>
                </a:r>
                <a:r>
                  <a:rPr lang="ru-RU" sz="1200" dirty="0" smtClean="0">
                    <a:solidFill>
                      <a:sysClr val="window" lastClr="FFFFFF"/>
                    </a:solidFill>
                  </a:rPr>
                  <a:t>СРОАО </a:t>
                </a:r>
                <a:r>
                  <a:rPr lang="ru-RU" sz="1200" dirty="0">
                    <a:solidFill>
                      <a:sysClr val="window" lastClr="FFFFFF"/>
                    </a:solidFill>
                  </a:rPr>
                  <a:t>на площадках атомной отрасли</a:t>
                </a:r>
              </a:p>
            </p:txBody>
          </p:sp>
        </p:grpSp>
        <p:grpSp>
          <p:nvGrpSpPr>
            <p:cNvPr id="67" name="Группа 103"/>
            <p:cNvGrpSpPr/>
            <p:nvPr/>
          </p:nvGrpSpPr>
          <p:grpSpPr>
            <a:xfrm>
              <a:off x="7371907" y="5275541"/>
              <a:ext cx="1592581" cy="719833"/>
              <a:chOff x="437319" y="4500590"/>
              <a:chExt cx="1376569" cy="805245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437319" y="4500590"/>
                <a:ext cx="1376569" cy="805245"/>
              </a:xfrm>
              <a:prstGeom prst="roundRect">
                <a:avLst/>
              </a:prstGeom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n w="38100" cap="flat" cmpd="sng" algn="ctr">
                <a:solidFill>
                  <a:srgbClr val="EEECE1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sp>
          <p:sp>
            <p:nvSpPr>
              <p:cNvPr id="76" name="Скругленный прямоугольник 16"/>
              <p:cNvSpPr/>
              <p:nvPr/>
            </p:nvSpPr>
            <p:spPr>
              <a:xfrm>
                <a:off x="476628" y="4539899"/>
                <a:ext cx="1297951" cy="76593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6000" tIns="36000" rIns="36000" bIns="36000" numCol="1" spcCol="1270" anchor="ctr" anchorCtr="0">
                <a:normAutofit fontScale="92500" lnSpcReduction="10000"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1200" dirty="0">
                    <a:solidFill>
                      <a:sysClr val="window" lastClr="FFFFFF"/>
                    </a:solidFill>
                    <a:latin typeface="Arial Unicode MS"/>
                  </a:rPr>
                  <a:t>Анализ инвестиционных программ  ГК Росатом</a:t>
                </a:r>
              </a:p>
            </p:txBody>
          </p:sp>
        </p:grpSp>
        <p:grpSp>
          <p:nvGrpSpPr>
            <p:cNvPr id="68" name="Группа 138"/>
            <p:cNvGrpSpPr/>
            <p:nvPr/>
          </p:nvGrpSpPr>
          <p:grpSpPr>
            <a:xfrm>
              <a:off x="5611214" y="6124346"/>
              <a:ext cx="1592581" cy="719833"/>
              <a:chOff x="437319" y="4500590"/>
              <a:chExt cx="1376569" cy="805245"/>
            </a:xfrm>
          </p:grpSpPr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437319" y="4500590"/>
                <a:ext cx="1376569" cy="805245"/>
              </a:xfrm>
              <a:prstGeom prst="roundRect">
                <a:avLst/>
              </a:prstGeom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n w="38100" cap="flat" cmpd="sng" algn="ctr">
                <a:solidFill>
                  <a:srgbClr val="EEECE1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sp>
          <p:sp>
            <p:nvSpPr>
              <p:cNvPr id="74" name="Скругленный прямоугольник 16"/>
              <p:cNvSpPr/>
              <p:nvPr/>
            </p:nvSpPr>
            <p:spPr>
              <a:xfrm>
                <a:off x="476628" y="4539899"/>
                <a:ext cx="1297951" cy="76593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6000" tIns="36000" rIns="36000" bIns="36000" numCol="1" spcCol="1270" anchor="ctr" anchorCtr="0">
                <a:normAutofit fontScale="92500" lnSpcReduction="10000"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1200" dirty="0">
                    <a:solidFill>
                      <a:sysClr val="window" lastClr="FFFFFF"/>
                    </a:solidFill>
                    <a:latin typeface="Arial Unicode MS"/>
                  </a:rPr>
                  <a:t>Идеология унифицированного информационного пространства</a:t>
                </a:r>
              </a:p>
            </p:txBody>
          </p:sp>
        </p:grpSp>
        <p:grpSp>
          <p:nvGrpSpPr>
            <p:cNvPr id="70" name="Группа 173"/>
            <p:cNvGrpSpPr/>
            <p:nvPr/>
          </p:nvGrpSpPr>
          <p:grpSpPr>
            <a:xfrm>
              <a:off x="7371907" y="4437112"/>
              <a:ext cx="1592581" cy="719833"/>
              <a:chOff x="437319" y="4500590"/>
              <a:chExt cx="1376569" cy="805245"/>
            </a:xfrm>
          </p:grpSpPr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37319" y="4500590"/>
                <a:ext cx="1376569" cy="805245"/>
              </a:xfrm>
              <a:prstGeom prst="roundRect">
                <a:avLst/>
              </a:prstGeom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n w="38100" cap="flat" cmpd="sng" algn="ctr">
                <a:solidFill>
                  <a:srgbClr val="EEECE1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sp>
          <p:sp>
            <p:nvSpPr>
              <p:cNvPr id="72" name="Скругленный прямоугольник 16"/>
              <p:cNvSpPr/>
              <p:nvPr/>
            </p:nvSpPr>
            <p:spPr>
              <a:xfrm>
                <a:off x="476628" y="4539899"/>
                <a:ext cx="1297951" cy="76593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6000" tIns="36000" rIns="36000" bIns="36000" numCol="1" spcCol="1270" anchor="ctr" anchorCtr="0">
                <a:normAutofit fontScale="92500"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1200" dirty="0">
                    <a:solidFill>
                      <a:sysClr val="window" lastClr="FFFFFF"/>
                    </a:solidFill>
                    <a:latin typeface="Arial Unicode MS"/>
                  </a:rPr>
                  <a:t>Оптимизация закупочных процедур ГК Росатом</a:t>
                </a:r>
              </a:p>
            </p:txBody>
          </p:sp>
        </p:grpSp>
        <p:grpSp>
          <p:nvGrpSpPr>
            <p:cNvPr id="84" name="Группа 138"/>
            <p:cNvGrpSpPr/>
            <p:nvPr/>
          </p:nvGrpSpPr>
          <p:grpSpPr>
            <a:xfrm>
              <a:off x="7371907" y="6124345"/>
              <a:ext cx="1592581" cy="719833"/>
              <a:chOff x="437319" y="4500590"/>
              <a:chExt cx="1376569" cy="805245"/>
            </a:xfrm>
          </p:grpSpPr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37319" y="4500590"/>
                <a:ext cx="1376569" cy="805245"/>
              </a:xfrm>
              <a:prstGeom prst="roundRect">
                <a:avLst/>
              </a:prstGeom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n w="38100" cap="flat" cmpd="sng" algn="ctr">
                <a:solidFill>
                  <a:srgbClr val="EEECE1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sp>
          <p:sp>
            <p:nvSpPr>
              <p:cNvPr id="87" name="Скругленный прямоугольник 16"/>
              <p:cNvSpPr/>
              <p:nvPr/>
            </p:nvSpPr>
            <p:spPr>
              <a:xfrm>
                <a:off x="476628" y="4539899"/>
                <a:ext cx="1297951" cy="76593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6000" tIns="36000" rIns="36000" bIns="36000" numCol="1" spcCol="1270" anchor="ctr" anchorCtr="0">
                <a:norm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3600" b="1" dirty="0" smtClean="0">
                    <a:solidFill>
                      <a:sysClr val="window" lastClr="FFFFFF"/>
                    </a:solidFill>
                    <a:latin typeface="Arial Unicode MS"/>
                  </a:rPr>
                  <a:t>…</a:t>
                </a:r>
                <a:endParaRPr lang="ru-RU" sz="3600" b="1" dirty="0">
                  <a:solidFill>
                    <a:sysClr val="window" lastClr="FFFFFF"/>
                  </a:solidFill>
                  <a:latin typeface="Arial Unicode M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126018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Этика Комитета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6911905"/>
              </p:ext>
            </p:extLst>
          </p:nvPr>
        </p:nvGraphicFramePr>
        <p:xfrm>
          <a:off x="88680" y="780096"/>
          <a:ext cx="6789845" cy="5889263"/>
        </p:xfrm>
        <a:graphic>
          <a:graphicData uri="http://schemas.openxmlformats.org/drawingml/2006/table">
            <a:tbl>
              <a:tblPr firstRow="1" bandRow="1"/>
              <a:tblGrid>
                <a:gridCol w="1866901"/>
                <a:gridCol w="1273500"/>
                <a:gridCol w="360038"/>
                <a:gridCol w="1266930"/>
                <a:gridCol w="2022476"/>
              </a:tblGrid>
              <a:tr h="110337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51485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1029706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54455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2059412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57426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308911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60397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411882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Не допустимо в</a:t>
                      </a:r>
                      <a:r>
                        <a:rPr lang="ru-RU" sz="1800" baseline="0" dirty="0" smtClean="0"/>
                        <a:t> СКАО</a:t>
                      </a:r>
                      <a:endParaRPr lang="ru-RU" sz="18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51485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1029706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54455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2059412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57426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308911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60397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411882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Способы получения дополнительной прибыли</a:t>
                      </a:r>
                      <a:endParaRPr lang="ru-RU" sz="18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51485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1029706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54455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2059412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57426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308911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60397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411882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Одобряется СКАО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043851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148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02970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54455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05941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57426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08911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6039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11882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Неуплата налогов и сомнительная «кредиторка»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4142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148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02970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54455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05941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57426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08911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6039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11882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148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02970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54455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05941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57426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08911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6039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11882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Внедрение новых эффективных технологий</a:t>
                      </a:r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43851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148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02970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54455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05941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57426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08911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6039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11882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Использование работников низкой квалификации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4142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148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02970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54455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05941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57426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08911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6039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11882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148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02970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54455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05941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57426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08911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6039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11882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Интенсификация труда за счёт повышения квалификации</a:t>
                      </a:r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52579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148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02970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54455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05941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57426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08911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6039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11882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Материалы непроектного качества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4142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148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02970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54455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05941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57426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08911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6039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11882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148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02970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54455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05941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57426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08911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6039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11882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Обеспечение проектного качества «с первого раза»</a:t>
                      </a:r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52579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148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02970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54455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05941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57426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08911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6039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11882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Оборудование непроектного качества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4142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148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02970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54455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05941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57426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08911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6039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11882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148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02970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54455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05941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57426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08911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6039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11882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Внедрение интегрированных СУП</a:t>
                      </a:r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93033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148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02970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54455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05941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57426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08911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6039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11882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Ненадлежащие технологии,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</a:rPr>
                        <a:t> не согласованные проектные отклонения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4142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148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02970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54455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05941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57426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08911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6039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11882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148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02970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54455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05941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57426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08911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6039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11882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Согласованная модификация проекта для его удешевления</a:t>
                      </a:r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>
            <a:off x="6929455" y="1708788"/>
            <a:ext cx="428628" cy="4960572"/>
          </a:xfrm>
          <a:prstGeom prst="rightBrace">
            <a:avLst>
              <a:gd name="adj1" fmla="val 43954"/>
              <a:gd name="adj2" fmla="val 30957"/>
            </a:avLst>
          </a:prstGeom>
          <a:noFill/>
          <a:ln w="57150" cap="flat" cmpd="sng" algn="ctr">
            <a:solidFill>
              <a:srgbClr val="F37D07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110889" tIns="55445" rIns="110889" bIns="55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4579" y="2517969"/>
            <a:ext cx="1857388" cy="1343079"/>
          </a:xfrm>
          <a:prstGeom prst="rect">
            <a:avLst/>
          </a:prstGeom>
          <a:noFill/>
        </p:spPr>
        <p:txBody>
          <a:bodyPr wrap="square" lIns="110889" tIns="55445" rIns="110889" bIns="5544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Сокращение сроков сооружения ОИАЭ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Выноска со стрелками влево/вправо 6"/>
          <p:cNvSpPr/>
          <p:nvPr/>
        </p:nvSpPr>
        <p:spPr>
          <a:xfrm>
            <a:off x="1858411" y="548680"/>
            <a:ext cx="3126526" cy="1160108"/>
          </a:xfrm>
          <a:prstGeom prst="leftRightArrowCallout">
            <a:avLst>
              <a:gd name="adj1" fmla="val 10669"/>
              <a:gd name="adj2" fmla="val 15787"/>
              <a:gd name="adj3" fmla="val 15909"/>
              <a:gd name="adj4" fmla="val 84688"/>
            </a:avLst>
          </a:prstGeom>
          <a:gradFill flip="none" rotWithShape="1">
            <a:gsLst>
              <a:gs pos="0">
                <a:srgbClr val="FF0000">
                  <a:lumMod val="94000"/>
                </a:srgbClr>
              </a:gs>
              <a:gs pos="50000">
                <a:srgbClr val="F37D07">
                  <a:tint val="44500"/>
                  <a:satMod val="160000"/>
                </a:srgbClr>
              </a:gs>
              <a:gs pos="100000">
                <a:srgbClr val="92D050"/>
              </a:gs>
            </a:gsLst>
            <a:lin ang="0" scaled="1"/>
            <a:tileRect/>
          </a:gradFill>
          <a:ln w="25400" cap="flat" cmpd="sng" algn="ctr">
            <a:solidFill>
              <a:srgbClr val="3E87BD">
                <a:lumMod val="75000"/>
              </a:srgbClr>
            </a:solidFill>
            <a:prstDash val="solid"/>
          </a:ln>
          <a:effectLst>
            <a:outerShdw blurRad="50800" dist="38100" dir="8100000" algn="tr" rotWithShape="0">
              <a:srgbClr val="FFFFFF">
                <a:lumMod val="95000"/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130" normalizeH="0" baseline="0" noProof="0" dirty="0" smtClean="0">
                <a:ln w="3175"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Способы получения прибыли членами СРО АО</a:t>
            </a:r>
            <a:endParaRPr kumimoji="0" lang="ru-RU" sz="2000" b="1" i="0" u="none" strike="noStrike" kern="0" cap="none" spc="130" normalizeH="0" baseline="0" noProof="0" dirty="0">
              <a:ln w="3175"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145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7400"/>
            <a:ext cx="7364192" cy="393954"/>
          </a:xfrm>
        </p:spPr>
        <p:txBody>
          <a:bodyPr/>
          <a:lstStyle/>
          <a:p>
            <a:r>
              <a:rPr lang="ru-RU" b="0" dirty="0" smtClean="0"/>
              <a:t>Этика Комитета: Качество сооружения</a:t>
            </a:r>
            <a:endParaRPr lang="ru-RU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5385" y="3284984"/>
            <a:ext cx="235964" cy="1810487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26975" y="1340768"/>
            <a:ext cx="3910362" cy="2448272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30972" tIns="43657" rIns="130972" bIns="43657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21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Качество сооружения ОИАЭ</a:t>
            </a:r>
            <a:endParaRPr kumimoji="0" lang="ru-RU" sz="2400" b="1" i="0" u="none" strike="noStrike" kern="0" cap="none" spc="121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6662" y="1340768"/>
            <a:ext cx="3910362" cy="2448272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30972" tIns="43657" rIns="130972" bIns="43657" rtlCol="0" anchor="ctr">
            <a:normAutofit fontScale="925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21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Соответствие выполненных работ проектным параметрам</a:t>
            </a:r>
            <a:endParaRPr kumimoji="0" lang="ru-RU" sz="2400" b="1" i="0" u="none" strike="noStrike" kern="0" cap="none" spc="121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6662" y="4005064"/>
            <a:ext cx="5722132" cy="2376264"/>
          </a:xfrm>
          <a:prstGeom prst="roundRect">
            <a:avLst>
              <a:gd name="adj" fmla="val 7539"/>
            </a:avLst>
          </a:prstGeom>
          <a:solidFill>
            <a:srgbClr val="0070C0"/>
          </a:solidFill>
          <a:ln w="7620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rtlCol="0" anchor="t" anchorCtr="0">
            <a:normAutofit fontScale="925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21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Векторы допустимых отклонений: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0" u="none" strike="noStrike" kern="0" cap="none" spc="121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ЦЕНА СДАННЫХ РАБОТ…………..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400" b="1" i="0" u="none" strike="noStrike" kern="0" cap="none" spc="121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0" u="none" strike="noStrike" kern="0" cap="none" spc="121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СРОК ИСПОЛНЕНИЯ РАБОТ……..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400" b="1" i="0" u="none" strike="noStrike" kern="0" cap="none" spc="121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0" u="none" strike="noStrike" kern="0" cap="none" spc="121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КЛАСС ИСПОЛНЕНИЯ РАБОТ…...</a:t>
            </a:r>
            <a:endParaRPr kumimoji="0" lang="ru-RU" sz="2400" b="1" i="0" u="none" strike="noStrike" kern="0" cap="none" spc="121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161909" y="4365104"/>
            <a:ext cx="235964" cy="576064"/>
          </a:xfrm>
          <a:prstGeom prst="downArrow">
            <a:avLst>
              <a:gd name="adj1" fmla="val 34439"/>
              <a:gd name="adj2" fmla="val 50000"/>
            </a:avLst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161909" y="5049180"/>
            <a:ext cx="235964" cy="576064"/>
          </a:xfrm>
          <a:prstGeom prst="downArrow">
            <a:avLst>
              <a:gd name="adj1" fmla="val 34439"/>
              <a:gd name="adj2" fmla="val 50000"/>
            </a:avLst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5161910" y="5733256"/>
            <a:ext cx="235964" cy="576064"/>
          </a:xfrm>
          <a:prstGeom prst="downArrow">
            <a:avLst>
              <a:gd name="adj1" fmla="val 34439"/>
              <a:gd name="adj2" fmla="val 50000"/>
            </a:avLst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Равно 10"/>
          <p:cNvSpPr/>
          <p:nvPr/>
        </p:nvSpPr>
        <p:spPr>
          <a:xfrm>
            <a:off x="4218053" y="2229689"/>
            <a:ext cx="749931" cy="576064"/>
          </a:xfrm>
          <a:prstGeom prst="mathEqual">
            <a:avLst>
              <a:gd name="adj1" fmla="val 14881"/>
              <a:gd name="adj2" fmla="val 29037"/>
            </a:avLst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691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89" y="44624"/>
            <a:ext cx="7364192" cy="689420"/>
          </a:xfrm>
        </p:spPr>
        <p:txBody>
          <a:bodyPr/>
          <a:lstStyle/>
          <a:p>
            <a:r>
              <a:rPr lang="ru-RU" sz="2800" b="0" dirty="0" smtClean="0"/>
              <a:t>Интеграция </a:t>
            </a:r>
            <a:r>
              <a:rPr lang="ru-RU" sz="2800" b="0" dirty="0"/>
              <a:t>СРО атомной </a:t>
            </a:r>
            <a:r>
              <a:rPr lang="ru-RU" sz="2800" b="0" dirty="0" smtClean="0"/>
              <a:t>отрасли – инструмент деятельности Комитета</a:t>
            </a:r>
            <a:endParaRPr lang="ru-RU" sz="2800" b="0" dirty="0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1577702"/>
              </p:ext>
            </p:extLst>
          </p:nvPr>
        </p:nvGraphicFramePr>
        <p:xfrm>
          <a:off x="5754275" y="1076592"/>
          <a:ext cx="3291095" cy="5299655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3291095"/>
              </a:tblGrid>
              <a:tr h="38578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Внешний контур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 marL="74910" marR="74910" anchor="ctr">
                    <a:solidFill>
                      <a:srgbClr val="FFC000"/>
                    </a:solidFill>
                  </a:tcPr>
                </a:tc>
              </a:tr>
              <a:tr h="706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Экспертный Совет Комитета Госдумы по строительству и земельным отношениям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4910" marR="74910" anchor="ctr"/>
                </a:tc>
              </a:tr>
              <a:tr h="706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Департамент промышленности и инфраструктуры Правительства РФ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4910" marR="74910" anchor="ctr"/>
                </a:tc>
              </a:tr>
              <a:tr h="706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Общественный Совет при </a:t>
                      </a:r>
                      <a:r>
                        <a:rPr kumimoji="0" lang="ru-RU" sz="1400" b="0" u="none" strike="noStrike" kern="1200" cap="none" spc="0" normalizeH="0" baseline="0" noProof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Ростехнадзоре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4910" marR="74910" anchor="ctr"/>
                </a:tc>
              </a:tr>
              <a:tr h="706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Национальное объединение строителей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4910" marR="74910" anchor="ctr"/>
                </a:tc>
              </a:tr>
              <a:tr h="706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Национальное объединение проектировщиков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4910" marR="74910" anchor="ctr"/>
                </a:tc>
              </a:tr>
              <a:tr h="706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Национальное объединение изыскателей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4910" marR="74910" anchor="ctr"/>
                </a:tc>
              </a:tr>
              <a:tr h="142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Ростехрегулирование</a:t>
                      </a:r>
                      <a:r>
                        <a:rPr lang="ru-RU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</a:t>
                      </a:r>
                      <a:r>
                        <a:rPr lang="ru-RU" sz="14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Гостстандарт</a:t>
                      </a:r>
                      <a:r>
                        <a:rPr lang="ru-RU" sz="1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РФ)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4910" marR="74910" anchor="ctr"/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2342335"/>
              </p:ext>
            </p:extLst>
          </p:nvPr>
        </p:nvGraphicFramePr>
        <p:xfrm>
          <a:off x="88680" y="739542"/>
          <a:ext cx="4195047" cy="6014773"/>
        </p:xfrm>
        <a:graphic>
          <a:graphicData uri="http://schemas.openxmlformats.org/drawingml/2006/table">
            <a:tbl>
              <a:tblPr firstRow="1" bandRow="1" bandCol="1">
                <a:tableStyleId>{0660B408-B3CF-4A94-85FC-2B1E0A45F4A2}</a:tableStyleId>
              </a:tblPr>
              <a:tblGrid>
                <a:gridCol w="1398349"/>
                <a:gridCol w="1500795"/>
                <a:gridCol w="1295903"/>
              </a:tblGrid>
              <a:tr h="44425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ГК РОСАТОМ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4910" marR="7491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1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Директор по операционному управлению</a:t>
                      </a:r>
                      <a:endParaRPr lang="ru-RU" sz="1200" b="0" dirty="0"/>
                    </a:p>
                  </a:txBody>
                  <a:tcPr marL="74910" marR="749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Генеральная инспекция</a:t>
                      </a:r>
                      <a:endParaRPr lang="ru-RU" sz="12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/>
                    </a:p>
                  </a:txBody>
                  <a:tcPr marL="74910" marR="749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ЧУ «ОЦКС» ГК «Росатом»</a:t>
                      </a:r>
                    </a:p>
                    <a:p>
                      <a:endParaRPr lang="ru-RU" sz="1200" b="0" dirty="0"/>
                    </a:p>
                  </a:txBody>
                  <a:tcPr marL="74910" marR="74910"/>
                </a:tc>
              </a:tr>
              <a:tr h="149737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Директор по развитию производственной системы Росатома (ПСР)</a:t>
                      </a:r>
                      <a:endParaRPr lang="ru-RU" sz="1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4910" marR="7491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1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Департамент технического регулирования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/>
                    </a:p>
                  </a:txBody>
                  <a:tcPr marL="74910" marR="7491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Концерн Росэнергоатом</a:t>
                      </a:r>
                    </a:p>
                  </a:txBody>
                  <a:tcPr marL="74910" marR="74910">
                    <a:solidFill>
                      <a:srgbClr val="0070C0"/>
                    </a:solidFill>
                  </a:tcPr>
                </a:tc>
              </a:tr>
              <a:tr h="892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Дирекция по ядерному оружейному комплексу</a:t>
                      </a:r>
                      <a:endParaRPr lang="ru-RU" sz="1200" b="0" dirty="0"/>
                    </a:p>
                  </a:txBody>
                  <a:tcPr marL="74910" marR="749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Департамент внутреннего контроля и аудита</a:t>
                      </a:r>
                      <a:endParaRPr lang="ru-RU" sz="1200" b="0" dirty="0"/>
                    </a:p>
                  </a:txBody>
                  <a:tcPr marL="74910" marR="74910"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Инжиниринговые компании  и ключевые ДЗО ГК «Росатом»</a:t>
                      </a:r>
                    </a:p>
                    <a:p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marL="74910" marR="74910" anchor="ctr">
                    <a:solidFill>
                      <a:srgbClr val="00B0F0"/>
                    </a:solidFill>
                  </a:tcPr>
                </a:tc>
              </a:tr>
              <a:tr h="892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Блок по управлению инновациями</a:t>
                      </a:r>
                      <a:endParaRPr lang="ru-RU" sz="1200" b="0" dirty="0"/>
                    </a:p>
                  </a:txBody>
                  <a:tcPr marL="74910" marR="749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Департамент методологии и организации закупок</a:t>
                      </a:r>
                      <a:endParaRPr lang="ru-RU" sz="1200" b="0" dirty="0"/>
                    </a:p>
                  </a:txBody>
                  <a:tcPr marL="74910" marR="74910"/>
                </a:tc>
                <a:tc vMerge="1"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</a:tr>
              <a:tr h="892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Дирекция по ядерной и радиационной безопасности</a:t>
                      </a:r>
                      <a:endParaRPr lang="ru-RU" sz="1200" b="0" dirty="0"/>
                    </a:p>
                  </a:txBody>
                  <a:tcPr marL="74910" marR="749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10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Департамент правовой и корпоративной работы</a:t>
                      </a:r>
                      <a:endParaRPr lang="ru-RU" sz="1200" b="0" dirty="0"/>
                    </a:p>
                  </a:txBody>
                  <a:tcPr marL="74910" marR="74910"/>
                </a:tc>
                <a:tc vMerge="1"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</a:tr>
              <a:tr h="691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Директор по капитальным вложениям </a:t>
                      </a:r>
                      <a:endParaRPr lang="ru-RU" sz="1200" b="0" dirty="0"/>
                    </a:p>
                  </a:txBody>
                  <a:tcPr marL="74910" marR="74910"/>
                </a:tc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 marL="74910" marR="74910"/>
                </a:tc>
                <a:tc vMerge="1"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0" name="Группа 39"/>
          <p:cNvGrpSpPr/>
          <p:nvPr/>
        </p:nvGrpSpPr>
        <p:grpSpPr>
          <a:xfrm>
            <a:off x="4454018" y="3175897"/>
            <a:ext cx="897134" cy="934722"/>
            <a:chOff x="5051380" y="2366019"/>
            <a:chExt cx="1095095" cy="1095095"/>
          </a:xfrm>
          <a:scene3d>
            <a:camera prst="orthographicFront"/>
            <a:lightRig rig="threePt" dir="t"/>
          </a:scene3d>
        </p:grpSpPr>
        <p:sp>
          <p:nvSpPr>
            <p:cNvPr id="41" name="Овал 40"/>
            <p:cNvSpPr/>
            <p:nvPr/>
          </p:nvSpPr>
          <p:spPr>
            <a:xfrm>
              <a:off x="5051380" y="2366019"/>
              <a:ext cx="1095095" cy="1095095"/>
            </a:xfrm>
            <a:prstGeom prst="ellipse">
              <a:avLst/>
            </a:prstGeom>
            <a:solidFill>
              <a:srgbClr val="0070C0"/>
            </a:solidFill>
            <a:ln w="152400" cap="rnd" cmpd="sng" algn="ctr">
              <a:solidFill>
                <a:schemeClr val="tx1"/>
              </a:solidFill>
              <a:prstDash val="solid"/>
              <a:round/>
            </a:ln>
            <a:effectLst/>
            <a:sp3d>
              <a:bevelT w="152400" h="50800" prst="softRound"/>
            </a:sp3d>
          </p:spPr>
        </p:sp>
        <p:sp>
          <p:nvSpPr>
            <p:cNvPr id="42" name="Овал 4"/>
            <p:cNvSpPr/>
            <p:nvPr/>
          </p:nvSpPr>
          <p:spPr>
            <a:xfrm>
              <a:off x="5211753" y="2526392"/>
              <a:ext cx="774349" cy="77434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b="1" dirty="0" smtClean="0">
                  <a:ln>
                    <a:solidFill>
                      <a:sysClr val="window" lastClr="FFFFFF"/>
                    </a:solidFill>
                  </a:ln>
                  <a:solidFill>
                    <a:srgbClr val="002060"/>
                  </a:solidFill>
                </a:rPr>
                <a:t>СРО</a:t>
              </a:r>
              <a:endParaRPr lang="ru-RU" b="1" dirty="0">
                <a:ln>
                  <a:solidFill>
                    <a:sysClr val="window" lastClr="FFFFFF"/>
                  </a:solidFill>
                </a:ln>
                <a:solidFill>
                  <a:srgbClr val="002060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 rot="21118941">
            <a:off x="5397875" y="2887921"/>
            <a:ext cx="354881" cy="186166"/>
            <a:chOff x="6315045" y="2037702"/>
            <a:chExt cx="866383" cy="372332"/>
          </a:xfrm>
          <a:scene3d>
            <a:camera prst="orthographicFront"/>
            <a:lightRig rig="threePt" dir="t"/>
          </a:scene3d>
        </p:grpSpPr>
        <p:sp>
          <p:nvSpPr>
            <p:cNvPr id="44" name="Стрелка вправо 43"/>
            <p:cNvSpPr/>
            <p:nvPr/>
          </p:nvSpPr>
          <p:spPr>
            <a:xfrm rot="19741926">
              <a:off x="6315045" y="2037702"/>
              <a:ext cx="866383" cy="37233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  <a:sp3d>
              <a:bevelT w="114300" prst="artDeco"/>
            </a:sp3d>
          </p:spPr>
        </p:sp>
        <p:sp>
          <p:nvSpPr>
            <p:cNvPr id="45" name="Стрелка вправо 10"/>
            <p:cNvSpPr/>
            <p:nvPr/>
          </p:nvSpPr>
          <p:spPr>
            <a:xfrm rot="19741926">
              <a:off x="6323006" y="2140906"/>
              <a:ext cx="754683" cy="22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sp3d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 rot="1017849">
            <a:off x="5139795" y="4573809"/>
            <a:ext cx="386002" cy="186166"/>
            <a:chOff x="6325473" y="3471217"/>
            <a:chExt cx="942360" cy="372332"/>
          </a:xfrm>
          <a:scene3d>
            <a:camera prst="orthographicFront"/>
            <a:lightRig rig="threePt" dir="t"/>
          </a:scene3d>
        </p:grpSpPr>
        <p:sp>
          <p:nvSpPr>
            <p:cNvPr id="47" name="Стрелка вправо 46"/>
            <p:cNvSpPr/>
            <p:nvPr/>
          </p:nvSpPr>
          <p:spPr>
            <a:xfrm rot="1910478">
              <a:off x="6325473" y="3471217"/>
              <a:ext cx="942360" cy="37233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  <a:sp3d>
              <a:bevelT w="114300" prst="artDeco"/>
            </a:sp3d>
          </p:spPr>
        </p:sp>
        <p:sp>
          <p:nvSpPr>
            <p:cNvPr id="48" name="Стрелка вправо 14"/>
            <p:cNvSpPr/>
            <p:nvPr/>
          </p:nvSpPr>
          <p:spPr>
            <a:xfrm rot="1910478">
              <a:off x="6333878" y="3516218"/>
              <a:ext cx="830660" cy="22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sp3d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496305" y="3646296"/>
            <a:ext cx="196525" cy="186166"/>
            <a:chOff x="6343920" y="2785481"/>
            <a:chExt cx="479782" cy="372332"/>
          </a:xfrm>
          <a:scene3d>
            <a:camera prst="orthographicFront"/>
            <a:lightRig rig="threePt" dir="t"/>
          </a:scene3d>
        </p:grpSpPr>
        <p:sp>
          <p:nvSpPr>
            <p:cNvPr id="50" name="Стрелка вправо 49"/>
            <p:cNvSpPr/>
            <p:nvPr/>
          </p:nvSpPr>
          <p:spPr>
            <a:xfrm rot="202497">
              <a:off x="6343920" y="2785481"/>
              <a:ext cx="479782" cy="37233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  <a:sp3d>
              <a:bevelT w="114300" prst="artDeco"/>
            </a:sp3d>
          </p:spPr>
        </p:sp>
        <p:sp>
          <p:nvSpPr>
            <p:cNvPr id="51" name="Стрелка вправо 18"/>
            <p:cNvSpPr/>
            <p:nvPr/>
          </p:nvSpPr>
          <p:spPr>
            <a:xfrm rot="202497">
              <a:off x="6344017" y="2856659"/>
              <a:ext cx="368082" cy="22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sp3d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 rot="20346618">
            <a:off x="4200942" y="4598461"/>
            <a:ext cx="416548" cy="186166"/>
            <a:chOff x="3827448" y="3495308"/>
            <a:chExt cx="1016931" cy="372332"/>
          </a:xfrm>
          <a:scene3d>
            <a:camera prst="orthographicFront"/>
            <a:lightRig rig="threePt" dir="t"/>
          </a:scene3d>
        </p:grpSpPr>
        <p:sp>
          <p:nvSpPr>
            <p:cNvPr id="53" name="Стрелка вправо 52"/>
            <p:cNvSpPr/>
            <p:nvPr/>
          </p:nvSpPr>
          <p:spPr>
            <a:xfrm rot="8922035">
              <a:off x="3827448" y="3495308"/>
              <a:ext cx="1016931" cy="37233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  <a:sp3d>
              <a:bevelT w="114300" prst="artDeco"/>
            </a:sp3d>
          </p:spPr>
        </p:sp>
        <p:sp>
          <p:nvSpPr>
            <p:cNvPr id="54" name="Стрелка вправо 22"/>
            <p:cNvSpPr/>
            <p:nvPr/>
          </p:nvSpPr>
          <p:spPr>
            <a:xfrm rot="19722035">
              <a:off x="3931020" y="3540759"/>
              <a:ext cx="905231" cy="22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sp3d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995623" y="3676564"/>
            <a:ext cx="281422" cy="186166"/>
            <a:chOff x="4084598" y="2840537"/>
            <a:chExt cx="687046" cy="372332"/>
          </a:xfrm>
          <a:scene3d>
            <a:camera prst="orthographicFront"/>
            <a:lightRig rig="threePt" dir="t"/>
          </a:scene3d>
        </p:grpSpPr>
        <p:sp>
          <p:nvSpPr>
            <p:cNvPr id="56" name="Стрелка вправо 55"/>
            <p:cNvSpPr/>
            <p:nvPr/>
          </p:nvSpPr>
          <p:spPr>
            <a:xfrm rot="10468835">
              <a:off x="4084598" y="2840537"/>
              <a:ext cx="687046" cy="37233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  <a:sp3d>
              <a:bevelT w="114300" prst="artDeco"/>
            </a:sp3d>
          </p:spPr>
        </p:sp>
        <p:sp>
          <p:nvSpPr>
            <p:cNvPr id="57" name="Стрелка вправо 26"/>
            <p:cNvSpPr/>
            <p:nvPr/>
          </p:nvSpPr>
          <p:spPr>
            <a:xfrm rot="21268835">
              <a:off x="4196039" y="2909631"/>
              <a:ext cx="575346" cy="22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sp3d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 rot="645595">
            <a:off x="3624636" y="2770336"/>
            <a:ext cx="859319" cy="324223"/>
            <a:chOff x="3829998" y="2074881"/>
            <a:chExt cx="973703" cy="372332"/>
          </a:xfrm>
          <a:scene3d>
            <a:camera prst="orthographicFront"/>
            <a:lightRig rig="threePt" dir="t"/>
          </a:scene3d>
        </p:grpSpPr>
        <p:sp>
          <p:nvSpPr>
            <p:cNvPr id="59" name="Стрелка вправо 58"/>
            <p:cNvSpPr/>
            <p:nvPr/>
          </p:nvSpPr>
          <p:spPr>
            <a:xfrm rot="12418441">
              <a:off x="3829998" y="2074881"/>
              <a:ext cx="973703" cy="37233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EB966">
                <a:tint val="60000"/>
                <a:hueOff val="0"/>
                <a:satOff val="0"/>
                <a:lumOff val="0"/>
                <a:alphaOff val="0"/>
              </a:srgbClr>
            </a:solidFill>
            <a:ln w="19050">
              <a:solidFill>
                <a:schemeClr val="tx1"/>
              </a:solidFill>
            </a:ln>
            <a:effectLst/>
            <a:sp3d>
              <a:bevelT w="114300" prst="artDeco"/>
            </a:sp3d>
          </p:spPr>
        </p:sp>
        <p:sp>
          <p:nvSpPr>
            <p:cNvPr id="60" name="Стрелка вправо 30"/>
            <p:cNvSpPr/>
            <p:nvPr/>
          </p:nvSpPr>
          <p:spPr>
            <a:xfrm rot="23218441">
              <a:off x="3935622" y="2174680"/>
              <a:ext cx="862003" cy="22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sp3d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140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 rot="5400000">
            <a:off x="5078193" y="2409517"/>
            <a:ext cx="486849" cy="152513"/>
            <a:chOff x="3829998" y="2074881"/>
            <a:chExt cx="973703" cy="372332"/>
          </a:xfrm>
          <a:scene3d>
            <a:camera prst="orthographicFront"/>
            <a:lightRig rig="threePt" dir="t"/>
          </a:scene3d>
        </p:grpSpPr>
        <p:sp>
          <p:nvSpPr>
            <p:cNvPr id="62" name="Стрелка вправо 61"/>
            <p:cNvSpPr/>
            <p:nvPr/>
          </p:nvSpPr>
          <p:spPr>
            <a:xfrm rot="12418441">
              <a:off x="3829998" y="2074881"/>
              <a:ext cx="973703" cy="37233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EB966">
                <a:tint val="60000"/>
                <a:hueOff val="0"/>
                <a:satOff val="0"/>
                <a:lumOff val="0"/>
                <a:alphaOff val="0"/>
              </a:srgbClr>
            </a:solidFill>
            <a:ln w="19050">
              <a:solidFill>
                <a:schemeClr val="tx1"/>
              </a:solidFill>
            </a:ln>
            <a:effectLst/>
            <a:sp3d>
              <a:bevelT w="114300" prst="artDeco"/>
            </a:sp3d>
          </p:spPr>
        </p:sp>
        <p:sp>
          <p:nvSpPr>
            <p:cNvPr id="63" name="Стрелка вправо 30"/>
            <p:cNvSpPr/>
            <p:nvPr/>
          </p:nvSpPr>
          <p:spPr>
            <a:xfrm rot="23218441">
              <a:off x="3935622" y="2174680"/>
              <a:ext cx="862003" cy="22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sp3d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140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 rot="2095814">
            <a:off x="4342395" y="2399483"/>
            <a:ext cx="398841" cy="186166"/>
            <a:chOff x="3829998" y="2074881"/>
            <a:chExt cx="973703" cy="372332"/>
          </a:xfrm>
          <a:scene3d>
            <a:camera prst="orthographicFront"/>
            <a:lightRig rig="threePt" dir="t"/>
          </a:scene3d>
        </p:grpSpPr>
        <p:sp>
          <p:nvSpPr>
            <p:cNvPr id="65" name="Стрелка вправо 64"/>
            <p:cNvSpPr/>
            <p:nvPr/>
          </p:nvSpPr>
          <p:spPr>
            <a:xfrm rot="12418441">
              <a:off x="3829998" y="2074881"/>
              <a:ext cx="973703" cy="37233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EB966">
                <a:tint val="60000"/>
                <a:hueOff val="0"/>
                <a:satOff val="0"/>
                <a:lumOff val="0"/>
                <a:alphaOff val="0"/>
              </a:srgbClr>
            </a:solidFill>
            <a:ln w="19050">
              <a:solidFill>
                <a:schemeClr val="tx1"/>
              </a:solidFill>
            </a:ln>
            <a:effectLst/>
            <a:sp3d>
              <a:bevelT w="114300" prst="artDeco"/>
            </a:sp3d>
          </p:spPr>
        </p:sp>
        <p:sp>
          <p:nvSpPr>
            <p:cNvPr id="66" name="Стрелка вправо 30"/>
            <p:cNvSpPr/>
            <p:nvPr/>
          </p:nvSpPr>
          <p:spPr>
            <a:xfrm rot="23218441">
              <a:off x="3935622" y="2174680"/>
              <a:ext cx="862003" cy="22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sp3d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140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118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7272" y="117401"/>
            <a:ext cx="7364192" cy="575931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Интеграция СРО АО и ГК «Росатом» в капитальном строительстве</a:t>
            </a:r>
            <a:endParaRPr lang="ru-RU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Пятиугольник 35"/>
          <p:cNvSpPr/>
          <p:nvPr/>
        </p:nvSpPr>
        <p:spPr>
          <a:xfrm>
            <a:off x="265653" y="934764"/>
            <a:ext cx="2772579" cy="719913"/>
          </a:xfrm>
          <a:prstGeom prst="homePlate">
            <a:avLst>
              <a:gd name="adj" fmla="val 85274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Задача партнёрств и их членов</a:t>
            </a:r>
          </a:p>
        </p:txBody>
      </p:sp>
      <p:sp>
        <p:nvSpPr>
          <p:cNvPr id="38" name="Овал 37"/>
          <p:cNvSpPr/>
          <p:nvPr/>
        </p:nvSpPr>
        <p:spPr>
          <a:xfrm>
            <a:off x="2952682" y="5732724"/>
            <a:ext cx="2799139" cy="889621"/>
          </a:xfrm>
          <a:prstGeom prst="ellipse">
            <a:avLst/>
          </a:prstGeom>
          <a:solidFill>
            <a:srgbClr val="FFFF00"/>
          </a:solidFill>
          <a:ln/>
          <a:effectLst>
            <a:glow rad="762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444500" dist="38100" dir="2700000" sx="107000" sy="107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ru-RU" b="1" spc="300" dirty="0">
                <a:solidFill>
                  <a:srgbClr val="FF0000"/>
                </a:solidFill>
              </a:rPr>
              <a:t>Системные управленческие решения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33187" y="837313"/>
            <a:ext cx="5555563" cy="100617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инвестпрограмм Корпорации в части сооружения сложных инженерных объектов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333187" y="3235053"/>
            <a:ext cx="5555563" cy="100617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spc="100" dirty="0">
                <a:solidFill>
                  <a:prstClr val="white"/>
                </a:solidFill>
              </a:rPr>
              <a:t>Система </a:t>
            </a:r>
          </a:p>
          <a:p>
            <a:r>
              <a:rPr lang="ru-RU" sz="2000" b="1" spc="100" dirty="0">
                <a:solidFill>
                  <a:prstClr val="white"/>
                </a:solidFill>
              </a:rPr>
              <a:t>соглашений</a:t>
            </a:r>
          </a:p>
        </p:txBody>
      </p:sp>
      <p:sp>
        <p:nvSpPr>
          <p:cNvPr id="55" name="Пятиугольник 54"/>
          <p:cNvSpPr/>
          <p:nvPr/>
        </p:nvSpPr>
        <p:spPr>
          <a:xfrm>
            <a:off x="265653" y="2155750"/>
            <a:ext cx="2772579" cy="719913"/>
          </a:xfrm>
          <a:prstGeom prst="homePlate">
            <a:avLst>
              <a:gd name="adj" fmla="val 88801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Инструменты выполнения задачи</a:t>
            </a:r>
          </a:p>
        </p:txBody>
      </p:sp>
      <p:sp>
        <p:nvSpPr>
          <p:cNvPr id="56" name="Пятиугольник 55"/>
          <p:cNvSpPr/>
          <p:nvPr/>
        </p:nvSpPr>
        <p:spPr>
          <a:xfrm>
            <a:off x="265653" y="3376735"/>
            <a:ext cx="2772579" cy="719913"/>
          </a:xfrm>
          <a:prstGeom prst="homePlate">
            <a:avLst>
              <a:gd name="adj" fmla="val 90565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b="1" spc="100" dirty="0">
                <a:solidFill>
                  <a:prstClr val="white"/>
                </a:solidFill>
              </a:rPr>
              <a:t>Инструмент взаимодействия</a:t>
            </a:r>
          </a:p>
        </p:txBody>
      </p:sp>
      <p:sp>
        <p:nvSpPr>
          <p:cNvPr id="66" name="Пятиугольник 65"/>
          <p:cNvSpPr/>
          <p:nvPr/>
        </p:nvSpPr>
        <p:spPr>
          <a:xfrm>
            <a:off x="265653" y="4597722"/>
            <a:ext cx="2772579" cy="719913"/>
          </a:xfrm>
          <a:prstGeom prst="homePlate">
            <a:avLst>
              <a:gd name="adj" fmla="val 90565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92500" lnSpcReduction="2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Инструмент реализации соглашений</a:t>
            </a:r>
          </a:p>
        </p:txBody>
      </p:sp>
      <p:sp>
        <p:nvSpPr>
          <p:cNvPr id="67" name="Пятиугольник 66"/>
          <p:cNvSpPr/>
          <p:nvPr/>
        </p:nvSpPr>
        <p:spPr>
          <a:xfrm>
            <a:off x="265653" y="5732724"/>
            <a:ext cx="2772579" cy="719913"/>
          </a:xfrm>
          <a:prstGeom prst="homePlate">
            <a:avLst>
              <a:gd name="adj" fmla="val 90565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Результат реализации соглашений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344810" y="4433923"/>
            <a:ext cx="5543941" cy="1006176"/>
            <a:chOff x="4082875" y="4434949"/>
            <a:chExt cx="6322517" cy="1006409"/>
          </a:xfrm>
        </p:grpSpPr>
        <p:cxnSp>
          <p:nvCxnSpPr>
            <p:cNvPr id="62" name="Соединительная линия уступом 61"/>
            <p:cNvCxnSpPr>
              <a:stCxn id="65" idx="3"/>
              <a:endCxn id="68" idx="1"/>
            </p:cNvCxnSpPr>
            <p:nvPr/>
          </p:nvCxnSpPr>
          <p:spPr>
            <a:xfrm>
              <a:off x="6796337" y="4938154"/>
              <a:ext cx="656966" cy="12703"/>
            </a:xfrm>
            <a:prstGeom prst="curvedConnector3">
              <a:avLst>
                <a:gd name="adj1" fmla="val 50000"/>
              </a:avLst>
            </a:prstGeom>
            <a:noFill/>
            <a:ln w="130175" cap="flat" cmpd="sng" algn="ctr">
              <a:solidFill>
                <a:sysClr val="window" lastClr="FFFFFF">
                  <a:lumMod val="9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</p:cxnSp>
        <p:sp>
          <p:nvSpPr>
            <p:cNvPr id="65" name="Прямоугольник 64"/>
            <p:cNvSpPr/>
            <p:nvPr/>
          </p:nvSpPr>
          <p:spPr>
            <a:xfrm>
              <a:off x="4082875" y="4434949"/>
              <a:ext cx="2713462" cy="100640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Коллегиальные органы СРО (комитеты)</a:t>
              </a: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7453303" y="4434949"/>
              <a:ext cx="2952089" cy="100640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Исполнительный орган СРО</a:t>
              </a:r>
            </a:p>
          </p:txBody>
        </p:sp>
      </p:grpSp>
      <p:sp>
        <p:nvSpPr>
          <p:cNvPr id="69" name="Овал 68"/>
          <p:cNvSpPr/>
          <p:nvPr/>
        </p:nvSpPr>
        <p:spPr>
          <a:xfrm>
            <a:off x="6175162" y="5732723"/>
            <a:ext cx="2713588" cy="964556"/>
          </a:xfrm>
          <a:prstGeom prst="ellipse">
            <a:avLst/>
          </a:prstGeom>
          <a:solidFill>
            <a:srgbClr val="FFFF00"/>
          </a:solidFill>
          <a:ln/>
          <a:effectLst>
            <a:glow rad="762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444500" dist="38100" dir="2700000" sx="107000" sy="107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ru-RU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344811" y="2036183"/>
            <a:ext cx="5543940" cy="1006176"/>
            <a:chOff x="4082876" y="2036654"/>
            <a:chExt cx="6322516" cy="1006409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082876" y="2036654"/>
              <a:ext cx="3036109" cy="100640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Эффективные и компетентные подрядные альянсы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7369283" y="2036654"/>
              <a:ext cx="3036109" cy="100640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Система стандартов и правил атомной отрасли</a:t>
              </a:r>
            </a:p>
          </p:txBody>
        </p:sp>
      </p:grpSp>
      <p:cxnSp>
        <p:nvCxnSpPr>
          <p:cNvPr id="19" name="Соединительная линия уступом 61"/>
          <p:cNvCxnSpPr/>
          <p:nvPr/>
        </p:nvCxnSpPr>
        <p:spPr>
          <a:xfrm rot="16200000" flipH="1">
            <a:off x="4192020" y="5584114"/>
            <a:ext cx="292624" cy="4593"/>
          </a:xfrm>
          <a:prstGeom prst="curvedConnector3">
            <a:avLst>
              <a:gd name="adj1" fmla="val 50000"/>
            </a:avLst>
          </a:prstGeom>
          <a:noFill/>
          <a:ln w="66675" cap="flat" cmpd="sng" algn="ctr">
            <a:solidFill>
              <a:sysClr val="window" lastClr="FFFFFF">
                <a:lumMod val="95000"/>
              </a:sysClr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22" name="Соединительная линия уступом 61"/>
          <p:cNvCxnSpPr/>
          <p:nvPr/>
        </p:nvCxnSpPr>
        <p:spPr>
          <a:xfrm rot="16200000" flipH="1">
            <a:off x="7390846" y="5581208"/>
            <a:ext cx="292624" cy="10404"/>
          </a:xfrm>
          <a:prstGeom prst="curvedConnector3">
            <a:avLst>
              <a:gd name="adj1" fmla="val 50000"/>
            </a:avLst>
          </a:prstGeom>
          <a:noFill/>
          <a:ln w="66675" cap="flat" cmpd="sng" algn="ctr">
            <a:solidFill>
              <a:sysClr val="window" lastClr="FFFFFF">
                <a:lumMod val="95000"/>
              </a:sysClr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32" name="Скругленный прямоугольник 31"/>
          <p:cNvSpPr/>
          <p:nvPr/>
        </p:nvSpPr>
        <p:spPr>
          <a:xfrm>
            <a:off x="4769782" y="3364039"/>
            <a:ext cx="1083107" cy="76043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10000"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 Росатом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63420" y="3364039"/>
            <a:ext cx="1083107" cy="76043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757058" y="3364039"/>
            <a:ext cx="1083107" cy="76043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Члены СРО</a:t>
            </a:r>
          </a:p>
        </p:txBody>
      </p:sp>
      <p:cxnSp>
        <p:nvCxnSpPr>
          <p:cNvPr id="39" name="Соединительная линия уступом 61"/>
          <p:cNvCxnSpPr>
            <a:stCxn id="32" idx="3"/>
            <a:endCxn id="33" idx="1"/>
          </p:cNvCxnSpPr>
          <p:nvPr/>
        </p:nvCxnSpPr>
        <p:spPr>
          <a:xfrm>
            <a:off x="5852888" y="3744259"/>
            <a:ext cx="410530" cy="12697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7" name="Соединительная линия уступом 61"/>
          <p:cNvCxnSpPr>
            <a:stCxn id="33" idx="3"/>
            <a:endCxn id="34" idx="1"/>
          </p:cNvCxnSpPr>
          <p:nvPr/>
        </p:nvCxnSpPr>
        <p:spPr>
          <a:xfrm>
            <a:off x="7346527" y="3744259"/>
            <a:ext cx="410531" cy="12697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5" name="Скругленный прямоугольник 34"/>
          <p:cNvSpPr/>
          <p:nvPr/>
        </p:nvSpPr>
        <p:spPr>
          <a:xfrm>
            <a:off x="6242609" y="5941297"/>
            <a:ext cx="2576747" cy="6553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70000" lnSpcReduction="20000"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Организация и контроль исполнения решений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41" name="Овал 40"/>
            <p:cNvSpPr>
              <a:spLocks noChangeAspect="1"/>
            </p:cNvSpPr>
            <p:nvPr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2" name="Picture 4" descr="LOGO_SAS7_small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Прямоугольник 42"/>
          <p:cNvSpPr/>
          <p:nvPr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112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88680" y="883328"/>
            <a:ext cx="2360540" cy="52819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657" tIns="43657" rIns="43657" bIns="43657" rtlCol="0" anchor="t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12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Генеральный </a:t>
            </a:r>
            <a:r>
              <a:rPr lang="ru-RU" b="1" spc="12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подряд традиционный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695959" y="883328"/>
            <a:ext cx="2360540" cy="52819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657" tIns="43657" rIns="43657" bIns="43657" rtlCol="0" anchor="t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12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Генеральный </a:t>
            </a:r>
            <a:r>
              <a:rPr lang="ru-RU" b="1" spc="12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подряд консорциальный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7400"/>
            <a:ext cx="7787936" cy="787908"/>
          </a:xfrm>
        </p:spPr>
        <p:txBody>
          <a:bodyPr/>
          <a:lstStyle/>
          <a:p>
            <a:r>
              <a:rPr lang="ru-RU" b="0" dirty="0" smtClean="0"/>
              <a:t>Формы строительных альянсов (ГК РФ)</a:t>
            </a:r>
            <a:endParaRPr lang="ru-RU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835644" y="3750178"/>
            <a:ext cx="3472712" cy="2847174"/>
            <a:chOff x="-7649672" y="549564"/>
            <a:chExt cx="5453664" cy="201268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7649672" y="549564"/>
              <a:ext cx="2726832" cy="100634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657" tIns="43657" rIns="43657" bIns="43657" rtlCol="0" anchor="ctr">
              <a:norm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spc="12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Статья 740. Договор строительного подряда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4922840" y="549564"/>
              <a:ext cx="2726832" cy="100634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657" tIns="43657" rIns="43657" bIns="43657" rtlCol="0" anchor="ctr">
              <a:normAutofit fontScale="85000" lnSpcReduction="20000"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spc="12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Статья 758. Договор подряда на выполнение проектных и изыскательских работ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7649672" y="1555908"/>
              <a:ext cx="5453664" cy="100634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657" tIns="43657" rIns="43657" bIns="43657" rtlCol="0" anchor="ctr">
              <a:normAutofit fontScale="85000" lnSpcReduction="10000"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spc="12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Статья 763. Государственный или муниципальный контракт на выполнение подрядных работ для государственных или муниципальных нужд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47671" y="2204864"/>
            <a:ext cx="2233900" cy="100634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657" tIns="43657" rIns="43657" bIns="43657" rtlCol="0" anchor="ctr">
            <a:normAutofit fontScale="92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12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706. Генеральный подрядчик и субподрядчик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59279" y="2204864"/>
            <a:ext cx="2233900" cy="100634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657" tIns="43657" rIns="43657" bIns="43657" rtlCol="0" anchor="ctr">
            <a:normAutofit fontScale="850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12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707. Участие в исполнении работы нескольких лиц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55050" y="549564"/>
            <a:ext cx="2233900" cy="100634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657" tIns="43657" rIns="43657" bIns="43657" rtlCol="0" anchor="ctr">
            <a:normAutofit fontScale="925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12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37. Подряд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12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702. Договор подряда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62428" y="3750178"/>
            <a:ext cx="2233900" cy="100634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657" tIns="43657" rIns="43657" bIns="43657" rtlCol="0" anchor="ctr">
            <a:normAutofit fontScale="850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12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55. Простое товарищество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12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1041. Договор простого товарищества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2625295" y="2060849"/>
            <a:ext cx="3893409" cy="1512169"/>
            <a:chOff x="11989568" y="1052735"/>
            <a:chExt cx="5597680" cy="215847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989568" y="1052736"/>
              <a:ext cx="2726832" cy="100634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657" tIns="43657" rIns="43657" bIns="43657" rtlCol="0" anchor="ctr">
              <a:normAutofit fontScale="47500" lnSpcReduction="20000"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spc="12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Статья 748. Контроль и надзор заказчика за выполнением работ по договору строительного подряда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4860416" y="1052735"/>
              <a:ext cx="2726832" cy="100634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657" tIns="43657" rIns="43657" bIns="43657" rtlCol="0" anchor="ctr">
              <a:normAutofit fontScale="40000" lnSpcReduction="20000"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spc="12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Статья 749. Участие инженера (инженерной организации) в осуществлении прав и выполнении обязанностей заказчика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1989568" y="2204865"/>
              <a:ext cx="2726832" cy="100634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657" tIns="43657" rIns="43657" bIns="43657" rtlCol="0" anchor="ctr">
              <a:normAutofit fontScale="85000" lnSpcReduction="10000"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spc="12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Статья 721. Качество работы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4860416" y="2204864"/>
              <a:ext cx="2726832" cy="100634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657" tIns="43657" rIns="43657" bIns="43657" rtlCol="0" anchor="ctr">
              <a:normAutofit fontScale="62500" lnSpcReduction="20000"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spc="12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Статья 1047. Ответственность товарищей по общим обязательствам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52000" y="3750178"/>
            <a:ext cx="2233900" cy="100634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657" tIns="43657" rIns="43657" bIns="43657" rtlCol="0" anchor="ctr">
            <a:normAutofit fontScale="85000"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12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Прямое применение правил о договорах подряда</a:t>
            </a:r>
          </a:p>
        </p:txBody>
      </p:sp>
      <p:cxnSp>
        <p:nvCxnSpPr>
          <p:cNvPr id="16" name="Соединительная линия уступом 15"/>
          <p:cNvCxnSpPr>
            <a:stCxn id="15" idx="2"/>
          </p:cNvCxnSpPr>
          <p:nvPr/>
        </p:nvCxnSpPr>
        <p:spPr>
          <a:xfrm rot="16200000" flipH="1">
            <a:off x="1529879" y="4495593"/>
            <a:ext cx="834486" cy="1356345"/>
          </a:xfrm>
          <a:prstGeom prst="bentConnector2">
            <a:avLst/>
          </a:prstGeom>
          <a:ln w="1873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12" idx="2"/>
            <a:endCxn id="10" idx="0"/>
          </p:cNvCxnSpPr>
          <p:nvPr/>
        </p:nvCxnSpPr>
        <p:spPr>
          <a:xfrm rot="16200000" flipH="1">
            <a:off x="5899636" y="228272"/>
            <a:ext cx="648956" cy="3304229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12" idx="2"/>
            <a:endCxn id="9" idx="0"/>
          </p:cNvCxnSpPr>
          <p:nvPr/>
        </p:nvCxnSpPr>
        <p:spPr>
          <a:xfrm rot="5400000">
            <a:off x="2593832" y="226697"/>
            <a:ext cx="648956" cy="3307379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stCxn id="10" idx="2"/>
            <a:endCxn id="13" idx="0"/>
          </p:cNvCxnSpPr>
          <p:nvPr/>
        </p:nvCxnSpPr>
        <p:spPr>
          <a:xfrm rot="16200000" flipH="1">
            <a:off x="7608319" y="3479119"/>
            <a:ext cx="538970" cy="3149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9" idx="2"/>
            <a:endCxn id="15" idx="0"/>
          </p:cNvCxnSpPr>
          <p:nvPr/>
        </p:nvCxnSpPr>
        <p:spPr>
          <a:xfrm rot="16200000" flipH="1">
            <a:off x="997300" y="3478529"/>
            <a:ext cx="538970" cy="4329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13" idx="2"/>
          </p:cNvCxnSpPr>
          <p:nvPr/>
        </p:nvCxnSpPr>
        <p:spPr>
          <a:xfrm rot="5400000">
            <a:off x="6840788" y="4552420"/>
            <a:ext cx="834488" cy="1242692"/>
          </a:xfrm>
          <a:prstGeom prst="bentConnector2">
            <a:avLst/>
          </a:prstGeom>
          <a:ln w="1873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31" name="Овал 30"/>
            <p:cNvSpPr>
              <a:spLocks noChangeAspect="1"/>
            </p:cNvSpPr>
            <p:nvPr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2" name="Picture 4" descr="LOGO_SAS7_small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Прямоугольник 32"/>
          <p:cNvSpPr/>
          <p:nvPr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649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87"/>
          <p:cNvSpPr/>
          <p:nvPr/>
        </p:nvSpPr>
        <p:spPr>
          <a:xfrm>
            <a:off x="4542154" y="0"/>
            <a:ext cx="45949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15198" cy="344710"/>
          </a:xfrm>
        </p:spPr>
        <p:txBody>
          <a:bodyPr/>
          <a:lstStyle/>
          <a:p>
            <a:r>
              <a:rPr lang="ru-RU" sz="2800" dirty="0" smtClean="0"/>
              <a:t>Совершенствование подрядных отношений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0576" y="5775100"/>
            <a:ext cx="2497058" cy="8848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7192" y="5558713"/>
            <a:ext cx="2497058" cy="8848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3809" y="5342327"/>
            <a:ext cx="2497058" cy="8848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0426" y="5125940"/>
            <a:ext cx="2497058" cy="8848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043" y="4909554"/>
            <a:ext cx="2497058" cy="8848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2753074" y="2027964"/>
            <a:ext cx="1" cy="44528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3628" y="2422449"/>
            <a:ext cx="1898710" cy="8848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Подрядчик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(лидер консорциума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4" name="Прямая со стрелкой 13"/>
          <p:cNvCxnSpPr>
            <a:stCxn id="24" idx="2"/>
            <a:endCxn id="13" idx="3"/>
          </p:cNvCxnSpPr>
          <p:nvPr/>
        </p:nvCxnSpPr>
        <p:spPr>
          <a:xfrm flipH="1" flipV="1">
            <a:off x="1952338" y="2864887"/>
            <a:ext cx="395410" cy="436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121192" y="2852936"/>
            <a:ext cx="331582" cy="43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631534" y="2852936"/>
            <a:ext cx="263330" cy="43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3660" y="4693167"/>
            <a:ext cx="2497058" cy="8848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Соисполнитель</a:t>
            </a:r>
          </a:p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(ст.707 ГК РФ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21304" y="548681"/>
            <a:ext cx="2596768" cy="1479283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>
            <a:normAutofit fontScale="92500"/>
          </a:bodyPr>
          <a:lstStyle/>
          <a:p>
            <a:pPr lvl="0" algn="ctr"/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СКАО</a:t>
            </a:r>
          </a:p>
          <a:p>
            <a:pPr lvl="0" algn="ctr"/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(подрядные организации объединённые системными признаками)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0" name="Прямая со стрелкой 19"/>
          <p:cNvCxnSpPr>
            <a:stCxn id="25" idx="6"/>
            <a:endCxn id="22" idx="1"/>
          </p:cNvCxnSpPr>
          <p:nvPr/>
        </p:nvCxnSpPr>
        <p:spPr>
          <a:xfrm flipV="1">
            <a:off x="6668308" y="2864886"/>
            <a:ext cx="509452" cy="43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635244" y="548680"/>
            <a:ext cx="2559508" cy="14792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108000" bIns="36000" rtlCol="0" anchor="ctr">
            <a:normAutofit lnSpcReduction="10000"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+mj-lt"/>
              </a:rPr>
              <a:t>Открытый рынок</a:t>
            </a:r>
          </a:p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latin typeface="+mj-lt"/>
              </a:rPr>
              <a:t>(подрядные организации не объединённые системными признаками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)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77760" y="2422448"/>
            <a:ext cx="1898710" cy="884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Подрядчик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генеральный подрядчик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)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6300191" y="2027963"/>
            <a:ext cx="1" cy="445287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5894864" y="2473250"/>
            <a:ext cx="773444" cy="792000"/>
          </a:xfrm>
          <a:prstGeom prst="ellipse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78649" y="5775100"/>
            <a:ext cx="2497058" cy="884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65208" y="5562580"/>
            <a:ext cx="2497058" cy="884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51768" y="5350059"/>
            <a:ext cx="2497058" cy="884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38327" y="5137538"/>
            <a:ext cx="2497058" cy="884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24887" y="4925017"/>
            <a:ext cx="2497058" cy="884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11446" y="4712496"/>
            <a:ext cx="2497058" cy="884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r"/>
            <a:r>
              <a:rPr lang="ru-RU" dirty="0">
                <a:solidFill>
                  <a:schemeClr val="tx1"/>
                </a:solidFill>
                <a:latin typeface="+mj-lt"/>
              </a:rPr>
              <a:t>Субподрядчик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+mj-lt"/>
              </a:rPr>
              <a:t>(ст.706 ГК РФ)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67289" y="4437112"/>
            <a:ext cx="2497058" cy="2304256"/>
          </a:xfrm>
          <a:prstGeom prst="roundRect">
            <a:avLst>
              <a:gd name="adj" fmla="val 818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79400" dist="38100" dir="2700000" sx="107000" sy="107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Нет солидарной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ответственности.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Ответственность участников прекращается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сразу после 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сдачи работ генподрядчику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921014" y="4437112"/>
            <a:ext cx="2497058" cy="2304256"/>
          </a:xfrm>
          <a:prstGeom prst="roundRect">
            <a:avLst>
              <a:gd name="adj" fmla="val 7164"/>
            </a:avLst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355600" dist="38100" dir="762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Солидарная ответственность участников прекращается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только после 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пуска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объекта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52774" y="2209241"/>
            <a:ext cx="2178760" cy="1363776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92500"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Застройщик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(или технический заказчик)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46518" y="958220"/>
            <a:ext cx="2097482" cy="12510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92500" lnSpcReduction="20000"/>
          </a:bodyPr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Не подтверждённые компетенции разрозненных организаций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2644" y="952320"/>
            <a:ext cx="2097482" cy="12510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lnSpcReduction="1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+mj-lt"/>
              </a:rPr>
              <a:t>Подтверждённые кумулятивные компетенции членов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СКАО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2" name="Прямая со стрелкой 51"/>
          <p:cNvCxnSpPr>
            <a:stCxn id="13" idx="2"/>
          </p:cNvCxnSpPr>
          <p:nvPr/>
        </p:nvCxnSpPr>
        <p:spPr>
          <a:xfrm>
            <a:off x="1002983" y="3307324"/>
            <a:ext cx="0" cy="1385843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6424887" y="3265250"/>
            <a:ext cx="1061969" cy="1427917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6584634" y="3564657"/>
            <a:ext cx="676800" cy="676941"/>
            <a:chOff x="251520" y="5949280"/>
            <a:chExt cx="676800" cy="676941"/>
          </a:xfrm>
        </p:grpSpPr>
        <p:sp>
          <p:nvSpPr>
            <p:cNvPr id="50" name="Овал 49"/>
            <p:cNvSpPr/>
            <p:nvPr/>
          </p:nvSpPr>
          <p:spPr>
            <a:xfrm>
              <a:off x="251520" y="5949280"/>
              <a:ext cx="676800" cy="67694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/>
            </a:bodyPr>
            <a:lstStyle/>
            <a:p>
              <a:pPr algn="ctr"/>
              <a:endParaRPr lang="ru-RU" sz="1400" b="1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03156" y="6240665"/>
              <a:ext cx="403320" cy="1219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2" name="Прямая со стрелкой 61"/>
          <p:cNvCxnSpPr>
            <a:stCxn id="22" idx="2"/>
          </p:cNvCxnSpPr>
          <p:nvPr/>
        </p:nvCxnSpPr>
        <p:spPr>
          <a:xfrm>
            <a:off x="8127115" y="3307323"/>
            <a:ext cx="0" cy="138584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1505572" y="3212976"/>
            <a:ext cx="1122213" cy="149952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с двумя вырезанными противолежащими углами 38"/>
          <p:cNvSpPr/>
          <p:nvPr/>
        </p:nvSpPr>
        <p:spPr>
          <a:xfrm>
            <a:off x="33660" y="3426257"/>
            <a:ext cx="1606733" cy="470134"/>
          </a:xfrm>
          <a:prstGeom prst="snip2Diag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62500" lnSpcReduction="2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Договор простого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товарищества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7465589" y="3426257"/>
            <a:ext cx="1606733" cy="470134"/>
          </a:xfrm>
          <a:prstGeom prst="snip2Diag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70000" lnSpcReduction="2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j-lt"/>
              </a:rPr>
              <a:t>Договор подряда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80" name="Овал 79"/>
            <p:cNvSpPr>
              <a:spLocks noChangeAspect="1"/>
            </p:cNvSpPr>
            <p:nvPr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1" name="Picture 4" descr="LOGO_SAS7_small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" name="Прямоугольник 81"/>
          <p:cNvSpPr/>
          <p:nvPr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347748" y="2473250"/>
            <a:ext cx="773444" cy="792000"/>
          </a:xfrm>
          <a:prstGeom prst="ellipse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3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8" y="5656"/>
            <a:ext cx="9152605" cy="68523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805" y="854047"/>
            <a:ext cx="1013705" cy="77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134732"/>
            <a:ext cx="1229134" cy="88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04" y="3151497"/>
            <a:ext cx="1060780" cy="84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343782"/>
            <a:ext cx="1105860" cy="88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416345"/>
            <a:ext cx="1996608" cy="73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1779016"/>
            <a:ext cx="1013705" cy="84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2239" y="1710265"/>
            <a:ext cx="884682" cy="98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5405" y="971231"/>
            <a:ext cx="1013705" cy="53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16389" y="6008498"/>
            <a:ext cx="1690523" cy="34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02146" y="3118108"/>
            <a:ext cx="921550" cy="85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24725" y="1791383"/>
            <a:ext cx="1648412" cy="82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0704" y="819997"/>
            <a:ext cx="845382" cy="84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24328" y="5566070"/>
            <a:ext cx="921550" cy="92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6671" y="1886585"/>
            <a:ext cx="1105860" cy="63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60032" y="3118108"/>
            <a:ext cx="1407719" cy="91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14155" y="72724"/>
            <a:ext cx="694354" cy="71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5324" y="72724"/>
            <a:ext cx="1229134" cy="88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29053" y="4343782"/>
            <a:ext cx="1074920" cy="64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253426" y="764704"/>
            <a:ext cx="952260" cy="95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523175" y="72724"/>
            <a:ext cx="1043338" cy="73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8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00704" y="5839550"/>
            <a:ext cx="1121959" cy="80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9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907704" y="4436819"/>
            <a:ext cx="1044171" cy="69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331274" y="72724"/>
            <a:ext cx="645085" cy="75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99998" y="6008498"/>
            <a:ext cx="1697866" cy="4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00704" y="72724"/>
            <a:ext cx="1566635" cy="4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4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759229" y="1018138"/>
            <a:ext cx="2144478" cy="44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822084" y="1670696"/>
            <a:ext cx="829395" cy="94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0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963256" y="5915744"/>
            <a:ext cx="1290170" cy="55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00704" y="4317504"/>
            <a:ext cx="1382325" cy="127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31" cstate="print"/>
          <a:srcRect l="16069" t="4203" r="18287" b="5098"/>
          <a:stretch/>
        </p:blipFill>
        <p:spPr bwMode="auto">
          <a:xfrm>
            <a:off x="6228184" y="2924944"/>
            <a:ext cx="1332478" cy="117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275856" y="3068960"/>
            <a:ext cx="1351599" cy="10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/>
          <p:cNvPicPr/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004048" y="1556792"/>
            <a:ext cx="1290170" cy="128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Группа 38"/>
          <p:cNvGrpSpPr/>
          <p:nvPr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40" name="Овал 39"/>
            <p:cNvSpPr>
              <a:spLocks noChangeAspect="1"/>
            </p:cNvSpPr>
            <p:nvPr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1" name="Picture 4" descr="LOGO_SAS7_small"/>
            <p:cNvPicPr>
              <a:picLocks noChangeAspect="1" noChangeArrowheads="1"/>
            </p:cNvPicPr>
            <p:nvPr/>
          </p:nvPicPr>
          <p:blipFill>
            <a:blip r:embed="rId34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Прямоугольник 41"/>
          <p:cNvSpPr/>
          <p:nvPr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798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7399"/>
            <a:ext cx="7571923" cy="787908"/>
          </a:xfrm>
        </p:spPr>
        <p:txBody>
          <a:bodyPr vert="horz" wrap="square" lIns="0" tIns="0" rIns="0" bIns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0" dirty="0" smtClean="0">
                <a:latin typeface="+mj-lt"/>
              </a:rPr>
              <a:t>Возможности Комитета в формировании подрядных альянсов</a:t>
            </a:r>
            <a:endParaRPr lang="ru-RU" sz="3200" b="0" dirty="0"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20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724457" y="1049916"/>
            <a:ext cx="1844695" cy="97804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 defTabSz="1108984"/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 подрядчиках атомной отрасли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24457" y="5550122"/>
            <a:ext cx="1844695" cy="97804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 defTabSz="1108984"/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24457" y="2549985"/>
            <a:ext cx="1844695" cy="97804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 defTabSz="1108984"/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коммуникаций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724457" y="4104817"/>
            <a:ext cx="1844695" cy="97804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 defTabSz="1108984"/>
            <a:r>
              <a:rPr lang="ru-RU" sz="1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Администри-рование</a:t>
            </a:r>
            <a:endParaRPr lang="ru-RU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923101" y="980731"/>
            <a:ext cx="1619528" cy="1116417"/>
          </a:xfrm>
          <a:prstGeom prst="roundRect">
            <a:avLst>
              <a:gd name="adj" fmla="val 45323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 defTabSz="1108984"/>
            <a:r>
              <a:rPr lang="ru-RU" sz="1000" b="1" dirty="0">
                <a:solidFill>
                  <a:prstClr val="black"/>
                </a:solidFill>
              </a:rPr>
              <a:t>Полная база изыскательских, проектных и строительных организаций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376801" y="980730"/>
            <a:ext cx="1619528" cy="1116417"/>
          </a:xfrm>
          <a:prstGeom prst="roundRect">
            <a:avLst>
              <a:gd name="adj" fmla="val 45323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 defTabSz="1108984"/>
            <a:r>
              <a:rPr lang="ru-RU" sz="1000" b="1" dirty="0">
                <a:solidFill>
                  <a:prstClr val="black"/>
                </a:solidFill>
              </a:rPr>
              <a:t>Актуальные кумулятивные компетенции для решения задач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649952" y="980731"/>
            <a:ext cx="1619528" cy="1116417"/>
          </a:xfrm>
          <a:prstGeom prst="roundRect">
            <a:avLst>
              <a:gd name="adj" fmla="val 45323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 defTabSz="1108984"/>
            <a:r>
              <a:rPr lang="ru-RU" sz="1000" b="1" dirty="0">
                <a:solidFill>
                  <a:prstClr val="black"/>
                </a:solidFill>
              </a:rPr>
              <a:t>Актуальный производственный потенциал во времени и пространстве каждого подрядчика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923100" y="2480800"/>
            <a:ext cx="1619528" cy="1116417"/>
          </a:xfrm>
          <a:prstGeom prst="roundRect">
            <a:avLst>
              <a:gd name="adj" fmla="val 45323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 defTabSz="1108984"/>
            <a:r>
              <a:rPr lang="ru-RU" sz="1000" b="1" dirty="0">
                <a:solidFill>
                  <a:prstClr val="black"/>
                </a:solidFill>
              </a:rPr>
              <a:t>Единая информационная система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49951" y="2480800"/>
            <a:ext cx="1619528" cy="1116417"/>
          </a:xfrm>
          <a:prstGeom prst="roundRect">
            <a:avLst>
              <a:gd name="adj" fmla="val 45323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 defTabSz="1108984"/>
            <a:r>
              <a:rPr lang="ru-RU" sz="1000" b="1" dirty="0">
                <a:solidFill>
                  <a:prstClr val="black"/>
                </a:solidFill>
              </a:rPr>
              <a:t>Постоянная связь со всеми членами СРО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923099" y="4035632"/>
            <a:ext cx="1619528" cy="1116417"/>
          </a:xfrm>
          <a:prstGeom prst="roundRect">
            <a:avLst>
              <a:gd name="adj" fmla="val 45323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 defTabSz="1108984"/>
            <a:r>
              <a:rPr lang="ru-RU" sz="1000" b="1" dirty="0">
                <a:solidFill>
                  <a:prstClr val="black"/>
                </a:solidFill>
              </a:rPr>
              <a:t>Методики формирования подрядных альянсов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649950" y="4035632"/>
            <a:ext cx="1619528" cy="1116417"/>
          </a:xfrm>
          <a:prstGeom prst="roundRect">
            <a:avLst>
              <a:gd name="adj" fmla="val 45323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 defTabSz="1108984"/>
            <a:r>
              <a:rPr lang="ru-RU" sz="1000" b="1" dirty="0" smtClean="0">
                <a:solidFill>
                  <a:prstClr val="black"/>
                </a:solidFill>
              </a:rPr>
              <a:t>Специализирован-</a:t>
            </a:r>
            <a:r>
              <a:rPr lang="ru-RU" sz="1000" b="1" dirty="0" err="1" smtClean="0">
                <a:solidFill>
                  <a:prstClr val="black"/>
                </a:solidFill>
              </a:rPr>
              <a:t>ные</a:t>
            </a:r>
            <a:r>
              <a:rPr lang="ru-RU" sz="1000" b="1" dirty="0" smtClean="0">
                <a:solidFill>
                  <a:prstClr val="black"/>
                </a:solidFill>
              </a:rPr>
              <a:t> </a:t>
            </a:r>
            <a:r>
              <a:rPr lang="ru-RU" sz="1000" b="1" dirty="0">
                <a:solidFill>
                  <a:prstClr val="black"/>
                </a:solidFill>
              </a:rPr>
              <a:t>ассоциации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370655" y="4035632"/>
            <a:ext cx="1619528" cy="1116417"/>
          </a:xfrm>
          <a:prstGeom prst="roundRect">
            <a:avLst>
              <a:gd name="adj" fmla="val 45323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 defTabSz="1108984"/>
            <a:r>
              <a:rPr lang="ru-RU" sz="1000" b="1" dirty="0">
                <a:solidFill>
                  <a:prstClr val="black"/>
                </a:solidFill>
              </a:rPr>
              <a:t>Комитеты СРО атомной отрасли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23101" y="5480937"/>
            <a:ext cx="1619528" cy="1116417"/>
          </a:xfrm>
          <a:prstGeom prst="roundRect">
            <a:avLst>
              <a:gd name="adj" fmla="val 45323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 defTabSz="1108984"/>
            <a:r>
              <a:rPr lang="ru-RU" sz="1000" b="1" dirty="0">
                <a:solidFill>
                  <a:prstClr val="black"/>
                </a:solidFill>
              </a:rPr>
              <a:t>Системный надзор за соблюдением требований и качества работ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649952" y="5480937"/>
            <a:ext cx="1619528" cy="1116417"/>
          </a:xfrm>
          <a:prstGeom prst="roundRect">
            <a:avLst>
              <a:gd name="adj" fmla="val 45323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 defTabSz="1108984"/>
            <a:r>
              <a:rPr lang="ru-RU" sz="1000" b="1" dirty="0">
                <a:solidFill>
                  <a:prstClr val="black"/>
                </a:solidFill>
              </a:rPr>
              <a:t>Системный контроль за соблюдением стандартов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370656" y="5480937"/>
            <a:ext cx="1619528" cy="1116417"/>
          </a:xfrm>
          <a:prstGeom prst="roundRect">
            <a:avLst>
              <a:gd name="adj" fmla="val 45323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 defTabSz="1108984"/>
            <a:r>
              <a:rPr lang="ru-RU" sz="1000" b="1" dirty="0">
                <a:solidFill>
                  <a:prstClr val="black"/>
                </a:solidFill>
              </a:rPr>
              <a:t>Компенсационный фонд СРО атомной отрасли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370654" y="2480800"/>
            <a:ext cx="1619528" cy="1116417"/>
          </a:xfrm>
          <a:prstGeom prst="roundRect">
            <a:avLst>
              <a:gd name="adj" fmla="val 45323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 defTabSz="1108984"/>
            <a:r>
              <a:rPr lang="ru-RU" sz="1000" b="1" dirty="0">
                <a:solidFill>
                  <a:prstClr val="black"/>
                </a:solidFill>
              </a:rPr>
              <a:t>Правила информационного обмена</a:t>
            </a:r>
          </a:p>
        </p:txBody>
      </p:sp>
      <p:cxnSp>
        <p:nvCxnSpPr>
          <p:cNvPr id="52" name="Прямая со стрелкой 51"/>
          <p:cNvCxnSpPr>
            <a:endCxn id="28" idx="1"/>
          </p:cNvCxnSpPr>
          <p:nvPr/>
        </p:nvCxnSpPr>
        <p:spPr>
          <a:xfrm flipV="1">
            <a:off x="1327492" y="3039009"/>
            <a:ext cx="396965" cy="348201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35" idx="1"/>
          </p:cNvCxnSpPr>
          <p:nvPr/>
        </p:nvCxnSpPr>
        <p:spPr>
          <a:xfrm>
            <a:off x="1245767" y="4050054"/>
            <a:ext cx="478690" cy="54378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63" idx="3"/>
            <a:endCxn id="40" idx="1"/>
          </p:cNvCxnSpPr>
          <p:nvPr/>
        </p:nvCxnSpPr>
        <p:spPr>
          <a:xfrm>
            <a:off x="3569152" y="1538939"/>
            <a:ext cx="353949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27" idx="1"/>
          </p:cNvCxnSpPr>
          <p:nvPr/>
        </p:nvCxnSpPr>
        <p:spPr>
          <a:xfrm>
            <a:off x="383635" y="4437113"/>
            <a:ext cx="1340822" cy="1602033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63" idx="1"/>
          </p:cNvCxnSpPr>
          <p:nvPr/>
        </p:nvCxnSpPr>
        <p:spPr>
          <a:xfrm flipV="1">
            <a:off x="383635" y="1538940"/>
            <a:ext cx="1340822" cy="167416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06662" y="2984247"/>
            <a:ext cx="1120830" cy="1609595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 defTabSz="1108984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 атомной отрасли</a:t>
            </a:r>
          </a:p>
        </p:txBody>
      </p:sp>
      <p:cxnSp>
        <p:nvCxnSpPr>
          <p:cNvPr id="66" name="Прямая со стрелкой 65"/>
          <p:cNvCxnSpPr>
            <a:stCxn id="28" idx="3"/>
            <a:endCxn id="37" idx="1"/>
          </p:cNvCxnSpPr>
          <p:nvPr/>
        </p:nvCxnSpPr>
        <p:spPr>
          <a:xfrm>
            <a:off x="3569152" y="3039008"/>
            <a:ext cx="35394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35" idx="3"/>
            <a:endCxn id="39" idx="1"/>
          </p:cNvCxnSpPr>
          <p:nvPr/>
        </p:nvCxnSpPr>
        <p:spPr>
          <a:xfrm>
            <a:off x="3569152" y="4593840"/>
            <a:ext cx="353947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47" idx="1"/>
          </p:cNvCxnSpPr>
          <p:nvPr/>
        </p:nvCxnSpPr>
        <p:spPr>
          <a:xfrm flipV="1">
            <a:off x="3569152" y="6039145"/>
            <a:ext cx="353949" cy="265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021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946" y="117399"/>
            <a:ext cx="8347427" cy="393954"/>
          </a:xfrm>
        </p:spPr>
        <p:txBody>
          <a:bodyPr/>
          <a:lstStyle/>
          <a:p>
            <a:r>
              <a:rPr lang="ru-RU" spc="-120" dirty="0" smtClean="0"/>
              <a:t>Ближайшие задачи</a:t>
            </a:r>
            <a:endParaRPr lang="ru-RU" spc="-120" dirty="0"/>
          </a:p>
        </p:txBody>
      </p:sp>
      <p:sp>
        <p:nvSpPr>
          <p:cNvPr id="33" name="Выноска со стрелкой вправо 32"/>
          <p:cNvSpPr/>
          <p:nvPr/>
        </p:nvSpPr>
        <p:spPr>
          <a:xfrm>
            <a:off x="206662" y="548680"/>
            <a:ext cx="6194060" cy="6048672"/>
          </a:xfrm>
          <a:prstGeom prst="rightArrowCallout">
            <a:avLst>
              <a:gd name="adj1" fmla="val 6006"/>
              <a:gd name="adj2" fmla="val 8493"/>
              <a:gd name="adj3" fmla="val 9172"/>
              <a:gd name="adj4" fmla="val 89792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6400722" y="1912056"/>
            <a:ext cx="2595606" cy="3461160"/>
          </a:xfrm>
          <a:prstGeom prst="flowChartProcess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Реализация пилотного проекта силами альянса специализированных организаций СКАО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7" name="Блок-схема: процесс 36"/>
          <p:cNvSpPr/>
          <p:nvPr/>
        </p:nvSpPr>
        <p:spPr>
          <a:xfrm>
            <a:off x="383635" y="5373216"/>
            <a:ext cx="5191212" cy="1038519"/>
          </a:xfrm>
          <a:prstGeom prst="flowChartProcess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>
            <a:outerShdw blurRad="292100" dist="88900" dir="48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92500"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Разработка методики и требований </a:t>
            </a:r>
            <a:r>
              <a:rPr lang="ru-RU" dirty="0">
                <a:solidFill>
                  <a:srgbClr val="FF0000"/>
                </a:solidFill>
              </a:rPr>
              <a:t>застройщика атомной отрасли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к подрядным альянсам </a:t>
            </a:r>
            <a:r>
              <a:rPr lang="ru-RU" dirty="0">
                <a:solidFill>
                  <a:srgbClr val="FF0000"/>
                </a:solidFill>
              </a:rPr>
              <a:t>специализированных организаций</a:t>
            </a:r>
          </a:p>
        </p:txBody>
      </p:sp>
      <p:sp>
        <p:nvSpPr>
          <p:cNvPr id="39" name="Блок-схема: процесс 38"/>
          <p:cNvSpPr/>
          <p:nvPr/>
        </p:nvSpPr>
        <p:spPr>
          <a:xfrm>
            <a:off x="383635" y="755739"/>
            <a:ext cx="5191212" cy="1038519"/>
          </a:xfrm>
          <a:prstGeom prst="flowChartProcess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>
            <a:outerShdw blurRad="292100" dist="88900" dir="48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Юридическое оформление понятия «Строительный комплекс атомной отрасли»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83635" y="1916832"/>
            <a:ext cx="5191212" cy="1038519"/>
          </a:xfrm>
          <a:prstGeom prst="flowChartProcess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>
            <a:outerShdw blurRad="292100" dist="88900" dir="48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</a:rPr>
              <a:t>Изменение подхода к договорной работе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83635" y="3068960"/>
            <a:ext cx="5191212" cy="1038519"/>
          </a:xfrm>
          <a:prstGeom prst="flowChartProcess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>
            <a:outerShdw blurRad="292100" dist="88900" dir="48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</a:rPr>
              <a:t>Изменение подхода к понятию «лучшая цена»</a:t>
            </a: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83635" y="4221088"/>
            <a:ext cx="5191212" cy="1038519"/>
          </a:xfrm>
          <a:prstGeom prst="flowChartProcess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>
            <a:outerShdw blurRad="292100" dist="88900" dir="48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</a:rPr>
              <a:t>Изменение подхода к формированию лотов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502860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555" y="2276872"/>
            <a:ext cx="7364192" cy="1575816"/>
          </a:xfrm>
        </p:spPr>
        <p:txBody>
          <a:bodyPr/>
          <a:lstStyle/>
          <a:p>
            <a:r>
              <a:rPr lang="ru-RU" dirty="0"/>
              <a:t>Тематический план работы </a:t>
            </a:r>
            <a:r>
              <a:rPr lang="ru-RU" dirty="0" smtClean="0"/>
              <a:t>Комитета </a:t>
            </a:r>
            <a:r>
              <a:rPr lang="ru-RU" dirty="0" err="1" smtClean="0"/>
              <a:t>РСКАОиСПО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smtClean="0"/>
              <a:t>2014-2016 </a:t>
            </a:r>
            <a:r>
              <a:rPr lang="ru-RU" dirty="0"/>
              <a:t>годы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688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272" y="117399"/>
            <a:ext cx="7364192" cy="787908"/>
          </a:xfrm>
        </p:spPr>
        <p:txBody>
          <a:bodyPr/>
          <a:lstStyle/>
          <a:p>
            <a:r>
              <a:rPr lang="ru-RU" dirty="0" smtClean="0"/>
              <a:t>Направления </a:t>
            </a:r>
            <a:r>
              <a:rPr lang="ru-RU" dirty="0"/>
              <a:t>деятельности </a:t>
            </a:r>
            <a:r>
              <a:rPr lang="ru-RU" dirty="0" smtClean="0"/>
              <a:t>Комитета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929351"/>
              </p:ext>
            </p:extLst>
          </p:nvPr>
        </p:nvGraphicFramePr>
        <p:xfrm>
          <a:off x="147670" y="2207850"/>
          <a:ext cx="8907649" cy="4461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5698"/>
                <a:gridCol w="1370705"/>
                <a:gridCol w="1918794"/>
                <a:gridCol w="682452"/>
              </a:tblGrid>
              <a:tr h="3960440"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критериев определяющих уровень интеграции и развития строительного комплекса атомной отрасли (СКАО):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kumimoji="0"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высший уровень требований;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kumimoji="0"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аккредитации;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kumimoji="0"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единая нормативно-техническая база;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kumimoji="0"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специализаций компаний в структуре СКАО;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kumimoji="0"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надзор в области атомного строительства;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kumimoji="0"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единые стандарты образования ИТР и рабочих по специализациям атомного строительства, аттестация;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kumimoji="0"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единое информационное пространство;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подрядных альянсов.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 квартал </a:t>
                      </a:r>
                      <a:r>
                        <a:rPr lang="ru-RU" sz="2000" dirty="0" smtClean="0">
                          <a:effectLst/>
                        </a:rPr>
                        <a:t>2014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Комитет </a:t>
                      </a:r>
                      <a:r>
                        <a:rPr lang="ru-RU" sz="2000" dirty="0" err="1" smtClean="0">
                          <a:effectLst/>
                        </a:rPr>
                        <a:t>РСКАОиСПО</a:t>
                      </a:r>
                      <a:r>
                        <a:rPr lang="ru-RU" sz="2000" dirty="0" smtClean="0">
                          <a:effectLst/>
                        </a:rPr>
                        <a:t>; </a:t>
                      </a:r>
                      <a:r>
                        <a:rPr lang="ru-RU" sz="2000" dirty="0">
                          <a:effectLst/>
                        </a:rPr>
                        <a:t>Исполнительная дирекция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1866708"/>
              </p:ext>
            </p:extLst>
          </p:nvPr>
        </p:nvGraphicFramePr>
        <p:xfrm>
          <a:off x="147671" y="1052737"/>
          <a:ext cx="8907648" cy="1194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5697"/>
                <a:gridCol w="1370705"/>
                <a:gridCol w="1918794"/>
                <a:gridCol w="682452"/>
              </a:tblGrid>
              <a:tr h="1048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Направление деятельности Комитета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 </a:t>
                      </a:r>
                      <a:r>
                        <a:rPr lang="ru-RU" sz="1600" dirty="0" smtClean="0">
                          <a:effectLst/>
                        </a:rPr>
                        <a:t> начала работы / исполнения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785" algn="l"/>
                        </a:tabLst>
                      </a:pPr>
                      <a:r>
                        <a:rPr lang="ru-RU" sz="1800">
                          <a:effectLst/>
                        </a:rPr>
                        <a:t>Ответственный исполнитель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785" algn="l"/>
                        </a:tabLst>
                      </a:pPr>
                      <a:r>
                        <a:rPr lang="ru-RU" sz="1800" dirty="0">
                          <a:effectLst/>
                        </a:rPr>
                        <a:t>№ п. ПР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9812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272" y="117399"/>
            <a:ext cx="7364192" cy="787908"/>
          </a:xfrm>
        </p:spPr>
        <p:txBody>
          <a:bodyPr/>
          <a:lstStyle/>
          <a:p>
            <a:r>
              <a:rPr lang="ru-RU" dirty="0" smtClean="0"/>
              <a:t>Направления </a:t>
            </a:r>
            <a:r>
              <a:rPr lang="ru-RU" dirty="0"/>
              <a:t>деятельности </a:t>
            </a:r>
            <a:r>
              <a:rPr lang="ru-RU" dirty="0" smtClean="0"/>
              <a:t>Комитета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2017874"/>
              </p:ext>
            </p:extLst>
          </p:nvPr>
        </p:nvGraphicFramePr>
        <p:xfrm>
          <a:off x="147670" y="2276872"/>
          <a:ext cx="8907649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5698"/>
                <a:gridCol w="1370705"/>
                <a:gridCol w="1918794"/>
                <a:gridCol w="682452"/>
              </a:tblGrid>
              <a:tr h="3960440"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отраслевой методологии определения специализации организации СКАО: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kumimoji="0"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перечня специализаций;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kumimoji="0"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критерии отнесения организаций по видам специализаций;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kumimoji="0"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специализированных ассоциаций в рамках СКАО и система организации их работы;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формирования специализированных альянсов.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 квартал </a:t>
                      </a:r>
                      <a:r>
                        <a:rPr lang="ru-RU" sz="2000" dirty="0" smtClean="0">
                          <a:effectLst/>
                        </a:rPr>
                        <a:t>2014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Комитет </a:t>
                      </a:r>
                      <a:r>
                        <a:rPr lang="ru-RU" sz="2000" dirty="0" err="1" smtClean="0">
                          <a:effectLst/>
                        </a:rPr>
                        <a:t>РСКАОиСПО</a:t>
                      </a:r>
                      <a:r>
                        <a:rPr lang="ru-RU" sz="2000" dirty="0" smtClean="0">
                          <a:effectLst/>
                        </a:rPr>
                        <a:t>; </a:t>
                      </a:r>
                      <a:r>
                        <a:rPr lang="ru-RU" sz="2000" dirty="0">
                          <a:effectLst/>
                        </a:rPr>
                        <a:t>Исполнительная дирекция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1594348"/>
              </p:ext>
            </p:extLst>
          </p:nvPr>
        </p:nvGraphicFramePr>
        <p:xfrm>
          <a:off x="147671" y="1052737"/>
          <a:ext cx="8907648" cy="1194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5697"/>
                <a:gridCol w="1370705"/>
                <a:gridCol w="1918794"/>
                <a:gridCol w="682452"/>
              </a:tblGrid>
              <a:tr h="1048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Направление деятельности Комитета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№2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 </a:t>
                      </a:r>
                      <a:r>
                        <a:rPr lang="ru-RU" sz="1600" dirty="0" smtClean="0">
                          <a:effectLst/>
                        </a:rPr>
                        <a:t> начала работы / исполнения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785" algn="l"/>
                        </a:tabLst>
                      </a:pPr>
                      <a:r>
                        <a:rPr lang="ru-RU" sz="1800">
                          <a:effectLst/>
                        </a:rPr>
                        <a:t>Ответственный исполнитель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785" algn="l"/>
                        </a:tabLst>
                      </a:pPr>
                      <a:r>
                        <a:rPr lang="ru-RU" sz="1800" dirty="0">
                          <a:effectLst/>
                        </a:rPr>
                        <a:t>№ п. ПР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1366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272" y="117399"/>
            <a:ext cx="7364192" cy="787908"/>
          </a:xfrm>
        </p:spPr>
        <p:txBody>
          <a:bodyPr/>
          <a:lstStyle/>
          <a:p>
            <a:r>
              <a:rPr lang="ru-RU" dirty="0" smtClean="0"/>
              <a:t>Направления </a:t>
            </a:r>
            <a:r>
              <a:rPr lang="ru-RU" dirty="0"/>
              <a:t>деятельности </a:t>
            </a:r>
            <a:r>
              <a:rPr lang="ru-RU" dirty="0" smtClean="0"/>
              <a:t>Комитета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25</a:t>
            </a:fld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8962902"/>
              </p:ext>
            </p:extLst>
          </p:nvPr>
        </p:nvGraphicFramePr>
        <p:xfrm>
          <a:off x="147670" y="2276872"/>
          <a:ext cx="8907649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5698"/>
                <a:gridCol w="1370705"/>
                <a:gridCol w="1918794"/>
                <a:gridCol w="682452"/>
              </a:tblGrid>
              <a:tr h="3960440">
                <a:tc>
                  <a:txBody>
                    <a:bodyPr/>
                    <a:lstStyle/>
                    <a:p>
                      <a:pPr lv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и введение в нормативный документ минимальных требований к организациям при выполнении работ на ОИАЭ, с учетом объема работ выполняемых по договору.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 квартал </a:t>
                      </a:r>
                      <a:r>
                        <a:rPr lang="ru-RU" sz="2000" dirty="0" smtClean="0">
                          <a:effectLst/>
                        </a:rPr>
                        <a:t>2014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Комитет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kumimoji="0"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РСКАОиСПО</a:t>
                      </a:r>
                      <a:r>
                        <a:rPr lang="ru-RU" sz="2000" dirty="0" smtClean="0">
                          <a:effectLst/>
                        </a:rPr>
                        <a:t>; </a:t>
                      </a:r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Исполнительная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дирекция</a:t>
                      </a:r>
                    </a:p>
                  </a:txBody>
                  <a:tcPr marL="56183" marR="56183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7557686"/>
              </p:ext>
            </p:extLst>
          </p:nvPr>
        </p:nvGraphicFramePr>
        <p:xfrm>
          <a:off x="147671" y="1052737"/>
          <a:ext cx="8907648" cy="1194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5697"/>
                <a:gridCol w="1370705"/>
                <a:gridCol w="1918794"/>
                <a:gridCol w="682452"/>
              </a:tblGrid>
              <a:tr h="1048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Направление деятельности Комитета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№3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 </a:t>
                      </a:r>
                      <a:r>
                        <a:rPr lang="ru-RU" sz="1600" dirty="0" smtClean="0">
                          <a:effectLst/>
                        </a:rPr>
                        <a:t> начала работы / исполнения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785" algn="l"/>
                        </a:tabLst>
                      </a:pPr>
                      <a:r>
                        <a:rPr lang="ru-RU" sz="1800">
                          <a:effectLst/>
                        </a:rPr>
                        <a:t>Ответственный исполнитель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785" algn="l"/>
                        </a:tabLst>
                      </a:pPr>
                      <a:r>
                        <a:rPr lang="ru-RU" sz="1800" dirty="0">
                          <a:effectLst/>
                        </a:rPr>
                        <a:t>№ п. ПР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7696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272" y="117399"/>
            <a:ext cx="7364192" cy="787908"/>
          </a:xfrm>
        </p:spPr>
        <p:txBody>
          <a:bodyPr/>
          <a:lstStyle/>
          <a:p>
            <a:r>
              <a:rPr lang="ru-RU" dirty="0" smtClean="0"/>
              <a:t>Направления </a:t>
            </a:r>
            <a:r>
              <a:rPr lang="ru-RU" dirty="0"/>
              <a:t>деятельности </a:t>
            </a:r>
            <a:r>
              <a:rPr lang="ru-RU" dirty="0" smtClean="0"/>
              <a:t>Комитета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3870570"/>
              </p:ext>
            </p:extLst>
          </p:nvPr>
        </p:nvGraphicFramePr>
        <p:xfrm>
          <a:off x="147670" y="2276872"/>
          <a:ext cx="8907649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5698"/>
                <a:gridCol w="1370705"/>
                <a:gridCol w="1918794"/>
                <a:gridCol w="682452"/>
              </a:tblGrid>
              <a:tr h="3960440">
                <a:tc>
                  <a:txBody>
                    <a:bodyPr/>
                    <a:lstStyle/>
                    <a:p>
                      <a:pPr lvl="0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данных мониторинга площадок строительства ОИАЭ на предмет легитимности подрядных организаций. </a:t>
                      </a:r>
                    </a:p>
                    <a:p>
                      <a:pPr lvl="0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механизмов, </a:t>
                      </a:r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исключающих присутствие организаций на объектах ОИАЭ, не отвечающих критериям СКАО</a:t>
                      </a:r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 квартал </a:t>
                      </a:r>
                      <a:r>
                        <a:rPr lang="ru-RU" sz="2000" dirty="0" smtClean="0">
                          <a:effectLst/>
                        </a:rPr>
                        <a:t>2014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Комитет </a:t>
                      </a:r>
                      <a:r>
                        <a:rPr lang="ru-RU" sz="1600" dirty="0" err="1" smtClean="0">
                          <a:effectLst/>
                        </a:rPr>
                        <a:t>РСКАОиСПО</a:t>
                      </a:r>
                      <a:r>
                        <a:rPr lang="ru-RU" sz="1600" dirty="0" smtClean="0">
                          <a:effectLst/>
                        </a:rPr>
                        <a:t>; </a:t>
                      </a:r>
                      <a:r>
                        <a:rPr lang="ru-RU" sz="1600" dirty="0">
                          <a:effectLst/>
                        </a:rPr>
                        <a:t>Исполнительная дирекция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5174143"/>
              </p:ext>
            </p:extLst>
          </p:nvPr>
        </p:nvGraphicFramePr>
        <p:xfrm>
          <a:off x="147671" y="1052737"/>
          <a:ext cx="8907648" cy="1194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5697"/>
                <a:gridCol w="1370705"/>
                <a:gridCol w="1918794"/>
                <a:gridCol w="682452"/>
              </a:tblGrid>
              <a:tr h="1048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Направление деятельности Комитета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№4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 </a:t>
                      </a:r>
                      <a:r>
                        <a:rPr lang="ru-RU" sz="1600" dirty="0" smtClean="0">
                          <a:effectLst/>
                        </a:rPr>
                        <a:t> начала работы / исполнения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785" algn="l"/>
                        </a:tabLst>
                      </a:pPr>
                      <a:r>
                        <a:rPr lang="ru-RU" sz="1800">
                          <a:effectLst/>
                        </a:rPr>
                        <a:t>Ответственный исполнитель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785" algn="l"/>
                        </a:tabLst>
                      </a:pPr>
                      <a:r>
                        <a:rPr lang="ru-RU" sz="1800" dirty="0">
                          <a:effectLst/>
                        </a:rPr>
                        <a:t>№ п. ПР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5036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272" y="117399"/>
            <a:ext cx="7364192" cy="787908"/>
          </a:xfrm>
        </p:spPr>
        <p:txBody>
          <a:bodyPr/>
          <a:lstStyle/>
          <a:p>
            <a:r>
              <a:rPr lang="ru-RU" dirty="0" smtClean="0"/>
              <a:t>Направления </a:t>
            </a:r>
            <a:r>
              <a:rPr lang="ru-RU" dirty="0"/>
              <a:t>деятельности </a:t>
            </a:r>
            <a:r>
              <a:rPr lang="ru-RU" dirty="0" smtClean="0"/>
              <a:t>Комитета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27</a:t>
            </a:fld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502871"/>
              </p:ext>
            </p:extLst>
          </p:nvPr>
        </p:nvGraphicFramePr>
        <p:xfrm>
          <a:off x="147670" y="2276872"/>
          <a:ext cx="8907649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5698"/>
                <a:gridCol w="1370705"/>
                <a:gridCol w="1918794"/>
                <a:gridCol w="682452"/>
              </a:tblGrid>
              <a:tr h="3960440"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разработки стандарта </a:t>
                      </a:r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«Требования к саморегулируемым организациям осуществляющим выдачу свидетельств о допуске к работам, оказывающим влияние на безопасность ОИАЭ»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 квартал </a:t>
                      </a:r>
                      <a:r>
                        <a:rPr lang="ru-RU" sz="2000" dirty="0" smtClean="0">
                          <a:effectLst/>
                        </a:rPr>
                        <a:t>2014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Комитет </a:t>
                      </a:r>
                      <a:r>
                        <a:rPr lang="ru-RU" sz="1600" dirty="0" err="1" smtClean="0">
                          <a:effectLst/>
                        </a:rPr>
                        <a:t>РСКАОиСПО</a:t>
                      </a:r>
                      <a:r>
                        <a:rPr lang="ru-RU" sz="1600" dirty="0" smtClean="0">
                          <a:effectLst/>
                        </a:rPr>
                        <a:t>; </a:t>
                      </a:r>
                      <a:r>
                        <a:rPr lang="ru-RU" sz="1600" dirty="0">
                          <a:effectLst/>
                        </a:rPr>
                        <a:t>Исполнительная дирекция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2163578"/>
              </p:ext>
            </p:extLst>
          </p:nvPr>
        </p:nvGraphicFramePr>
        <p:xfrm>
          <a:off x="147671" y="1052737"/>
          <a:ext cx="8907648" cy="1194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5697"/>
                <a:gridCol w="1370705"/>
                <a:gridCol w="1918794"/>
                <a:gridCol w="682452"/>
              </a:tblGrid>
              <a:tr h="1048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Направление деятельности Комитета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№5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 </a:t>
                      </a:r>
                      <a:r>
                        <a:rPr lang="ru-RU" sz="1600" dirty="0" smtClean="0">
                          <a:effectLst/>
                        </a:rPr>
                        <a:t> начала работы / исполнения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785" algn="l"/>
                        </a:tabLst>
                      </a:pPr>
                      <a:r>
                        <a:rPr lang="ru-RU" sz="1800">
                          <a:effectLst/>
                        </a:rPr>
                        <a:t>Ответственный исполнитель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785" algn="l"/>
                        </a:tabLst>
                      </a:pPr>
                      <a:r>
                        <a:rPr lang="ru-RU" sz="1800" dirty="0">
                          <a:effectLst/>
                        </a:rPr>
                        <a:t>№ п. ПР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7360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272" y="117399"/>
            <a:ext cx="7364192" cy="787908"/>
          </a:xfrm>
        </p:spPr>
        <p:txBody>
          <a:bodyPr/>
          <a:lstStyle/>
          <a:p>
            <a:r>
              <a:rPr lang="ru-RU" dirty="0" smtClean="0"/>
              <a:t>Направления </a:t>
            </a:r>
            <a:r>
              <a:rPr lang="ru-RU" dirty="0"/>
              <a:t>деятельности </a:t>
            </a:r>
            <a:r>
              <a:rPr lang="ru-RU" dirty="0" smtClean="0"/>
              <a:t>Комитета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28</a:t>
            </a:fld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875951"/>
              </p:ext>
            </p:extLst>
          </p:nvPr>
        </p:nvGraphicFramePr>
        <p:xfrm>
          <a:off x="147670" y="2276872"/>
          <a:ext cx="8907649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5698"/>
                <a:gridCol w="1370705"/>
                <a:gridCol w="1918794"/>
                <a:gridCol w="682452"/>
              </a:tblGrid>
              <a:tr h="3960440">
                <a:tc>
                  <a:txBody>
                    <a:bodyPr/>
                    <a:lstStyle/>
                    <a:p>
                      <a:pPr lv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оптимальной модели подрядного альянса в форме консорциума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 квартал </a:t>
                      </a:r>
                      <a:r>
                        <a:rPr lang="ru-RU" sz="2000" dirty="0" smtClean="0">
                          <a:effectLst/>
                        </a:rPr>
                        <a:t>2014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Комитет </a:t>
                      </a:r>
                      <a:r>
                        <a:rPr lang="ru-RU" sz="1600" dirty="0" err="1" smtClean="0">
                          <a:effectLst/>
                        </a:rPr>
                        <a:t>РСКАОиСПО</a:t>
                      </a:r>
                      <a:r>
                        <a:rPr lang="ru-RU" sz="1600" dirty="0" smtClean="0">
                          <a:effectLst/>
                        </a:rPr>
                        <a:t>; </a:t>
                      </a:r>
                      <a:r>
                        <a:rPr lang="ru-RU" sz="1600" dirty="0">
                          <a:effectLst/>
                        </a:rPr>
                        <a:t>Исполнительная дирекция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6837918"/>
              </p:ext>
            </p:extLst>
          </p:nvPr>
        </p:nvGraphicFramePr>
        <p:xfrm>
          <a:off x="147671" y="1052737"/>
          <a:ext cx="8907648" cy="1194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5697"/>
                <a:gridCol w="1370705"/>
                <a:gridCol w="1918794"/>
                <a:gridCol w="682452"/>
              </a:tblGrid>
              <a:tr h="1048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Направление деятельности Комитета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№6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 </a:t>
                      </a:r>
                      <a:r>
                        <a:rPr lang="ru-RU" sz="1600" dirty="0" smtClean="0">
                          <a:effectLst/>
                        </a:rPr>
                        <a:t> начала работы / исполнения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785" algn="l"/>
                        </a:tabLst>
                      </a:pPr>
                      <a:r>
                        <a:rPr lang="ru-RU" sz="1800">
                          <a:effectLst/>
                        </a:rPr>
                        <a:t>Ответственный исполнитель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785" algn="l"/>
                        </a:tabLst>
                      </a:pPr>
                      <a:r>
                        <a:rPr lang="ru-RU" sz="1800" dirty="0">
                          <a:effectLst/>
                        </a:rPr>
                        <a:t>№ п. ПР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5544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272" y="117399"/>
            <a:ext cx="7364192" cy="787908"/>
          </a:xfrm>
        </p:spPr>
        <p:txBody>
          <a:bodyPr/>
          <a:lstStyle/>
          <a:p>
            <a:r>
              <a:rPr lang="ru-RU" dirty="0" smtClean="0"/>
              <a:t>Направления </a:t>
            </a:r>
            <a:r>
              <a:rPr lang="ru-RU" dirty="0"/>
              <a:t>деятельности </a:t>
            </a:r>
            <a:r>
              <a:rPr lang="ru-RU" dirty="0" smtClean="0"/>
              <a:t>Комитета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29</a:t>
            </a:fld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7854936"/>
              </p:ext>
            </p:extLst>
          </p:nvPr>
        </p:nvGraphicFramePr>
        <p:xfrm>
          <a:off x="147670" y="2276872"/>
          <a:ext cx="8907649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5698"/>
                <a:gridCol w="1370705"/>
                <a:gridCol w="1918794"/>
                <a:gridCol w="682452"/>
              </a:tblGrid>
              <a:tr h="3960440"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компетенций системы управления проектом (СУП) на базе стандарта СРО атомной отрасли в системе СКАО. </a:t>
                      </a:r>
                    </a:p>
                    <a:p>
                      <a:pPr lv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Разработка и реализация Пилотного проекта по СУП на ЛАЭС 2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 квартал </a:t>
                      </a:r>
                      <a:r>
                        <a:rPr lang="ru-RU" sz="2000" dirty="0" smtClean="0">
                          <a:effectLst/>
                        </a:rPr>
                        <a:t>2014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Комитет </a:t>
                      </a:r>
                      <a:r>
                        <a:rPr lang="ru-RU" sz="1600" dirty="0" err="1" smtClean="0">
                          <a:effectLst/>
                        </a:rPr>
                        <a:t>РСКАОиСПО</a:t>
                      </a:r>
                      <a:r>
                        <a:rPr lang="ru-RU" sz="1600" dirty="0" smtClean="0">
                          <a:effectLst/>
                        </a:rPr>
                        <a:t>; </a:t>
                      </a:r>
                      <a:r>
                        <a:rPr lang="ru-RU" sz="1600" dirty="0">
                          <a:effectLst/>
                        </a:rPr>
                        <a:t>Исполнительная дирекция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3696370"/>
              </p:ext>
            </p:extLst>
          </p:nvPr>
        </p:nvGraphicFramePr>
        <p:xfrm>
          <a:off x="147671" y="1052737"/>
          <a:ext cx="8907648" cy="1194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5697"/>
                <a:gridCol w="1370705"/>
                <a:gridCol w="1918794"/>
                <a:gridCol w="682452"/>
              </a:tblGrid>
              <a:tr h="1048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Направление деятельности Комитета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№7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 </a:t>
                      </a:r>
                      <a:r>
                        <a:rPr lang="ru-RU" sz="1600" dirty="0" smtClean="0">
                          <a:effectLst/>
                        </a:rPr>
                        <a:t> начала работы / исполнения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785" algn="l"/>
                        </a:tabLst>
                      </a:pPr>
                      <a:r>
                        <a:rPr lang="ru-RU" sz="1800">
                          <a:effectLst/>
                        </a:rPr>
                        <a:t>Ответственный исполнитель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785" algn="l"/>
                        </a:tabLst>
                      </a:pPr>
                      <a:r>
                        <a:rPr lang="ru-RU" sz="1800" dirty="0">
                          <a:effectLst/>
                        </a:rPr>
                        <a:t>№ п. ПР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8218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Прямая соединительная линия 62"/>
          <p:cNvCxnSpPr/>
          <p:nvPr/>
        </p:nvCxnSpPr>
        <p:spPr>
          <a:xfrm>
            <a:off x="1999803" y="1212152"/>
            <a:ext cx="6165491" cy="0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1999803" y="1052736"/>
            <a:ext cx="6165491" cy="0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78190" y="117402"/>
            <a:ext cx="7364192" cy="57593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Строительный комплекс атомной отрасли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8165294" y="3383673"/>
            <a:ext cx="264525" cy="310890"/>
          </a:xfrm>
          <a:prstGeom prst="downArrow">
            <a:avLst>
              <a:gd name="adj1" fmla="val 31002"/>
              <a:gd name="adj2" fmla="val 50000"/>
            </a:avLst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>
            <a:normAutofit fontScale="77500" lnSpcReduction="20000"/>
          </a:bodyPr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  <a:cs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4197" y="2609560"/>
            <a:ext cx="1132881" cy="684118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tIns="36000" rIns="72000" bIns="36000" rtlCol="0" anchor="ctr">
            <a:normAutofit fontScale="62500" lnSpcReduction="20000"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ГК «Росатом»</a:t>
            </a:r>
            <a:endParaRPr lang="ru-RU" sz="2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60941" y="2609560"/>
            <a:ext cx="1132881" cy="684118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tIns="36000" rIns="72000" bIns="36000" rtlCol="0" anchor="ctr">
            <a:normAutofit fontScale="77500" lnSpcReduction="20000"/>
          </a:bodyPr>
          <a:lstStyle/>
          <a:p>
            <a:pPr algn="ctr">
              <a:defRPr/>
            </a:pPr>
            <a:r>
              <a:rPr lang="ru-RU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СРО атомной отрасли</a:t>
            </a:r>
            <a:endParaRPr lang="ru-RU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24" name="Выноска со стрелкой вверх 23"/>
          <p:cNvSpPr/>
          <p:nvPr/>
        </p:nvSpPr>
        <p:spPr>
          <a:xfrm>
            <a:off x="3274197" y="1226217"/>
            <a:ext cx="1132882" cy="1119207"/>
          </a:xfrm>
          <a:prstGeom prst="upArrowCallout">
            <a:avLst>
              <a:gd name="adj1" fmla="val 11383"/>
              <a:gd name="adj2" fmla="val 15639"/>
              <a:gd name="adj3" fmla="val 17341"/>
              <a:gd name="adj4" fmla="val 74339"/>
            </a:avLst>
          </a:prstGeom>
          <a:solidFill>
            <a:srgbClr val="FFC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8000" tIns="36000" rIns="36000" bIns="36000" rtlCol="0" anchor="ctr">
            <a:normAutofit fontScale="77500" lnSpcReduction="20000"/>
          </a:bodyPr>
          <a:lstStyle/>
          <a:p>
            <a:pPr>
              <a:defRPr/>
            </a:pPr>
            <a:r>
              <a:rPr lang="ru-RU" sz="2400" b="1" kern="0" dirty="0" smtClean="0">
                <a:solidFill>
                  <a:srgbClr val="414142"/>
                </a:solidFill>
                <a:cs typeface="Arial"/>
              </a:rPr>
              <a:t>1-й этап</a:t>
            </a:r>
          </a:p>
          <a:p>
            <a:pPr>
              <a:defRPr/>
            </a:pPr>
            <a:r>
              <a:rPr lang="ru-RU" sz="2400" b="1" kern="0" dirty="0" smtClean="0">
                <a:solidFill>
                  <a:srgbClr val="414142"/>
                </a:solidFill>
                <a:cs typeface="Arial"/>
              </a:rPr>
              <a:t>2005 г. – 2010г.</a:t>
            </a:r>
            <a:endParaRPr lang="ru-RU" sz="2400" b="1" kern="0" dirty="0">
              <a:solidFill>
                <a:srgbClr val="414142"/>
              </a:solidFill>
              <a:cs typeface="Arial"/>
            </a:endParaRPr>
          </a:p>
        </p:txBody>
      </p:sp>
      <p:sp>
        <p:nvSpPr>
          <p:cNvPr id="25" name="Выноска со стрелкой вверх 24"/>
          <p:cNvSpPr/>
          <p:nvPr/>
        </p:nvSpPr>
        <p:spPr>
          <a:xfrm>
            <a:off x="4508577" y="1124745"/>
            <a:ext cx="1479615" cy="1220679"/>
          </a:xfrm>
          <a:prstGeom prst="upArrowCallout">
            <a:avLst>
              <a:gd name="adj1" fmla="val 8279"/>
              <a:gd name="adj2" fmla="val 12175"/>
              <a:gd name="adj3" fmla="val 15728"/>
              <a:gd name="adj4" fmla="val 77503"/>
            </a:avLst>
          </a:prstGeom>
          <a:solidFill>
            <a:srgbClr val="FFFF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tIns="36000" rIns="72000" bIns="36000" rtlCol="0" anchor="ctr">
            <a:normAutofit fontScale="92500" lnSpcReduction="20000"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414142"/>
                </a:solidFill>
                <a:cs typeface="Arial"/>
              </a:rPr>
              <a:t>2-й этап</a:t>
            </a:r>
          </a:p>
          <a:p>
            <a:pPr algn="ctr">
              <a:defRPr/>
            </a:pPr>
            <a:r>
              <a:rPr lang="ru-RU" sz="2400" b="1" kern="0" dirty="0" smtClean="0">
                <a:solidFill>
                  <a:srgbClr val="414142"/>
                </a:solidFill>
                <a:cs typeface="Arial"/>
              </a:rPr>
              <a:t>2010 г. – 2012 г.</a:t>
            </a:r>
            <a:endParaRPr lang="ru-RU" sz="2400" b="1" kern="0" dirty="0">
              <a:solidFill>
                <a:srgbClr val="414142"/>
              </a:solidFill>
              <a:cs typeface="Arial"/>
            </a:endParaRPr>
          </a:p>
        </p:txBody>
      </p:sp>
      <p:sp>
        <p:nvSpPr>
          <p:cNvPr id="26" name="Равно 25"/>
          <p:cNvSpPr/>
          <p:nvPr/>
        </p:nvSpPr>
        <p:spPr>
          <a:xfrm>
            <a:off x="7365388" y="4819182"/>
            <a:ext cx="188946" cy="139168"/>
          </a:xfrm>
          <a:prstGeom prst="mathEqual">
            <a:avLst>
              <a:gd name="adj1" fmla="val 16623"/>
              <a:gd name="adj2" fmla="val 31708"/>
            </a:avLst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>
              <a:defRPr/>
            </a:pPr>
            <a:endParaRPr lang="ru-RU" sz="1200" kern="0">
              <a:solidFill>
                <a:srgbClr val="414142"/>
              </a:solidFill>
              <a:cs typeface="Arial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7700649" y="3701284"/>
            <a:ext cx="1336413" cy="2425107"/>
            <a:chOff x="7866872" y="3786107"/>
            <a:chExt cx="3000396" cy="2785619"/>
          </a:xfrm>
          <a:solidFill>
            <a:srgbClr val="FFFF00"/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7866872" y="3786107"/>
              <a:ext cx="2750070" cy="24986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72000" tIns="36000" rIns="72000" bIns="36000" rtlCol="0" anchor="ctr">
              <a:normAutofit/>
            </a:bodyPr>
            <a:lstStyle/>
            <a:p>
              <a:pPr algn="ctr">
                <a:defRPr/>
              </a:pPr>
              <a:r>
                <a:rPr lang="ru-RU" sz="1200" b="1" kern="0" dirty="0" smtClean="0">
                  <a:solidFill>
                    <a:srgbClr val="414142"/>
                  </a:solidFill>
                  <a:cs typeface="Arial"/>
                </a:rPr>
                <a:t>Подрядные организации – члены СОЮЗАТОМГЕО</a:t>
              </a:r>
              <a:endParaRPr lang="ru-RU" sz="1200" b="1" kern="0" dirty="0">
                <a:solidFill>
                  <a:srgbClr val="414142"/>
                </a:solidFill>
                <a:cs typeface="Arial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950314" y="3857528"/>
              <a:ext cx="2750070" cy="25711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72000" tIns="36000" rIns="72000" bIns="36000" rtlCol="0" anchor="ctr">
              <a:normAutofit/>
            </a:bodyPr>
            <a:lstStyle/>
            <a:p>
              <a:pPr algn="ctr">
                <a:defRPr/>
              </a:pPr>
              <a:r>
                <a:rPr lang="ru-RU" sz="1200" b="1" kern="0" dirty="0" smtClean="0">
                  <a:solidFill>
                    <a:srgbClr val="414142"/>
                  </a:solidFill>
                  <a:cs typeface="Arial"/>
                </a:rPr>
                <a:t>Подрядные организации – члены СОЮЗАТОМГЕО</a:t>
              </a:r>
              <a:endParaRPr lang="ru-RU" sz="1200" b="1" kern="0" dirty="0">
                <a:solidFill>
                  <a:srgbClr val="414142"/>
                </a:solidFill>
                <a:cs typeface="Arial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033756" y="3928950"/>
              <a:ext cx="2750070" cy="257099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72000" tIns="36000" rIns="72000" bIns="36000" rtlCol="0" anchor="ctr">
              <a:normAutofit/>
            </a:bodyPr>
            <a:lstStyle/>
            <a:p>
              <a:pPr algn="ctr">
                <a:defRPr/>
              </a:pPr>
              <a:r>
                <a:rPr lang="ru-RU" sz="1200" b="1" kern="0" dirty="0" smtClean="0">
                  <a:solidFill>
                    <a:srgbClr val="414142"/>
                  </a:solidFill>
                  <a:cs typeface="Arial"/>
                </a:rPr>
                <a:t>Подрядные организации – члены СОЮЗАТОМГЕО</a:t>
              </a:r>
              <a:endParaRPr lang="ru-RU" sz="1200" b="1" kern="0" dirty="0">
                <a:solidFill>
                  <a:srgbClr val="414142"/>
                </a:solidFill>
                <a:cs typeface="Arial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117198" y="4000371"/>
              <a:ext cx="2750070" cy="78581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72000" tIns="36000" rIns="72000" bIns="36000" rtlCol="0" anchor="ctr">
              <a:normAutofit fontScale="85000" lnSpcReduction="10000"/>
            </a:bodyPr>
            <a:lstStyle/>
            <a:p>
              <a:pPr algn="ctr">
                <a:defRPr/>
              </a:pPr>
              <a:r>
                <a:rPr lang="ru-RU" sz="1200" b="1" kern="0" dirty="0" smtClean="0">
                  <a:solidFill>
                    <a:srgbClr val="414142"/>
                  </a:solidFill>
                  <a:cs typeface="Arial"/>
                </a:rPr>
                <a:t>Подрядные организации – члены СОЮЗАТОМГЕО</a:t>
              </a:r>
              <a:endParaRPr lang="ru-RU" sz="1200" b="1" kern="0" dirty="0">
                <a:solidFill>
                  <a:srgbClr val="414142"/>
                </a:solidFill>
                <a:cs typeface="Arial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8117200" y="4000553"/>
              <a:ext cx="2750068" cy="257117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72000" tIns="36000" rIns="72000" bIns="36000" rtlCol="0" anchor="ctr">
              <a:normAutofit/>
            </a:bodyPr>
            <a:lstStyle/>
            <a:p>
              <a:pPr algn="ctr">
                <a:defRPr/>
              </a:pPr>
              <a:endParaRPr lang="ru-RU" sz="1200" b="1" kern="0" dirty="0">
                <a:solidFill>
                  <a:srgbClr val="414142"/>
                </a:solidFill>
                <a:cs typeface="Arial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7549942" y="2432257"/>
            <a:ext cx="1506189" cy="1014615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tIns="36000" rIns="72000" bIns="36000" rtlCol="0" anchor="ctr">
            <a:norm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Строительный комплекс атомной отрасли</a:t>
            </a:r>
            <a:endParaRPr lang="ru-RU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34" name="Правая фигурная скобка 33"/>
          <p:cNvSpPr/>
          <p:nvPr/>
        </p:nvSpPr>
        <p:spPr>
          <a:xfrm rot="10800000">
            <a:off x="7555841" y="3654430"/>
            <a:ext cx="188946" cy="2424948"/>
          </a:xfrm>
          <a:prstGeom prst="rightBrace">
            <a:avLst>
              <a:gd name="adj1" fmla="val 54878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algn="ctr">
              <a:defRPr/>
            </a:pPr>
            <a:endParaRPr lang="ru-RU" sz="1200" kern="0">
              <a:solidFill>
                <a:srgbClr val="414142"/>
              </a:solidFill>
              <a:cs typeface="Arial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727666" y="3340273"/>
            <a:ext cx="264525" cy="310890"/>
          </a:xfrm>
          <a:prstGeom prst="downArrow">
            <a:avLst>
              <a:gd name="adj1" fmla="val 31002"/>
              <a:gd name="adj2" fmla="val 50000"/>
            </a:avLst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>
            <a:normAutofit fontScale="77500" lnSpcReduction="20000"/>
          </a:bodyPr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  <a:cs typeface="Arial"/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5120141" y="3340273"/>
            <a:ext cx="264525" cy="310890"/>
          </a:xfrm>
          <a:prstGeom prst="downArrow">
            <a:avLst>
              <a:gd name="adj1" fmla="val 31002"/>
              <a:gd name="adj2" fmla="val 50000"/>
            </a:avLst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>
            <a:normAutofit fontScale="77500" lnSpcReduction="20000"/>
          </a:bodyPr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  <a:cs typeface="Arial"/>
            </a:endParaRPr>
          </a:p>
        </p:txBody>
      </p:sp>
      <p:sp>
        <p:nvSpPr>
          <p:cNvPr id="38" name="Правая фигурная скобка 37"/>
          <p:cNvSpPr/>
          <p:nvPr/>
        </p:nvSpPr>
        <p:spPr>
          <a:xfrm>
            <a:off x="4257437" y="3651165"/>
            <a:ext cx="165842" cy="2424789"/>
          </a:xfrm>
          <a:prstGeom prst="rightBrace">
            <a:avLst>
              <a:gd name="adj1" fmla="val 54878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algn="ctr">
              <a:defRPr/>
            </a:pPr>
            <a:endParaRPr lang="ru-RU" sz="1600" kern="0">
              <a:solidFill>
                <a:srgbClr val="414142"/>
              </a:solidFill>
              <a:cs typeface="Arial"/>
            </a:endParaRPr>
          </a:p>
        </p:txBody>
      </p:sp>
      <p:sp>
        <p:nvSpPr>
          <p:cNvPr id="39" name="Правая фигурная скобка 38"/>
          <p:cNvSpPr/>
          <p:nvPr/>
        </p:nvSpPr>
        <p:spPr>
          <a:xfrm rot="10800000">
            <a:off x="4588233" y="3651006"/>
            <a:ext cx="165842" cy="2424948"/>
          </a:xfrm>
          <a:prstGeom prst="rightBrace">
            <a:avLst>
              <a:gd name="adj1" fmla="val 54878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algn="ctr">
              <a:defRPr/>
            </a:pPr>
            <a:endParaRPr lang="ru-RU" sz="1200" kern="0">
              <a:solidFill>
                <a:srgbClr val="414142"/>
              </a:solidFill>
              <a:cs typeface="Arial"/>
            </a:endParaRPr>
          </a:p>
        </p:txBody>
      </p:sp>
      <p:sp>
        <p:nvSpPr>
          <p:cNvPr id="40" name="Плюс 39"/>
          <p:cNvSpPr/>
          <p:nvPr/>
        </p:nvSpPr>
        <p:spPr>
          <a:xfrm>
            <a:off x="4440095" y="4788909"/>
            <a:ext cx="149258" cy="170842"/>
          </a:xfrm>
          <a:prstGeom prst="mathPlus">
            <a:avLst>
              <a:gd name="adj1" fmla="val 11082"/>
            </a:avLst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>
              <a:defRPr/>
            </a:pPr>
            <a:endParaRPr lang="ru-RU" sz="1600" kern="0">
              <a:solidFill>
                <a:srgbClr val="FFFFFF"/>
              </a:solidFill>
              <a:cs typeface="Arial"/>
            </a:endParaRPr>
          </a:p>
        </p:txBody>
      </p:sp>
      <p:sp>
        <p:nvSpPr>
          <p:cNvPr id="41" name="Правая фигурная скобка 40"/>
          <p:cNvSpPr/>
          <p:nvPr/>
        </p:nvSpPr>
        <p:spPr>
          <a:xfrm>
            <a:off x="5707019" y="3651006"/>
            <a:ext cx="165842" cy="2424948"/>
          </a:xfrm>
          <a:prstGeom prst="rightBrace">
            <a:avLst>
              <a:gd name="adj1" fmla="val 54878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algn="ctr">
              <a:defRPr/>
            </a:pPr>
            <a:endParaRPr lang="ru-RU" sz="1200" kern="0">
              <a:solidFill>
                <a:srgbClr val="414142"/>
              </a:solidFill>
              <a:cs typeface="Arial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74995" y="3713341"/>
            <a:ext cx="994353" cy="2300592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tIns="36000" rIns="72000" bIns="36000" rtlCol="0" anchor="ctr">
            <a:normAutofit/>
          </a:bodyPr>
          <a:lstStyle/>
          <a:p>
            <a:pPr algn="ctr">
              <a:defRPr/>
            </a:pPr>
            <a:r>
              <a:rPr lang="ru-RU" sz="1600" kern="0" dirty="0" smtClean="0">
                <a:solidFill>
                  <a:prstClr val="black"/>
                </a:solidFill>
                <a:cs typeface="Arial"/>
              </a:rPr>
              <a:t>Фронт работ</a:t>
            </a:r>
          </a:p>
          <a:p>
            <a:pPr algn="ctr">
              <a:defRPr/>
            </a:pPr>
            <a:r>
              <a:rPr lang="ru-RU" sz="1600" kern="0" dirty="0" smtClean="0">
                <a:solidFill>
                  <a:prstClr val="black"/>
                </a:solidFill>
                <a:cs typeface="Arial"/>
              </a:rPr>
              <a:t>(ФЦП) </a:t>
            </a:r>
            <a:r>
              <a:rPr lang="ru-RU" sz="1200" kern="0" dirty="0" smtClean="0">
                <a:solidFill>
                  <a:prstClr val="black"/>
                </a:solidFill>
                <a:cs typeface="Arial"/>
              </a:rPr>
              <a:t>Привлечение компаний на площадки</a:t>
            </a:r>
            <a:endParaRPr lang="ru-RU" sz="1200" kern="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50508" y="3713341"/>
            <a:ext cx="994353" cy="2300592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tIns="36000" rIns="72000" bIns="36000" rtlCol="0" anchor="ctr">
            <a:noAutofit/>
          </a:bodyPr>
          <a:lstStyle/>
          <a:p>
            <a:pPr algn="ctr">
              <a:defRPr/>
            </a:pPr>
            <a:r>
              <a:rPr lang="ru-RU" sz="1200" kern="0" dirty="0" smtClean="0">
                <a:solidFill>
                  <a:prstClr val="black"/>
                </a:solidFill>
                <a:cs typeface="Arial"/>
              </a:rPr>
              <a:t>Аккредитация компаний</a:t>
            </a:r>
          </a:p>
          <a:p>
            <a:pPr algn="ctr">
              <a:defRPr/>
            </a:pPr>
            <a:r>
              <a:rPr lang="ru-RU" sz="1200" kern="0" dirty="0" smtClean="0">
                <a:solidFill>
                  <a:prstClr val="black"/>
                </a:solidFill>
                <a:cs typeface="Arial"/>
              </a:rPr>
              <a:t>Стандарты </a:t>
            </a:r>
          </a:p>
          <a:p>
            <a:pPr algn="ctr">
              <a:defRPr/>
            </a:pPr>
            <a:r>
              <a:rPr lang="ru-RU" sz="1200" kern="0" dirty="0" smtClean="0">
                <a:solidFill>
                  <a:prstClr val="black"/>
                </a:solidFill>
                <a:cs typeface="Arial"/>
              </a:rPr>
              <a:t>Надзор</a:t>
            </a:r>
          </a:p>
          <a:p>
            <a:pPr algn="ctr">
              <a:defRPr/>
            </a:pPr>
            <a:r>
              <a:rPr lang="ru-RU" sz="1200" kern="0" dirty="0" err="1" smtClean="0">
                <a:solidFill>
                  <a:prstClr val="black"/>
                </a:solidFill>
                <a:cs typeface="Arial"/>
              </a:rPr>
              <a:t>Специализи-рованные</a:t>
            </a:r>
            <a:r>
              <a:rPr lang="ru-RU" sz="1200" kern="0" dirty="0" smtClean="0">
                <a:solidFill>
                  <a:prstClr val="black"/>
                </a:solidFill>
                <a:cs typeface="Arial"/>
              </a:rPr>
              <a:t> ассоциации</a:t>
            </a:r>
          </a:p>
          <a:p>
            <a:pPr algn="ctr">
              <a:defRPr/>
            </a:pPr>
            <a:r>
              <a:rPr lang="ru-RU" sz="1200" kern="0" dirty="0" smtClean="0">
                <a:solidFill>
                  <a:prstClr val="black"/>
                </a:solidFill>
                <a:cs typeface="Arial"/>
              </a:rPr>
              <a:t>Идеология подрядных альянсов</a:t>
            </a:r>
          </a:p>
        </p:txBody>
      </p:sp>
      <p:sp>
        <p:nvSpPr>
          <p:cNvPr id="44" name="Плюс 43"/>
          <p:cNvSpPr/>
          <p:nvPr/>
        </p:nvSpPr>
        <p:spPr>
          <a:xfrm>
            <a:off x="5913564" y="4778058"/>
            <a:ext cx="149258" cy="170842"/>
          </a:xfrm>
          <a:prstGeom prst="mathPlus">
            <a:avLst>
              <a:gd name="adj1" fmla="val 11082"/>
            </a:avLst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>
              <a:defRPr/>
            </a:pPr>
            <a:endParaRPr lang="ru-RU" sz="1200" kern="0">
              <a:solidFill>
                <a:srgbClr val="FFFFFF"/>
              </a:solidFill>
              <a:cs typeface="Arial"/>
            </a:endParaRPr>
          </a:p>
        </p:txBody>
      </p:sp>
      <p:sp>
        <p:nvSpPr>
          <p:cNvPr id="45" name="Правая фигурная скобка 44"/>
          <p:cNvSpPr/>
          <p:nvPr/>
        </p:nvSpPr>
        <p:spPr>
          <a:xfrm rot="10800000">
            <a:off x="6080763" y="3661857"/>
            <a:ext cx="165842" cy="2424948"/>
          </a:xfrm>
          <a:prstGeom prst="rightBrace">
            <a:avLst>
              <a:gd name="adj1" fmla="val 54878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algn="ctr">
              <a:defRPr/>
            </a:pPr>
            <a:endParaRPr lang="ru-RU" sz="1200" kern="0">
              <a:solidFill>
                <a:srgbClr val="414142"/>
              </a:solidFill>
              <a:cs typeface="Arial"/>
            </a:endParaRPr>
          </a:p>
        </p:txBody>
      </p:sp>
      <p:sp>
        <p:nvSpPr>
          <p:cNvPr id="46" name="Правая фигурная скобка 45"/>
          <p:cNvSpPr/>
          <p:nvPr/>
        </p:nvSpPr>
        <p:spPr>
          <a:xfrm>
            <a:off x="7199546" y="3661857"/>
            <a:ext cx="165842" cy="2424948"/>
          </a:xfrm>
          <a:prstGeom prst="rightBrace">
            <a:avLst>
              <a:gd name="adj1" fmla="val 54878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algn="ctr">
              <a:defRPr/>
            </a:pPr>
            <a:endParaRPr lang="ru-RU" sz="1200" kern="0">
              <a:solidFill>
                <a:srgbClr val="414142"/>
              </a:solidFill>
              <a:cs typeface="Arial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243037" y="3724193"/>
            <a:ext cx="994353" cy="2300592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tIns="36000" rIns="72000" bIns="36000" rtlCol="0" anchor="ctr">
            <a:normAutofit/>
          </a:bodyPr>
          <a:lstStyle/>
          <a:p>
            <a:pPr algn="ctr">
              <a:defRPr/>
            </a:pPr>
            <a:r>
              <a:rPr lang="ru-RU" sz="1200" kern="0" dirty="0" smtClean="0">
                <a:solidFill>
                  <a:prstClr val="black"/>
                </a:solidFill>
                <a:cs typeface="Arial"/>
              </a:rPr>
              <a:t>Аккредитация СРО,</a:t>
            </a:r>
          </a:p>
          <a:p>
            <a:pPr algn="ctr">
              <a:defRPr/>
            </a:pPr>
            <a:r>
              <a:rPr lang="ru-RU" sz="1200" kern="0" dirty="0" smtClean="0">
                <a:solidFill>
                  <a:prstClr val="black"/>
                </a:solidFill>
                <a:cs typeface="Arial"/>
              </a:rPr>
              <a:t>Стандарты, Технологии,</a:t>
            </a:r>
          </a:p>
          <a:p>
            <a:pPr algn="ctr">
              <a:defRPr/>
            </a:pPr>
            <a:r>
              <a:rPr lang="ru-RU" sz="1200" kern="0" dirty="0" smtClean="0">
                <a:solidFill>
                  <a:prstClr val="black"/>
                </a:solidFill>
                <a:cs typeface="Arial"/>
              </a:rPr>
              <a:t>Инновации</a:t>
            </a:r>
          </a:p>
          <a:p>
            <a:pPr algn="ctr">
              <a:defRPr/>
            </a:pPr>
            <a:r>
              <a:rPr lang="ru-RU" sz="1200" kern="0" dirty="0" err="1" smtClean="0">
                <a:solidFill>
                  <a:prstClr val="black"/>
                </a:solidFill>
                <a:cs typeface="Arial"/>
              </a:rPr>
              <a:t>Специализа-ция</a:t>
            </a:r>
            <a:r>
              <a:rPr lang="ru-RU" sz="1200" kern="0" dirty="0" smtClean="0">
                <a:solidFill>
                  <a:prstClr val="black"/>
                </a:solidFill>
                <a:cs typeface="Arial"/>
              </a:rPr>
              <a:t> компаний </a:t>
            </a:r>
          </a:p>
          <a:p>
            <a:pPr algn="ctr">
              <a:defRPr/>
            </a:pPr>
            <a:r>
              <a:rPr lang="ru-RU" sz="1200" kern="0" dirty="0" smtClean="0">
                <a:solidFill>
                  <a:prstClr val="black"/>
                </a:solidFill>
                <a:cs typeface="Arial"/>
              </a:rPr>
              <a:t>Подрядные альянсы</a:t>
            </a:r>
            <a:endParaRPr lang="ru-RU" sz="1200" kern="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6602366" y="3383673"/>
            <a:ext cx="264525" cy="310890"/>
          </a:xfrm>
          <a:prstGeom prst="downArrow">
            <a:avLst>
              <a:gd name="adj1" fmla="val 31002"/>
              <a:gd name="adj2" fmla="val 50000"/>
            </a:avLst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>
            <a:normAutofit fontScale="77500" lnSpcReduction="20000"/>
          </a:bodyPr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  <a:cs typeface="Arial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43167" y="2460374"/>
            <a:ext cx="1132881" cy="986495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tIns="36000" rIns="72000" bIns="36000" rtlCol="0" anchor="ctr">
            <a:normAutofit fontScale="85000" lnSpcReduction="20000"/>
          </a:bodyPr>
          <a:lstStyle/>
          <a:p>
            <a:pPr algn="ctr">
              <a:defRPr/>
            </a:pPr>
            <a:r>
              <a:rPr lang="ru-RU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ГК «Росатом»</a:t>
            </a:r>
          </a:p>
          <a:p>
            <a:pPr algn="ctr">
              <a:defRPr/>
            </a:pPr>
            <a:r>
              <a:rPr lang="ru-RU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СРО атомной отрасли</a:t>
            </a:r>
            <a:endParaRPr lang="ru-RU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50" name="Выноска со стрелкой вверх 49"/>
          <p:cNvSpPr/>
          <p:nvPr/>
        </p:nvSpPr>
        <p:spPr>
          <a:xfrm>
            <a:off x="6062821" y="836713"/>
            <a:ext cx="2974241" cy="1508711"/>
          </a:xfrm>
          <a:prstGeom prst="upArrowCallout">
            <a:avLst>
              <a:gd name="adj1" fmla="val 10016"/>
              <a:gd name="adj2" fmla="val 16355"/>
              <a:gd name="adj3" fmla="val 21542"/>
              <a:gd name="adj4" fmla="val 69798"/>
            </a:avLst>
          </a:prstGeom>
          <a:solidFill>
            <a:srgbClr val="FFFF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8000" tIns="36000" rIns="72000" bIns="36000" rtlCol="0" anchor="ctr">
            <a:normAutofit/>
          </a:bodyPr>
          <a:lstStyle/>
          <a:p>
            <a:pPr>
              <a:defRPr/>
            </a:pPr>
            <a:r>
              <a:rPr lang="ru-RU" sz="2400" b="1" kern="0" dirty="0" smtClean="0">
                <a:solidFill>
                  <a:srgbClr val="414142"/>
                </a:solidFill>
                <a:cs typeface="Arial"/>
              </a:rPr>
              <a:t>3-й этап</a:t>
            </a:r>
          </a:p>
          <a:p>
            <a:pPr>
              <a:defRPr/>
            </a:pPr>
            <a:r>
              <a:rPr lang="ru-RU" sz="2400" b="1" kern="0" dirty="0" smtClean="0">
                <a:solidFill>
                  <a:srgbClr val="414142"/>
                </a:solidFill>
                <a:cs typeface="Arial"/>
              </a:rPr>
              <a:t>2013 г. </a:t>
            </a:r>
            <a:endParaRPr lang="ru-RU" sz="2400" b="1" kern="0" dirty="0">
              <a:solidFill>
                <a:srgbClr val="414142"/>
              </a:solidFill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08205" y="4243049"/>
            <a:ext cx="1379748" cy="16708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>
              <a:defRPr/>
            </a:pPr>
            <a:r>
              <a:rPr lang="ru-RU" sz="1200" kern="0" dirty="0">
                <a:solidFill>
                  <a:sysClr val="windowText" lastClr="000000"/>
                </a:solidFill>
              </a:rPr>
              <a:t>Застройщики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,</a:t>
            </a:r>
          </a:p>
          <a:p>
            <a:pPr>
              <a:defRPr/>
            </a:pPr>
            <a:r>
              <a:rPr lang="ru-RU" sz="1200" kern="0" dirty="0" smtClean="0">
                <a:solidFill>
                  <a:sysClr val="windowText" lastClr="000000"/>
                </a:solidFill>
              </a:rPr>
              <a:t>Изыскатели, </a:t>
            </a:r>
            <a:r>
              <a:rPr lang="ru-RU" sz="1200" kern="0" dirty="0" err="1" smtClean="0">
                <a:solidFill>
                  <a:sysClr val="windowText" lastClr="000000"/>
                </a:solidFill>
              </a:rPr>
              <a:t>Генпроектировщики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,</a:t>
            </a:r>
            <a:endParaRPr lang="ru-RU" sz="1200" kern="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ru-RU" sz="1200" kern="0" dirty="0">
                <a:solidFill>
                  <a:sysClr val="windowText" lastClr="000000"/>
                </a:solidFill>
              </a:rPr>
              <a:t>Генподрядчики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,</a:t>
            </a:r>
            <a:endParaRPr lang="ru-RU" sz="1200" kern="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ru-RU" sz="1200" kern="0" dirty="0" smtClean="0">
                <a:solidFill>
                  <a:sysClr val="windowText" lastClr="000000"/>
                </a:solidFill>
              </a:rPr>
              <a:t>Специализирован-</a:t>
            </a:r>
            <a:r>
              <a:rPr lang="ru-RU" sz="1200" kern="0" dirty="0" err="1" smtClean="0">
                <a:solidFill>
                  <a:sysClr val="windowText" lastClr="000000"/>
                </a:solidFill>
              </a:rPr>
              <a:t>ные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 </a:t>
            </a:r>
            <a:r>
              <a:rPr lang="ru-RU" sz="1200" kern="0" dirty="0">
                <a:solidFill>
                  <a:sysClr val="windowText" lastClr="000000"/>
                </a:solidFill>
              </a:rPr>
              <a:t>компании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7295635" y="1772816"/>
            <a:ext cx="1641703" cy="2"/>
          </a:xfrm>
          <a:prstGeom prst="straightConnector1">
            <a:avLst/>
          </a:prstGeom>
          <a:ln w="152400"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147671" y="2611561"/>
            <a:ext cx="1769731" cy="3413224"/>
            <a:chOff x="180256" y="2611561"/>
            <a:chExt cx="1944216" cy="1493959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180256" y="2611561"/>
              <a:ext cx="1944216" cy="684118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72000" tIns="36000" rIns="72000" bIns="36000" rtlCol="0" anchor="ctr">
              <a:normAutofit/>
            </a:bodyPr>
            <a:lstStyle/>
            <a:p>
              <a:pPr algn="ctr">
                <a:defRPr/>
              </a:pPr>
              <a:r>
                <a:rPr lang="ru-RU" b="1" kern="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/>
                </a:rPr>
                <a:t>Минсредмаш</a:t>
              </a:r>
              <a:r>
                <a:rPr lang="ru-RU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/>
                </a:rPr>
                <a:t> </a:t>
              </a:r>
              <a:r>
                <a:rPr lang="ru-RU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/>
                </a:rPr>
                <a:t>СССР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180256" y="3421402"/>
              <a:ext cx="1944216" cy="684118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72000" tIns="36000" rIns="72000" bIns="36000" rtlCol="0" anchor="ctr">
              <a:normAutofit/>
            </a:bodyPr>
            <a:lstStyle/>
            <a:p>
              <a:pPr algn="ctr">
                <a:defRPr/>
              </a:pPr>
              <a:r>
                <a:rPr lang="ru-RU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/>
                </a:rPr>
                <a:t>Минэнерго СССР</a:t>
              </a:r>
              <a:endPara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endParaRPr>
            </a:p>
          </p:txBody>
        </p:sp>
      </p:grpSp>
      <p:sp>
        <p:nvSpPr>
          <p:cNvPr id="58" name="Выноска со стрелкой вниз 57"/>
          <p:cNvSpPr/>
          <p:nvPr/>
        </p:nvSpPr>
        <p:spPr>
          <a:xfrm>
            <a:off x="2094376" y="1340768"/>
            <a:ext cx="994353" cy="518457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90688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72000" tIns="36000" rIns="72000" bIns="36000" rtlCol="0" anchor="ctr">
            <a:normAutofit/>
          </a:bodyPr>
          <a:lstStyle/>
          <a:p>
            <a:pPr algn="ctr">
              <a:defRPr/>
            </a:pPr>
            <a:r>
              <a:rPr lang="ru-RU" sz="3200" kern="0" dirty="0" smtClean="0">
                <a:solidFill>
                  <a:prstClr val="white"/>
                </a:solidFill>
                <a:cs typeface="Arial"/>
              </a:rPr>
              <a:t>Смена  формации</a:t>
            </a:r>
            <a:endParaRPr lang="ru-RU" sz="3200" kern="0" dirty="0">
              <a:solidFill>
                <a:prstClr val="white"/>
              </a:solidFill>
              <a:cs typeface="Arial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7671" y="491535"/>
            <a:ext cx="8017623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7671" y="275511"/>
            <a:ext cx="1061839" cy="43204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Выноска со стрелкой вверх 56"/>
          <p:cNvSpPr/>
          <p:nvPr/>
        </p:nvSpPr>
        <p:spPr>
          <a:xfrm>
            <a:off x="147671" y="539161"/>
            <a:ext cx="1769731" cy="1806263"/>
          </a:xfrm>
          <a:prstGeom prst="upArrowCallout">
            <a:avLst/>
          </a:prstGeom>
          <a:solidFill>
            <a:srgbClr val="FFC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tIns="36000" rIns="72000" bIns="36000" rtlCol="0" anchor="ctr">
            <a:normAutofit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414142"/>
                </a:solidFill>
                <a:cs typeface="Arial"/>
              </a:rPr>
              <a:t>Советский этап</a:t>
            </a:r>
            <a:endParaRPr lang="ru-RU" sz="2400" b="1" kern="0" dirty="0">
              <a:solidFill>
                <a:srgbClr val="414142"/>
              </a:solidFill>
              <a:cs typeface="Arial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999803" y="491536"/>
            <a:ext cx="0" cy="6105817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47671" y="6563444"/>
            <a:ext cx="8017623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147671" y="6347420"/>
            <a:ext cx="1061839" cy="43204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999803" y="804372"/>
            <a:ext cx="6165491" cy="0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5359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272" y="117399"/>
            <a:ext cx="7364192" cy="787908"/>
          </a:xfrm>
        </p:spPr>
        <p:txBody>
          <a:bodyPr/>
          <a:lstStyle/>
          <a:p>
            <a:r>
              <a:rPr lang="ru-RU" dirty="0" smtClean="0"/>
              <a:t>Направления </a:t>
            </a:r>
            <a:r>
              <a:rPr lang="ru-RU" dirty="0"/>
              <a:t>деятельности </a:t>
            </a:r>
            <a:r>
              <a:rPr lang="ru-RU" dirty="0" smtClean="0"/>
              <a:t>Комитета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30</a:t>
            </a:fld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2353947"/>
              </p:ext>
            </p:extLst>
          </p:nvPr>
        </p:nvGraphicFramePr>
        <p:xfrm>
          <a:off x="147670" y="2276872"/>
          <a:ext cx="8907649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5698"/>
                <a:gridCol w="1370705"/>
                <a:gridCol w="1918794"/>
                <a:gridCol w="682452"/>
              </a:tblGrid>
              <a:tr h="3960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Разработка предложений по созданию специализированной отраслевой системы закупок в области строительной деятельности.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Обоснование необходимости внедрения разработанной системы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 квартал </a:t>
                      </a:r>
                      <a:r>
                        <a:rPr lang="ru-RU" sz="2000" dirty="0" smtClean="0">
                          <a:effectLst/>
                        </a:rPr>
                        <a:t>2014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Комитет </a:t>
                      </a:r>
                      <a:r>
                        <a:rPr lang="ru-RU" sz="1600" dirty="0" err="1" smtClean="0">
                          <a:effectLst/>
                        </a:rPr>
                        <a:t>РСКАОиСПО</a:t>
                      </a:r>
                      <a:r>
                        <a:rPr lang="ru-RU" sz="1600" dirty="0" smtClean="0">
                          <a:effectLst/>
                        </a:rPr>
                        <a:t>; </a:t>
                      </a:r>
                      <a:r>
                        <a:rPr lang="ru-RU" sz="1600" dirty="0">
                          <a:effectLst/>
                        </a:rPr>
                        <a:t>Исполнительная дирекция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8498346"/>
              </p:ext>
            </p:extLst>
          </p:nvPr>
        </p:nvGraphicFramePr>
        <p:xfrm>
          <a:off x="147671" y="1052737"/>
          <a:ext cx="8907648" cy="1194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5697"/>
                <a:gridCol w="1370705"/>
                <a:gridCol w="1918794"/>
                <a:gridCol w="682452"/>
              </a:tblGrid>
              <a:tr h="1048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Направление деятельности Комитета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№8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 </a:t>
                      </a:r>
                      <a:r>
                        <a:rPr lang="ru-RU" sz="1600" dirty="0" smtClean="0">
                          <a:effectLst/>
                        </a:rPr>
                        <a:t> начала работы / исполнения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785" algn="l"/>
                        </a:tabLst>
                      </a:pPr>
                      <a:r>
                        <a:rPr lang="ru-RU" sz="1800">
                          <a:effectLst/>
                        </a:rPr>
                        <a:t>Ответственный исполнитель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785" algn="l"/>
                        </a:tabLst>
                      </a:pPr>
                      <a:r>
                        <a:rPr lang="ru-RU" sz="1800" dirty="0">
                          <a:effectLst/>
                        </a:rPr>
                        <a:t>№ п. ПР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9674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272" y="117399"/>
            <a:ext cx="7364192" cy="787908"/>
          </a:xfrm>
        </p:spPr>
        <p:txBody>
          <a:bodyPr/>
          <a:lstStyle/>
          <a:p>
            <a:r>
              <a:rPr lang="ru-RU" dirty="0" smtClean="0"/>
              <a:t>Направления </a:t>
            </a:r>
            <a:r>
              <a:rPr lang="ru-RU" dirty="0"/>
              <a:t>деятельности </a:t>
            </a:r>
            <a:r>
              <a:rPr lang="ru-RU" dirty="0" smtClean="0"/>
              <a:t>Комитета </a:t>
            </a:r>
            <a:r>
              <a:rPr lang="ru-RU" sz="2000" dirty="0" smtClean="0"/>
              <a:t>(рабочие вопросы)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31</a:t>
            </a:fld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166895"/>
              </p:ext>
            </p:extLst>
          </p:nvPr>
        </p:nvGraphicFramePr>
        <p:xfrm>
          <a:off x="147672" y="2276872"/>
          <a:ext cx="8907647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5696"/>
                <a:gridCol w="1370705"/>
                <a:gridCol w="1918794"/>
                <a:gridCol w="682452"/>
              </a:tblGrid>
              <a:tr h="42484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Мероприятия по консолидации строительного комплекса: - создание Системы награждений по итогам работы за год, стимулирующей достижения высоких результатов членами СРО (СТРОЙ; ПРОЕКТ; ГЕО) при сооружении ОИАЭ. Формирование перечня номинаций и организация проведения ежегодного конкурса; - консолидированное участие в форумах и выставках.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 </a:t>
                      </a:r>
                      <a:r>
                        <a:rPr lang="ru-RU" sz="2000" dirty="0">
                          <a:effectLst/>
                        </a:rPr>
                        <a:t>квартал 2014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78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Комитет </a:t>
                      </a:r>
                      <a:r>
                        <a:rPr lang="ru-RU" sz="1600" dirty="0" err="1" smtClean="0">
                          <a:effectLst/>
                        </a:rPr>
                        <a:t>РСКАОиСПО</a:t>
                      </a:r>
                      <a:r>
                        <a:rPr lang="ru-RU" sz="1600" dirty="0" smtClean="0">
                          <a:effectLst/>
                        </a:rPr>
                        <a:t>; </a:t>
                      </a:r>
                      <a:r>
                        <a:rPr lang="ru-RU" sz="1600" dirty="0">
                          <a:effectLst/>
                        </a:rPr>
                        <a:t>Исполнительная дирекция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785" algn="l"/>
                        </a:tabLst>
                      </a:pPr>
                      <a:r>
                        <a:rPr lang="ru-RU" sz="2000" dirty="0">
                          <a:effectLst/>
                        </a:rPr>
                        <a:t>2.14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0278587"/>
              </p:ext>
            </p:extLst>
          </p:nvPr>
        </p:nvGraphicFramePr>
        <p:xfrm>
          <a:off x="147671" y="1052737"/>
          <a:ext cx="8907648" cy="1194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5697"/>
                <a:gridCol w="1370705"/>
                <a:gridCol w="1918794"/>
                <a:gridCol w="682452"/>
              </a:tblGrid>
              <a:tr h="1048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Направления </a:t>
                      </a:r>
                      <a:r>
                        <a:rPr lang="ru-RU" sz="1800" dirty="0">
                          <a:effectLst/>
                        </a:rPr>
                        <a:t>деятельности Комитета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Срок  начала работы / исполнения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785" algn="l"/>
                        </a:tabLst>
                      </a:pPr>
                      <a:r>
                        <a:rPr lang="ru-RU" sz="1800">
                          <a:effectLst/>
                        </a:rPr>
                        <a:t>Ответственный исполнитель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785" algn="l"/>
                        </a:tabLst>
                      </a:pPr>
                      <a:r>
                        <a:rPr lang="ru-RU" sz="1800" dirty="0">
                          <a:effectLst/>
                        </a:rPr>
                        <a:t>№ п. ПР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83" marR="56183" marT="36195" marB="361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1500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131962"/>
            <a:ext cx="7467600" cy="344710"/>
          </a:xfrm>
        </p:spPr>
        <p:txBody>
          <a:bodyPr/>
          <a:lstStyle/>
          <a:p>
            <a:r>
              <a:rPr lang="ru-RU" sz="2800" dirty="0" smtClean="0"/>
              <a:t>Интерфейс взаимодействия с ГК «Росатом»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46504" y="6448251"/>
            <a:ext cx="7620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>
          <a:xfrm>
            <a:off x="7192456" y="2329822"/>
            <a:ext cx="1803872" cy="220215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по развитию СКАО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>
            <a:spLocks noChangeAspect="1"/>
          </p:cNvSpPr>
          <p:nvPr/>
        </p:nvSpPr>
        <p:spPr>
          <a:xfrm>
            <a:off x="88686" y="2329822"/>
            <a:ext cx="1803872" cy="2202159"/>
          </a:xfrm>
          <a:prstGeom prst="ellips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67" y="2753633"/>
            <a:ext cx="1861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компетенции по </a:t>
            </a:r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капитальному строительству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 «Росатом»</a:t>
            </a:r>
          </a:p>
        </p:txBody>
      </p:sp>
      <p:cxnSp>
        <p:nvCxnSpPr>
          <p:cNvPr id="39" name="Прямая со стрелкой 38"/>
          <p:cNvCxnSpPr>
            <a:stCxn id="6" idx="0"/>
            <a:endCxn id="7" idx="1"/>
          </p:cNvCxnSpPr>
          <p:nvPr/>
        </p:nvCxnSpPr>
        <p:spPr>
          <a:xfrm flipV="1">
            <a:off x="990622" y="1058041"/>
            <a:ext cx="1331115" cy="1271780"/>
          </a:xfrm>
          <a:prstGeom prst="straightConnector1">
            <a:avLst/>
          </a:prstGeom>
          <a:ln w="57150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6" idx="4"/>
            <a:endCxn id="11" idx="1"/>
          </p:cNvCxnSpPr>
          <p:nvPr/>
        </p:nvCxnSpPr>
        <p:spPr>
          <a:xfrm>
            <a:off x="990622" y="4531980"/>
            <a:ext cx="1331115" cy="1267982"/>
          </a:xfrm>
          <a:prstGeom prst="straightConnector1">
            <a:avLst/>
          </a:prstGeom>
          <a:ln w="57150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6" idx="5"/>
            <a:endCxn id="10" idx="1"/>
          </p:cNvCxnSpPr>
          <p:nvPr/>
        </p:nvCxnSpPr>
        <p:spPr>
          <a:xfrm>
            <a:off x="1628387" y="4209482"/>
            <a:ext cx="693350" cy="405001"/>
          </a:xfrm>
          <a:prstGeom prst="straightConnector1">
            <a:avLst/>
          </a:prstGeom>
          <a:ln w="57150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9" idx="1"/>
          </p:cNvCxnSpPr>
          <p:nvPr/>
        </p:nvCxnSpPr>
        <p:spPr>
          <a:xfrm>
            <a:off x="1892558" y="3429001"/>
            <a:ext cx="429179" cy="1"/>
          </a:xfrm>
          <a:prstGeom prst="straightConnector1">
            <a:avLst/>
          </a:prstGeom>
          <a:ln w="57150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6" idx="7"/>
            <a:endCxn id="8" idx="1"/>
          </p:cNvCxnSpPr>
          <p:nvPr/>
        </p:nvCxnSpPr>
        <p:spPr>
          <a:xfrm flipV="1">
            <a:off x="1628387" y="2243522"/>
            <a:ext cx="693350" cy="408799"/>
          </a:xfrm>
          <a:prstGeom prst="straightConnector1">
            <a:avLst/>
          </a:prstGeom>
          <a:ln w="57150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5" idx="0"/>
            <a:endCxn id="15" idx="3"/>
          </p:cNvCxnSpPr>
          <p:nvPr/>
        </p:nvCxnSpPr>
        <p:spPr>
          <a:xfrm flipH="1" flipV="1">
            <a:off x="6813660" y="1058041"/>
            <a:ext cx="1280733" cy="1271780"/>
          </a:xfrm>
          <a:prstGeom prst="straightConnector1">
            <a:avLst/>
          </a:prstGeom>
          <a:ln w="57150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2321738" y="548681"/>
            <a:ext cx="4870719" cy="5760640"/>
            <a:chOff x="2834051" y="548681"/>
            <a:chExt cx="5945491" cy="576064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834051" y="548681"/>
              <a:ext cx="2242749" cy="1018719"/>
            </a:xfrm>
            <a:prstGeom prst="roundRect">
              <a:avLst/>
            </a:prstGeom>
            <a:solidFill>
              <a:srgbClr val="0070C0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 fontScale="77500" lnSpcReduction="20000"/>
            </a:bodyPr>
            <a:lstStyle/>
            <a:p>
              <a:pPr algn="ctr"/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Полномочный сотрудник ответственный за работу с Комитетом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834051" y="1734161"/>
              <a:ext cx="2242749" cy="1018719"/>
            </a:xfrm>
            <a:prstGeom prst="roundRect">
              <a:avLst/>
            </a:prstGeom>
            <a:solidFill>
              <a:srgbClr val="0070C0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/>
            </a:bodyPr>
            <a:lstStyle/>
            <a:p>
              <a:pPr algn="ctr"/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Выделенный электронный адрес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834051" y="2919641"/>
              <a:ext cx="2242749" cy="1018719"/>
            </a:xfrm>
            <a:prstGeom prst="roundRect">
              <a:avLst/>
            </a:prstGeom>
            <a:solidFill>
              <a:srgbClr val="0070C0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/>
            </a:bodyPr>
            <a:lstStyle/>
            <a:p>
              <a:pPr algn="ctr"/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Выделенный телефонный номер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834051" y="4105122"/>
              <a:ext cx="5483109" cy="1018719"/>
            </a:xfrm>
            <a:prstGeom prst="roundRect">
              <a:avLst/>
            </a:prstGeom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/>
            </a:bodyPr>
            <a:lstStyle/>
            <a:p>
              <a:pPr algn="ctr"/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Регламент информационного обмена + портал </a:t>
              </a:r>
              <a:r>
                <a:rPr lang="ru-RU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«СКАО </a:t>
              </a:r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атомной отрасли»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834051" y="5290602"/>
              <a:ext cx="2242749" cy="1018719"/>
            </a:xfrm>
            <a:prstGeom prst="roundRect">
              <a:avLst/>
            </a:prstGeom>
            <a:solidFill>
              <a:srgbClr val="0070C0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 fontScale="85000" lnSpcReduction="10000"/>
            </a:bodyPr>
            <a:lstStyle/>
            <a:p>
              <a:pPr algn="ctr"/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Включение времени работы с Комитетом в план работы </a:t>
              </a:r>
              <a:r>
                <a:rPr lang="ru-RU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Центра</a:t>
              </a:r>
              <a:endPara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074411" y="548681"/>
              <a:ext cx="2242749" cy="1018719"/>
            </a:xfrm>
            <a:prstGeom prst="roundRect">
              <a:avLst/>
            </a:prstGeom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 fontScale="70000" lnSpcReduction="20000"/>
            </a:bodyPr>
            <a:lstStyle/>
            <a:p>
              <a:pPr algn="ctr"/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Полномочный сотрудник ответственный за работу с Учреждением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074411" y="1734161"/>
              <a:ext cx="2242749" cy="1018719"/>
            </a:xfrm>
            <a:prstGeom prst="roundRect">
              <a:avLst/>
            </a:prstGeom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/>
            </a:bodyPr>
            <a:lstStyle/>
            <a:p>
              <a:pPr algn="ctr"/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Выделенный электронный адрес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074411" y="2919641"/>
              <a:ext cx="2242749" cy="1018719"/>
            </a:xfrm>
            <a:prstGeom prst="roundRect">
              <a:avLst/>
            </a:prstGeom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/>
            </a:bodyPr>
            <a:lstStyle/>
            <a:p>
              <a:pPr algn="ctr"/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Выделенный телефонный номер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074411" y="5290602"/>
              <a:ext cx="2242749" cy="1018719"/>
            </a:xfrm>
            <a:prstGeom prst="roundRect">
              <a:avLst/>
            </a:prstGeom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 fontScale="70000" lnSpcReduction="20000"/>
            </a:bodyPr>
            <a:lstStyle/>
            <a:p>
              <a:pPr algn="ctr"/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Включение времени работы с Учреждением в план работы Комитета</a:t>
              </a:r>
            </a:p>
          </p:txBody>
        </p:sp>
        <p:cxnSp>
          <p:nvCxnSpPr>
            <p:cNvPr id="23" name="Прямая со стрелкой 22"/>
            <p:cNvCxnSpPr>
              <a:stCxn id="7" idx="3"/>
              <a:endCxn id="15" idx="1"/>
            </p:cNvCxnSpPr>
            <p:nvPr/>
          </p:nvCxnSpPr>
          <p:spPr>
            <a:xfrm>
              <a:off x="5076800" y="1058041"/>
              <a:ext cx="99761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>
              <a:stCxn id="8" idx="3"/>
              <a:endCxn id="16" idx="1"/>
            </p:cNvCxnSpPr>
            <p:nvPr/>
          </p:nvCxnSpPr>
          <p:spPr>
            <a:xfrm>
              <a:off x="5076800" y="2243521"/>
              <a:ext cx="99761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stCxn id="9" idx="3"/>
              <a:endCxn id="17" idx="1"/>
            </p:cNvCxnSpPr>
            <p:nvPr/>
          </p:nvCxnSpPr>
          <p:spPr>
            <a:xfrm>
              <a:off x="5076800" y="3429001"/>
              <a:ext cx="99761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stCxn id="11" idx="3"/>
              <a:endCxn id="19" idx="1"/>
            </p:cNvCxnSpPr>
            <p:nvPr/>
          </p:nvCxnSpPr>
          <p:spPr>
            <a:xfrm>
              <a:off x="5076800" y="5799962"/>
              <a:ext cx="99761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061560" y="1556792"/>
              <a:ext cx="360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prstClr val="white"/>
                  </a:solidFill>
                </a:rPr>
                <a:t>*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17160" y="1556792"/>
              <a:ext cx="360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prstClr val="white"/>
                  </a:solidFill>
                </a:rPr>
                <a:t>*</a:t>
              </a:r>
            </a:p>
          </p:txBody>
        </p:sp>
        <p:cxnSp>
          <p:nvCxnSpPr>
            <p:cNvPr id="55" name="Прямая со стрелкой 54"/>
            <p:cNvCxnSpPr>
              <a:stCxn id="5" idx="2"/>
              <a:endCxn id="17" idx="3"/>
            </p:cNvCxnSpPr>
            <p:nvPr/>
          </p:nvCxnSpPr>
          <p:spPr>
            <a:xfrm flipH="1" flipV="1">
              <a:off x="8317160" y="3429001"/>
              <a:ext cx="462382" cy="19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oval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Прямая со стрелкой 55"/>
          <p:cNvCxnSpPr>
            <a:stCxn id="5" idx="3"/>
            <a:endCxn id="10" idx="3"/>
          </p:cNvCxnSpPr>
          <p:nvPr/>
        </p:nvCxnSpPr>
        <p:spPr>
          <a:xfrm flipH="1">
            <a:off x="6813660" y="4209482"/>
            <a:ext cx="642968" cy="405001"/>
          </a:xfrm>
          <a:prstGeom prst="straightConnector1">
            <a:avLst/>
          </a:prstGeom>
          <a:ln w="57150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5" idx="4"/>
            <a:endCxn id="19" idx="3"/>
          </p:cNvCxnSpPr>
          <p:nvPr/>
        </p:nvCxnSpPr>
        <p:spPr>
          <a:xfrm flipH="1">
            <a:off x="6813660" y="4531980"/>
            <a:ext cx="1280733" cy="1267982"/>
          </a:xfrm>
          <a:prstGeom prst="straightConnector1">
            <a:avLst/>
          </a:prstGeom>
          <a:ln w="57150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5" idx="1"/>
            <a:endCxn id="16" idx="3"/>
          </p:cNvCxnSpPr>
          <p:nvPr/>
        </p:nvCxnSpPr>
        <p:spPr>
          <a:xfrm flipH="1" flipV="1">
            <a:off x="6813660" y="2243522"/>
            <a:ext cx="642968" cy="408799"/>
          </a:xfrm>
          <a:prstGeom prst="straightConnector1">
            <a:avLst/>
          </a:prstGeom>
          <a:ln w="57150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13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Скругленный прямоугольник 118"/>
          <p:cNvSpPr/>
          <p:nvPr/>
        </p:nvSpPr>
        <p:spPr>
          <a:xfrm>
            <a:off x="7462562" y="2498696"/>
            <a:ext cx="1592758" cy="4170664"/>
          </a:xfrm>
          <a:prstGeom prst="roundRect">
            <a:avLst>
              <a:gd name="adj" fmla="val 12998"/>
            </a:avLst>
          </a:prstGeom>
          <a:solidFill>
            <a:schemeClr val="accent1">
              <a:alpha val="68000"/>
            </a:schemeClr>
          </a:solidFill>
          <a:ln>
            <a:noFill/>
          </a:ln>
          <a:effectLst>
            <a:outerShdw blurRad="152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6000" rIns="36000" bIns="36000" rtlCol="0" anchor="ctr">
            <a:normAutofit fontScale="475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 самостоятельно или организует выполнение утверждённых планов работ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Разрабатывает предложения по новым направлениям своей зоны ответственности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Привлекает экспертов и экспертные организации для выполнения работ, связанных с выполнением утверждённых планов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Готовит отчёты о результатах и ходе выполнения утверждённых планов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Выполняет другие функции необходимые для выполнения планов</a:t>
            </a: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31904" y="476672"/>
            <a:ext cx="1533767" cy="1728192"/>
          </a:xfrm>
          <a:prstGeom prst="roundRect">
            <a:avLst>
              <a:gd name="adj" fmla="val 12998"/>
            </a:avLst>
          </a:prstGeom>
          <a:solidFill>
            <a:schemeClr val="accent1">
              <a:alpha val="68000"/>
            </a:schemeClr>
          </a:solidFill>
          <a:ln>
            <a:noFill/>
          </a:ln>
          <a:effectLst>
            <a:outerShdw blurRad="152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468000" bIns="36000" rtlCol="0" anchor="ctr">
            <a:normAutofit fontScale="325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</a:rPr>
              <a:t>Утверждает результаты работы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</a:rPr>
              <a:t>Утверждает планы работ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</a:rPr>
              <a:t>Утверждает кураторов рабочих групп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</a:rPr>
              <a:t>Утверждает направления для рабочих групп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</a:rPr>
              <a:t>Избирает председателя Комитета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</a:rPr>
              <a:t>Утверждает планы работ для рабочих групп</a:t>
            </a: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29689" y="5394118"/>
            <a:ext cx="1533767" cy="1275242"/>
          </a:xfrm>
          <a:prstGeom prst="roundRect">
            <a:avLst>
              <a:gd name="adj" fmla="val 12998"/>
            </a:avLst>
          </a:prstGeom>
          <a:solidFill>
            <a:schemeClr val="accent1">
              <a:alpha val="68000"/>
            </a:schemeClr>
          </a:solidFill>
          <a:ln>
            <a:noFill/>
          </a:ln>
          <a:effectLst>
            <a:outerShdw blurRad="152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24000" bIns="36000" rtlCol="0" anchor="ctr">
            <a:normAutofit fontScale="475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</a:rPr>
              <a:t>Текущая координация деятельности 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</a:rPr>
              <a:t>Ведение протокола заседаний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</a:rPr>
              <a:t>Обеспечивает документооборот Комитета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29689" y="2276872"/>
            <a:ext cx="1533767" cy="1390254"/>
          </a:xfrm>
          <a:prstGeom prst="roundRect">
            <a:avLst>
              <a:gd name="adj" fmla="val 12998"/>
            </a:avLst>
          </a:prstGeom>
          <a:solidFill>
            <a:schemeClr val="accent1">
              <a:alpha val="68000"/>
            </a:schemeClr>
          </a:solidFill>
          <a:ln>
            <a:noFill/>
          </a:ln>
          <a:effectLst>
            <a:outerShdw blurRad="152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24000" bIns="36000" rtlCol="0" anchor="ctr">
            <a:normAutofit fontScale="400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</a:rPr>
              <a:t>Руководит работой Комитета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</a:rPr>
              <a:t>Организует предварительное рассмотрение документов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</a:rPr>
              <a:t>Принимает решения о созыве заседаний Комитета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</a:rPr>
              <a:t>Председательствует на заседаниях Комитета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-409725"/>
            <a:ext cx="7931222" cy="886397"/>
          </a:xfrm>
        </p:spPr>
        <p:txBody>
          <a:bodyPr/>
          <a:lstStyle/>
          <a:p>
            <a:r>
              <a:rPr lang="ru-RU" dirty="0" smtClean="0"/>
              <a:t>Функциональная структура Комитета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5474" y="5589240"/>
            <a:ext cx="1356794" cy="648072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Секретарь Комитета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45474" y="2348880"/>
            <a:ext cx="1356794" cy="648072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 Комитета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45474" y="3969060"/>
            <a:ext cx="1356794" cy="648072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председателя Комитета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2740" y="2707390"/>
            <a:ext cx="1356794" cy="648072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группа по направлению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1327492" y="548680"/>
            <a:ext cx="5722134" cy="1165956"/>
            <a:chOff x="1620416" y="476672"/>
            <a:chExt cx="6984779" cy="116595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620416" y="476672"/>
              <a:ext cx="6984776" cy="1152128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>
              <a:normAutofit/>
            </a:bodyPr>
            <a:lstStyle/>
            <a:p>
              <a:pPr algn="ctr"/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Комитет </a:t>
              </a:r>
              <a:r>
                <a:rPr lang="ru-RU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РСКАОиСПОи</a:t>
              </a:r>
              <a:endPara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1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(коллегиальный орган)</a:t>
              </a:r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2202483" y="1052736"/>
              <a:ext cx="6402712" cy="589892"/>
              <a:chOff x="4297766" y="3127372"/>
              <a:chExt cx="9135541" cy="864096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4297766" y="3127372"/>
                <a:ext cx="828092" cy="432048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rmAutofit fontScale="40000" lnSpcReduction="20000"/>
              </a:bodyPr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Член Комитета</a:t>
                </a: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128270" y="3127372"/>
                <a:ext cx="828092" cy="432048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rmAutofit fontScale="40000" lnSpcReduction="20000"/>
              </a:bodyPr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Член Комитета</a:t>
                </a: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958774" y="3127372"/>
                <a:ext cx="828092" cy="432048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rmAutofit fontScale="40000" lnSpcReduction="20000"/>
              </a:bodyPr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Член Комитета</a:t>
                </a: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6789278" y="3127372"/>
                <a:ext cx="828092" cy="432048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rmAutofit fontScale="40000" lnSpcReduction="20000"/>
              </a:bodyPr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Член Комитета</a:t>
                </a: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7619782" y="3127372"/>
                <a:ext cx="828092" cy="432048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rmAutofit fontScale="40000" lnSpcReduction="20000"/>
              </a:bodyPr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Член Комитета</a:t>
                </a: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8450286" y="3127372"/>
                <a:ext cx="828092" cy="432048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rmAutofit fontScale="40000" lnSpcReduction="20000"/>
              </a:bodyPr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Член Комитета</a:t>
                </a: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9280790" y="3127372"/>
                <a:ext cx="828092" cy="432048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rmAutofit fontScale="40000" lnSpcReduction="20000"/>
              </a:bodyPr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Член Комитета</a:t>
                </a: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0111294" y="3127372"/>
                <a:ext cx="828092" cy="432048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rmAutofit fontScale="40000" lnSpcReduction="20000"/>
              </a:bodyPr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Член Комитета</a:t>
                </a: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0941798" y="3127372"/>
                <a:ext cx="828092" cy="432048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rmAutofit fontScale="40000" lnSpcReduction="20000"/>
              </a:bodyPr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Член Комитета</a:t>
                </a: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11772302" y="3127372"/>
                <a:ext cx="828092" cy="432048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rmAutofit fontScale="40000" lnSpcReduction="20000"/>
              </a:bodyPr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Член Комитета</a:t>
                </a: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12602803" y="3127372"/>
                <a:ext cx="828092" cy="432048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rmAutofit fontScale="40000" lnSpcReduction="20000"/>
              </a:bodyPr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Член Комитета</a:t>
                </a: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300178" y="3559420"/>
                <a:ext cx="828092" cy="432048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rmAutofit fontScale="40000" lnSpcReduction="20000"/>
              </a:bodyPr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Член Комитета</a:t>
                </a: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130682" y="3559420"/>
                <a:ext cx="828092" cy="432048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rmAutofit fontScale="40000" lnSpcReduction="20000"/>
              </a:bodyPr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Член Комитета</a:t>
                </a: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5961186" y="3559420"/>
                <a:ext cx="828092" cy="432048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rmAutofit fontScale="40000" lnSpcReduction="20000"/>
              </a:bodyPr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Член Комитета</a:t>
                </a: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791690" y="3559420"/>
                <a:ext cx="828092" cy="432048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rmAutofit fontScale="40000" lnSpcReduction="20000"/>
              </a:bodyPr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Член Комитета</a:t>
                </a: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7622194" y="3559420"/>
                <a:ext cx="828092" cy="432048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rmAutofit fontScale="40000" lnSpcReduction="20000"/>
              </a:bodyPr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Член Комитета</a:t>
                </a: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8452698" y="3559420"/>
                <a:ext cx="828092" cy="432048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rmAutofit fontScale="40000" lnSpcReduction="20000"/>
              </a:bodyPr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Член Комитета</a:t>
                </a: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9283202" y="3559420"/>
                <a:ext cx="828092" cy="432048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rmAutofit fontScale="40000" lnSpcReduction="20000"/>
              </a:bodyPr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Член Комитета</a:t>
                </a: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0113706" y="3559420"/>
                <a:ext cx="828092" cy="432048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rmAutofit fontScale="40000" lnSpcReduction="20000"/>
              </a:bodyPr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Член Комитета</a:t>
                </a: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0944210" y="3559420"/>
                <a:ext cx="828092" cy="432048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rmAutofit fontScale="40000" lnSpcReduction="20000"/>
              </a:bodyPr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Член Комитета</a:t>
                </a: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11774714" y="3559420"/>
                <a:ext cx="828092" cy="432048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rmAutofit fontScale="40000" lnSpcReduction="20000"/>
              </a:bodyPr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Член Комитета</a:t>
                </a: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12605215" y="3559420"/>
                <a:ext cx="828092" cy="432048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rmAutofit fontScale="40000" lnSpcReduction="20000"/>
              </a:bodyPr>
              <a:lstStyle/>
              <a:p>
                <a:pPr algn="ctr"/>
                <a:r>
                  <a:rPr lang="ru-RU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Член Комитета</a:t>
                </a:r>
              </a:p>
            </p:txBody>
          </p:sp>
        </p:grpSp>
      </p:grpSp>
      <p:sp>
        <p:nvSpPr>
          <p:cNvPr id="40" name="Прямоугольник 39"/>
          <p:cNvSpPr/>
          <p:nvPr/>
        </p:nvSpPr>
        <p:spPr>
          <a:xfrm>
            <a:off x="6282740" y="3517862"/>
            <a:ext cx="1356794" cy="648072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группа по направлению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282740" y="4328334"/>
            <a:ext cx="1356794" cy="648072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группа по направлению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282740" y="5138806"/>
            <a:ext cx="1356794" cy="648072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группа по направлению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288003" y="5949280"/>
            <a:ext cx="1356794" cy="648072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группа по направлению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022512" y="2856654"/>
            <a:ext cx="1028844" cy="354792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Куратор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022512" y="3667126"/>
            <a:ext cx="1028844" cy="354792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Куратор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022512" y="4477598"/>
            <a:ext cx="1028844" cy="354792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Куратор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022512" y="5288070"/>
            <a:ext cx="1028844" cy="354792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Куратор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027775" y="6098544"/>
            <a:ext cx="1028844" cy="354792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Куратор</a:t>
            </a:r>
          </a:p>
        </p:txBody>
      </p:sp>
      <p:cxnSp>
        <p:nvCxnSpPr>
          <p:cNvPr id="49" name="Прямая со стрелкой 48"/>
          <p:cNvCxnSpPr>
            <a:stCxn id="44" idx="3"/>
            <a:endCxn id="9" idx="1"/>
          </p:cNvCxnSpPr>
          <p:nvPr/>
        </p:nvCxnSpPr>
        <p:spPr>
          <a:xfrm flipV="1">
            <a:off x="6051356" y="3031426"/>
            <a:ext cx="231384" cy="2624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45" idx="3"/>
            <a:endCxn id="40" idx="1"/>
          </p:cNvCxnSpPr>
          <p:nvPr/>
        </p:nvCxnSpPr>
        <p:spPr>
          <a:xfrm flipV="1">
            <a:off x="6051356" y="3841898"/>
            <a:ext cx="231384" cy="2624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46" idx="3"/>
            <a:endCxn id="41" idx="1"/>
          </p:cNvCxnSpPr>
          <p:nvPr/>
        </p:nvCxnSpPr>
        <p:spPr>
          <a:xfrm flipV="1">
            <a:off x="6051356" y="4652370"/>
            <a:ext cx="231384" cy="2624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47" idx="3"/>
            <a:endCxn id="42" idx="1"/>
          </p:cNvCxnSpPr>
          <p:nvPr/>
        </p:nvCxnSpPr>
        <p:spPr>
          <a:xfrm flipV="1">
            <a:off x="6051356" y="5462842"/>
            <a:ext cx="231384" cy="2624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48" idx="3"/>
            <a:endCxn id="43" idx="1"/>
          </p:cNvCxnSpPr>
          <p:nvPr/>
        </p:nvCxnSpPr>
        <p:spPr>
          <a:xfrm flipV="1">
            <a:off x="6056619" y="6273316"/>
            <a:ext cx="231384" cy="2624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>
            <a:stCxn id="33" idx="2"/>
            <a:endCxn id="44" idx="1"/>
          </p:cNvCxnSpPr>
          <p:nvPr/>
        </p:nvCxnSpPr>
        <p:spPr>
          <a:xfrm rot="16200000" flipH="1">
            <a:off x="4303809" y="2315347"/>
            <a:ext cx="1319414" cy="117993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>
            <a:stCxn id="32" idx="2"/>
            <a:endCxn id="45" idx="1"/>
          </p:cNvCxnSpPr>
          <p:nvPr/>
        </p:nvCxnSpPr>
        <p:spPr>
          <a:xfrm rot="16200000" flipH="1">
            <a:off x="3660151" y="2482161"/>
            <a:ext cx="2129886" cy="594837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>
            <a:stCxn id="31" idx="2"/>
            <a:endCxn id="46" idx="1"/>
          </p:cNvCxnSpPr>
          <p:nvPr/>
        </p:nvCxnSpPr>
        <p:spPr>
          <a:xfrm rot="16200000" flipH="1">
            <a:off x="3016492" y="2648974"/>
            <a:ext cx="2940358" cy="1071682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>
            <a:stCxn id="30" idx="2"/>
            <a:endCxn id="47" idx="1"/>
          </p:cNvCxnSpPr>
          <p:nvPr/>
        </p:nvCxnSpPr>
        <p:spPr>
          <a:xfrm rot="16200000" flipH="1">
            <a:off x="2372834" y="2815788"/>
            <a:ext cx="3750830" cy="1548526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>
            <a:stCxn id="29" idx="2"/>
            <a:endCxn id="48" idx="1"/>
          </p:cNvCxnSpPr>
          <p:nvPr/>
        </p:nvCxnSpPr>
        <p:spPr>
          <a:xfrm rot="16200000" flipH="1">
            <a:off x="1731806" y="2979971"/>
            <a:ext cx="4561304" cy="2030634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34" idx="2"/>
            <a:endCxn id="85" idx="1"/>
          </p:cNvCxnSpPr>
          <p:nvPr/>
        </p:nvCxnSpPr>
        <p:spPr>
          <a:xfrm rot="16200000" flipH="1">
            <a:off x="5044834" y="2051166"/>
            <a:ext cx="807179" cy="134118"/>
          </a:xfrm>
          <a:prstGeom prst="bentConnector2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5515482" y="2374342"/>
            <a:ext cx="475459" cy="29494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92500" lnSpcReduction="20000"/>
          </a:bodyPr>
          <a:lstStyle/>
          <a:p>
            <a:pPr algn="ctr"/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8" name="Соединительная линия уступом 87"/>
          <p:cNvCxnSpPr>
            <a:stCxn id="5" idx="1"/>
            <a:endCxn id="7" idx="0"/>
          </p:cNvCxnSpPr>
          <p:nvPr/>
        </p:nvCxnSpPr>
        <p:spPr>
          <a:xfrm rot="10800000" flipH="1" flipV="1">
            <a:off x="1327492" y="1124744"/>
            <a:ext cx="796379" cy="1224136"/>
          </a:xfrm>
          <a:prstGeom prst="bentConnector4">
            <a:avLst>
              <a:gd name="adj1" fmla="val -23516"/>
              <a:gd name="adj2" fmla="val 7352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stCxn id="7" idx="1"/>
            <a:endCxn id="8" idx="1"/>
          </p:cNvCxnSpPr>
          <p:nvPr/>
        </p:nvCxnSpPr>
        <p:spPr>
          <a:xfrm rot="10800000" flipV="1">
            <a:off x="1445474" y="2672916"/>
            <a:ext cx="10404" cy="1620180"/>
          </a:xfrm>
          <a:prstGeom prst="bentConnector3">
            <a:avLst>
              <a:gd name="adj1" fmla="val 180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оединительная линия уступом 91"/>
          <p:cNvCxnSpPr>
            <a:stCxn id="8" idx="1"/>
            <a:endCxn id="6" idx="1"/>
          </p:cNvCxnSpPr>
          <p:nvPr/>
        </p:nvCxnSpPr>
        <p:spPr>
          <a:xfrm rot="10800000" flipV="1">
            <a:off x="1445474" y="4293096"/>
            <a:ext cx="10404" cy="1620180"/>
          </a:xfrm>
          <a:prstGeom prst="bentConnector3">
            <a:avLst>
              <a:gd name="adj1" fmla="val 180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stCxn id="7" idx="3"/>
          </p:cNvCxnSpPr>
          <p:nvPr/>
        </p:nvCxnSpPr>
        <p:spPr>
          <a:xfrm>
            <a:off x="2802268" y="2672916"/>
            <a:ext cx="2102252" cy="0"/>
          </a:xfrm>
          <a:prstGeom prst="line">
            <a:avLst/>
          </a:prstGeom>
          <a:ln w="47625">
            <a:solidFill>
              <a:schemeClr val="tx1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stCxn id="7" idx="3"/>
          </p:cNvCxnSpPr>
          <p:nvPr/>
        </p:nvCxnSpPr>
        <p:spPr>
          <a:xfrm>
            <a:off x="2802268" y="2672917"/>
            <a:ext cx="1624023" cy="292245"/>
          </a:xfrm>
          <a:prstGeom prst="line">
            <a:avLst/>
          </a:prstGeom>
          <a:ln w="47625">
            <a:solidFill>
              <a:schemeClr val="tx1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stCxn id="7" idx="3"/>
          </p:cNvCxnSpPr>
          <p:nvPr/>
        </p:nvCxnSpPr>
        <p:spPr>
          <a:xfrm>
            <a:off x="2802268" y="2672916"/>
            <a:ext cx="1148562" cy="483624"/>
          </a:xfrm>
          <a:prstGeom prst="line">
            <a:avLst/>
          </a:prstGeom>
          <a:ln w="47625">
            <a:solidFill>
              <a:schemeClr val="tx1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>
            <a:stCxn id="7" idx="3"/>
          </p:cNvCxnSpPr>
          <p:nvPr/>
        </p:nvCxnSpPr>
        <p:spPr>
          <a:xfrm>
            <a:off x="2802268" y="2672916"/>
            <a:ext cx="671718" cy="756084"/>
          </a:xfrm>
          <a:prstGeom prst="line">
            <a:avLst/>
          </a:prstGeom>
          <a:ln w="47625">
            <a:solidFill>
              <a:schemeClr val="tx1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>
            <a:stCxn id="7" idx="3"/>
          </p:cNvCxnSpPr>
          <p:nvPr/>
        </p:nvCxnSpPr>
        <p:spPr>
          <a:xfrm>
            <a:off x="2802268" y="2672916"/>
            <a:ext cx="194873" cy="1171606"/>
          </a:xfrm>
          <a:prstGeom prst="line">
            <a:avLst/>
          </a:prstGeom>
          <a:ln w="47625">
            <a:solidFill>
              <a:schemeClr val="tx1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93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996952"/>
            <a:ext cx="7467600" cy="664797"/>
          </a:xfrm>
        </p:spPr>
        <p:txBody>
          <a:bodyPr/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5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680" y="117402"/>
            <a:ext cx="8072085" cy="575931"/>
          </a:xfrm>
        </p:spPr>
        <p:txBody>
          <a:bodyPr>
            <a:normAutofit/>
          </a:bodyPr>
          <a:lstStyle/>
          <a:p>
            <a:r>
              <a:rPr lang="ru-RU" dirty="0" smtClean="0"/>
              <a:t>Ключевые признаки СКАО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85719" y="5659546"/>
            <a:ext cx="3991977" cy="1081823"/>
          </a:xfrm>
          <a:prstGeom prst="rect">
            <a:avLst/>
          </a:prstGeom>
          <a:solidFill>
            <a:srgbClr val="F37D07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Компетентные подрядные альянсы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313404" y="3550468"/>
            <a:ext cx="2682924" cy="1081823"/>
          </a:xfrm>
          <a:prstGeom prst="rect">
            <a:avLst/>
          </a:prstGeom>
          <a:solidFill>
            <a:srgbClr val="F37D07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Единое информационное пространство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313404" y="1052737"/>
            <a:ext cx="2682924" cy="1081823"/>
          </a:xfrm>
          <a:prstGeom prst="rect">
            <a:avLst/>
          </a:prstGeom>
          <a:solidFill>
            <a:srgbClr val="F37D07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Надзор в области атомного строительства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313404" y="2301601"/>
            <a:ext cx="2682924" cy="1081823"/>
          </a:xfrm>
          <a:prstGeom prst="rect">
            <a:avLst/>
          </a:prstGeom>
          <a:solidFill>
            <a:srgbClr val="F37D07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normAutofit fontScale="77500" lnSpcReduction="20000"/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Единые стандарты образования ИТР и рабочих 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по специализациям атомного строительства, аттестация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67087" y="3550468"/>
            <a:ext cx="2682924" cy="1081823"/>
          </a:xfrm>
          <a:prstGeom prst="rect">
            <a:avLst/>
          </a:prstGeom>
          <a:solidFill>
            <a:srgbClr val="F37D07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normAutofit fontScale="92500" lnSpcReduction="20000"/>
          </a:bodyPr>
          <a:lstStyle/>
          <a:p>
            <a:pPr algn="ctr"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Единая с ГК «Росатом» нормативно-техническая база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67087" y="1052737"/>
            <a:ext cx="2682924" cy="1081823"/>
          </a:xfrm>
          <a:prstGeom prst="rect">
            <a:avLst/>
          </a:prstGeom>
          <a:solidFill>
            <a:srgbClr val="F37D07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Высший уровень единых требований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67087" y="2301601"/>
            <a:ext cx="2682924" cy="1081823"/>
          </a:xfrm>
          <a:prstGeom prst="rect">
            <a:avLst/>
          </a:prstGeom>
          <a:solidFill>
            <a:srgbClr val="F37D07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normAutofit fontScale="92500" lnSpcReduction="20000"/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Система аккредитации при приеме в СРО атомной отрасли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2920250" y="476672"/>
            <a:ext cx="3322914" cy="1162176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rtlCol="0" anchor="ctr">
            <a:normAutofit fontScale="70000" lnSpcReduction="20000"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Система соглашений о взаимодействии и сотрудничестве с ГК «РОСАТОМ» и её ведущими ДЗО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13404" y="4809977"/>
            <a:ext cx="2682924" cy="1081823"/>
          </a:xfrm>
          <a:prstGeom prst="rect">
            <a:avLst/>
          </a:prstGeom>
          <a:solidFill>
            <a:srgbClr val="F37D07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normAutofit fontScale="92500"/>
          </a:bodyPr>
          <a:lstStyle/>
          <a:p>
            <a:pPr algn="ctr"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Система носителей «Атомных знаний» для сооружения ОИАЭ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6002" y="4809978"/>
            <a:ext cx="2682924" cy="1081823"/>
          </a:xfrm>
          <a:prstGeom prst="rect">
            <a:avLst/>
          </a:prstGeom>
          <a:solidFill>
            <a:srgbClr val="F37D07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normAutofit fontScale="92500" lnSpcReduction="20000"/>
          </a:bodyPr>
          <a:lstStyle/>
          <a:p>
            <a:pPr algn="ctr"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Система специализаций компаний для сооружения ОИАЭ</a:t>
            </a:r>
          </a:p>
        </p:txBody>
      </p:sp>
      <p:sp>
        <p:nvSpPr>
          <p:cNvPr id="74" name="Стрелка влево 73"/>
          <p:cNvSpPr/>
          <p:nvPr/>
        </p:nvSpPr>
        <p:spPr>
          <a:xfrm flipH="1">
            <a:off x="4610581" y="5063802"/>
            <a:ext cx="1758827" cy="525439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Стрелка влево 76"/>
          <p:cNvSpPr/>
          <p:nvPr/>
        </p:nvSpPr>
        <p:spPr>
          <a:xfrm>
            <a:off x="2816208" y="5063802"/>
            <a:ext cx="1764414" cy="525439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Стрелка влево 71"/>
          <p:cNvSpPr/>
          <p:nvPr/>
        </p:nvSpPr>
        <p:spPr>
          <a:xfrm flipH="1">
            <a:off x="4845349" y="2615530"/>
            <a:ext cx="1524059" cy="525439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Стрелка влево 72"/>
          <p:cNvSpPr/>
          <p:nvPr/>
        </p:nvSpPr>
        <p:spPr>
          <a:xfrm flipH="1">
            <a:off x="4845349" y="3839665"/>
            <a:ext cx="1524059" cy="525439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Стрелка влево 74"/>
          <p:cNvSpPr/>
          <p:nvPr/>
        </p:nvSpPr>
        <p:spPr>
          <a:xfrm>
            <a:off x="2816208" y="2615530"/>
            <a:ext cx="1524059" cy="525439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Стрелка влево 75"/>
          <p:cNvSpPr/>
          <p:nvPr/>
        </p:nvSpPr>
        <p:spPr>
          <a:xfrm>
            <a:off x="2816208" y="3839665"/>
            <a:ext cx="1524059" cy="525439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Блок-схема: объединение 77"/>
          <p:cNvSpPr/>
          <p:nvPr/>
        </p:nvSpPr>
        <p:spPr>
          <a:xfrm>
            <a:off x="2848925" y="1988840"/>
            <a:ext cx="3463393" cy="3337681"/>
          </a:xfrm>
          <a:prstGeom prst="flowChartMerge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endParaRPr lang="ru-RU" sz="36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177820" y="2466762"/>
            <a:ext cx="2865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kern="0" spc="1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Профессиональное сообщество</a:t>
            </a:r>
            <a:endParaRPr lang="ru-RU" b="1" spc="11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kern="0" spc="1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Строительный </a:t>
            </a:r>
          </a:p>
          <a:p>
            <a:pPr algn="ctr"/>
            <a:r>
              <a:rPr lang="ru-RU" b="1" kern="0" spc="1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комплекс </a:t>
            </a:r>
          </a:p>
          <a:p>
            <a:pPr algn="ctr"/>
            <a:r>
              <a:rPr lang="ru-RU" b="1" kern="0" spc="1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атомной </a:t>
            </a:r>
          </a:p>
          <a:p>
            <a:pPr algn="ctr"/>
            <a:r>
              <a:rPr lang="ru-RU" b="1" kern="0" spc="1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отрасли</a:t>
            </a:r>
          </a:p>
        </p:txBody>
      </p:sp>
    </p:spTree>
    <p:extLst>
      <p:ext uri="{BB962C8B-B14F-4D97-AF65-F5344CB8AC3E}">
        <p14:creationId xmlns:p14="http://schemas.microsoft.com/office/powerpoint/2010/main" xmlns="" val="1825698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81" y="117400"/>
            <a:ext cx="8022784" cy="689420"/>
          </a:xfrm>
        </p:spPr>
        <p:txBody>
          <a:bodyPr/>
          <a:lstStyle/>
          <a:p>
            <a:r>
              <a:rPr lang="ru-RU" sz="2800" dirty="0" smtClean="0"/>
              <a:t>Система Соглашений СРО атомной отрасли</a:t>
            </a: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3707904" y="2329051"/>
            <a:ext cx="2318102" cy="22609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>
            <a:outerShdw blurRad="241300" dist="190500" dir="8160000" sx="104000" sy="104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69850"/>
          </a:sp3d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b="1" kern="0" spc="30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 атомной отрасли</a:t>
            </a:r>
            <a:endParaRPr lang="ru-RU" b="1" kern="0" spc="3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518705" y="980728"/>
            <a:ext cx="2418635" cy="5472608"/>
            <a:chOff x="8749207" y="2095452"/>
            <a:chExt cx="2160241" cy="2053628"/>
          </a:xfrm>
          <a:solidFill>
            <a:srgbClr val="F8BFAA">
              <a:lumMod val="75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8749208" y="2095452"/>
              <a:ext cx="2160240" cy="305513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6000" tIns="36000" rIns="36000" bIns="36000" rtlCol="0" anchor="ctr">
              <a:normAutofit lnSpcReduction="10000"/>
            </a:bodyPr>
            <a:lstStyle/>
            <a:p>
              <a:pPr algn="ctr">
                <a:defRPr/>
              </a:pPr>
              <a:r>
                <a:rPr lang="ru-RU" kern="0" dirty="0" smtClean="0">
                  <a:solidFill>
                    <a:srgbClr val="FFFFFF"/>
                  </a:solidFill>
                </a:rPr>
                <a:t>Нормативно-правовое </a:t>
              </a:r>
              <a:r>
                <a:rPr lang="ru-RU" kern="0" dirty="0">
                  <a:solidFill>
                    <a:srgbClr val="FFFFFF"/>
                  </a:solidFill>
                </a:rPr>
                <a:t>регулирование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749208" y="2445075"/>
              <a:ext cx="2160240" cy="305513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6000" tIns="36000" rIns="36000" bIns="36000" rtlCol="0" anchor="ctr">
              <a:normAutofit/>
            </a:bodyPr>
            <a:lstStyle/>
            <a:p>
              <a:pPr algn="ctr">
                <a:defRPr/>
              </a:pPr>
              <a:r>
                <a:rPr lang="ru-RU" kern="0" dirty="0" smtClean="0">
                  <a:solidFill>
                    <a:srgbClr val="FFFFFF"/>
                  </a:solidFill>
                </a:rPr>
                <a:t>Техническое регулирование</a:t>
              </a:r>
              <a:endParaRPr lang="ru-RU" kern="0" dirty="0">
                <a:solidFill>
                  <a:srgbClr val="FFFFFF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749208" y="2794698"/>
              <a:ext cx="2160240" cy="305513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6000" tIns="36000" rIns="36000" bIns="36000" rtlCol="0" anchor="ctr">
              <a:normAutofit lnSpcReduction="10000"/>
            </a:bodyPr>
            <a:lstStyle/>
            <a:p>
              <a:pPr algn="ctr">
                <a:defRPr/>
              </a:pPr>
              <a:r>
                <a:rPr lang="ru-RU" kern="0" dirty="0" smtClean="0">
                  <a:solidFill>
                    <a:srgbClr val="FFFFFF"/>
                  </a:solidFill>
                </a:rPr>
                <a:t>Надзорная деятельность </a:t>
              </a:r>
              <a:r>
                <a:rPr lang="ru-RU" kern="0" dirty="0">
                  <a:solidFill>
                    <a:srgbClr val="FFFFFF"/>
                  </a:solidFill>
                </a:rPr>
                <a:t>при сооружении </a:t>
              </a:r>
              <a:r>
                <a:rPr lang="ru-RU" kern="0" dirty="0" smtClean="0">
                  <a:solidFill>
                    <a:srgbClr val="FFFFFF"/>
                  </a:solidFill>
                </a:rPr>
                <a:t>ОИАЭ</a:t>
              </a:r>
              <a:endParaRPr lang="ru-RU" kern="0" dirty="0">
                <a:solidFill>
                  <a:srgbClr val="FFFFFF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749207" y="3144321"/>
              <a:ext cx="2160240" cy="305513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6000" tIns="36000" rIns="36000" bIns="36000" rtlCol="0" anchor="ctr">
              <a:normAutofit/>
            </a:bodyPr>
            <a:lstStyle/>
            <a:p>
              <a:pPr algn="ctr">
                <a:defRPr/>
              </a:pPr>
              <a:r>
                <a:rPr lang="ru-RU" sz="2000" kern="0" dirty="0" smtClean="0">
                  <a:solidFill>
                    <a:srgbClr val="FFFFFF"/>
                  </a:solidFill>
                </a:rPr>
                <a:t>Аккредитация организаций</a:t>
              </a:r>
              <a:endParaRPr lang="ru-RU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749208" y="3493944"/>
              <a:ext cx="2160240" cy="305513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6000" tIns="36000" rIns="36000" bIns="36000" rtlCol="0" anchor="ctr">
              <a:normAutofit/>
            </a:bodyPr>
            <a:lstStyle/>
            <a:p>
              <a:pPr algn="ctr">
                <a:defRPr/>
              </a:pPr>
              <a:r>
                <a:rPr lang="ru-RU" kern="0" dirty="0" smtClean="0">
                  <a:solidFill>
                    <a:srgbClr val="FFFFFF"/>
                  </a:solidFill>
                </a:rPr>
                <a:t>Формирование </a:t>
              </a:r>
              <a:r>
                <a:rPr lang="ru-RU" kern="0" dirty="0">
                  <a:solidFill>
                    <a:srgbClr val="FFFFFF"/>
                  </a:solidFill>
                </a:rPr>
                <a:t>подрядных альянсов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749208" y="3843567"/>
              <a:ext cx="2160240" cy="305513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6000" tIns="36000" rIns="36000" bIns="36000" rtlCol="0" anchor="ctr">
              <a:normAutofit/>
            </a:bodyPr>
            <a:lstStyle/>
            <a:p>
              <a:pPr algn="ctr">
                <a:defRPr/>
              </a:pPr>
              <a:r>
                <a:rPr lang="ru-RU" sz="2000" kern="0" dirty="0" smtClean="0">
                  <a:solidFill>
                    <a:srgbClr val="FFFFFF"/>
                  </a:solidFill>
                </a:rPr>
                <a:t>Образование</a:t>
              </a:r>
              <a:endParaRPr lang="ru-RU" sz="2000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827688" y="4064608"/>
            <a:ext cx="1608408" cy="1320721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>
            <a:outerShdw blurRad="241300" dist="190500" dir="8160000" sx="104000" sy="104000" algn="tl" rotWithShape="0">
              <a:prstClr val="black">
                <a:alpha val="25000"/>
              </a:prstClr>
            </a:outerShdw>
          </a:effectLst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Заключённые Соглашения</a:t>
            </a:r>
            <a:endParaRPr lang="ru-RU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1455516"/>
            <a:ext cx="1474776" cy="1320721"/>
          </a:xfrm>
          <a:prstGeom prst="rect">
            <a:avLst/>
          </a:prstGeom>
          <a:solidFill>
            <a:srgbClr val="F8BFAA">
              <a:lumMod val="75000"/>
            </a:srgbClr>
          </a:solidFill>
          <a:ln w="28575" cap="flat" cmpd="sng" algn="ctr">
            <a:solidFill>
              <a:schemeClr val="tx1"/>
            </a:solidFill>
            <a:prstDash val="solid"/>
          </a:ln>
          <a:effectLst>
            <a:outerShdw blurRad="241300" dist="190500" dir="8160000" sx="104000" sy="104000" algn="tl" rotWithShape="0">
              <a:prstClr val="black">
                <a:alpha val="25000"/>
              </a:prstClr>
            </a:outerShdw>
          </a:effectLst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положения Соглашений</a:t>
            </a:r>
            <a:endParaRPr lang="ru-RU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Соединительная линия уступом 13"/>
          <p:cNvCxnSpPr>
            <a:stCxn id="13" idx="3"/>
            <a:endCxn id="11" idx="1"/>
          </p:cNvCxnSpPr>
          <p:nvPr/>
        </p:nvCxnSpPr>
        <p:spPr>
          <a:xfrm>
            <a:off x="5902760" y="2115877"/>
            <a:ext cx="615946" cy="3930386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15" name="Соединительная линия уступом 14"/>
          <p:cNvCxnSpPr>
            <a:stCxn id="13" idx="3"/>
            <a:endCxn id="10" idx="1"/>
          </p:cNvCxnSpPr>
          <p:nvPr/>
        </p:nvCxnSpPr>
        <p:spPr>
          <a:xfrm>
            <a:off x="5902760" y="2115877"/>
            <a:ext cx="615946" cy="2998694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16" name="Соединительная линия уступом 15"/>
          <p:cNvCxnSpPr>
            <a:stCxn id="13" idx="3"/>
            <a:endCxn id="9" idx="1"/>
          </p:cNvCxnSpPr>
          <p:nvPr/>
        </p:nvCxnSpPr>
        <p:spPr>
          <a:xfrm>
            <a:off x="5902760" y="2115877"/>
            <a:ext cx="615945" cy="2067001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17" name="Соединительная линия уступом 16"/>
          <p:cNvCxnSpPr>
            <a:stCxn id="13" idx="3"/>
            <a:endCxn id="8" idx="1"/>
          </p:cNvCxnSpPr>
          <p:nvPr/>
        </p:nvCxnSpPr>
        <p:spPr>
          <a:xfrm>
            <a:off x="5902760" y="2115877"/>
            <a:ext cx="615946" cy="1135309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18" name="Соединительная линия уступом 17"/>
          <p:cNvCxnSpPr>
            <a:stCxn id="13" idx="3"/>
            <a:endCxn id="7" idx="1"/>
          </p:cNvCxnSpPr>
          <p:nvPr/>
        </p:nvCxnSpPr>
        <p:spPr>
          <a:xfrm>
            <a:off x="5902760" y="2115877"/>
            <a:ext cx="615946" cy="203616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19" name="Соединительная линия уступом 18"/>
          <p:cNvCxnSpPr>
            <a:stCxn id="13" idx="3"/>
            <a:endCxn id="6" idx="1"/>
          </p:cNvCxnSpPr>
          <p:nvPr/>
        </p:nvCxnSpPr>
        <p:spPr>
          <a:xfrm flipV="1">
            <a:off x="5902760" y="1387801"/>
            <a:ext cx="615946" cy="728076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20" name="Прямоугольник 21"/>
          <p:cNvSpPr/>
          <p:nvPr/>
        </p:nvSpPr>
        <p:spPr>
          <a:xfrm>
            <a:off x="88680" y="620688"/>
            <a:ext cx="2772579" cy="606793"/>
          </a:xfrm>
          <a:prstGeom prst="roundRect">
            <a:avLst/>
          </a:prstGeom>
          <a:solidFill>
            <a:srgbClr val="0070C0"/>
          </a:solidFill>
          <a:ln w="57150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rtlCol="0" anchor="ctr">
            <a:normAutofit fontScale="92500" lnSpcReduction="10000"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 «Росатом»</a:t>
            </a:r>
            <a:endParaRPr lang="ru-RU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2"/>
          <p:cNvSpPr/>
          <p:nvPr/>
        </p:nvSpPr>
        <p:spPr>
          <a:xfrm>
            <a:off x="88680" y="1963891"/>
            <a:ext cx="2772579" cy="606793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«ОЦКС»</a:t>
            </a:r>
          </a:p>
        </p:txBody>
      </p:sp>
      <p:sp>
        <p:nvSpPr>
          <p:cNvPr id="22" name="Прямоугольник 23"/>
          <p:cNvSpPr/>
          <p:nvPr/>
        </p:nvSpPr>
        <p:spPr>
          <a:xfrm>
            <a:off x="88680" y="2659008"/>
            <a:ext cx="2772579" cy="606793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«ПСР»</a:t>
            </a:r>
            <a:endParaRPr lang="ru-RU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4"/>
          <p:cNvSpPr/>
          <p:nvPr/>
        </p:nvSpPr>
        <p:spPr>
          <a:xfrm>
            <a:off x="88680" y="3354125"/>
            <a:ext cx="2772579" cy="606793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«НИАЭП</a:t>
            </a:r>
            <a:r>
              <a:rPr lang="ru-RU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5"/>
          <p:cNvSpPr/>
          <p:nvPr/>
        </p:nvSpPr>
        <p:spPr>
          <a:xfrm>
            <a:off x="88680" y="4049242"/>
            <a:ext cx="2772579" cy="606793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«АЭП»</a:t>
            </a:r>
          </a:p>
        </p:txBody>
      </p:sp>
      <p:sp>
        <p:nvSpPr>
          <p:cNvPr id="25" name="Прямоугольник 26"/>
          <p:cNvSpPr/>
          <p:nvPr/>
        </p:nvSpPr>
        <p:spPr>
          <a:xfrm>
            <a:off x="88680" y="4744359"/>
            <a:ext cx="2772579" cy="606793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«ГХК»</a:t>
            </a:r>
            <a:endParaRPr lang="ru-RU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6"/>
          <p:cNvSpPr/>
          <p:nvPr/>
        </p:nvSpPr>
        <p:spPr>
          <a:xfrm>
            <a:off x="88680" y="5439476"/>
            <a:ext cx="2772579" cy="606793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«ВНИИНМ»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8680" y="6134590"/>
            <a:ext cx="2772579" cy="606793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</a:t>
            </a:r>
            <a:r>
              <a:rPr lang="ru-RU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«НИКИМТ»</a:t>
            </a:r>
            <a:endParaRPr lang="ru-RU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Соединительная линия уступом 27"/>
          <p:cNvCxnSpPr>
            <a:stCxn id="12" idx="1"/>
            <a:endCxn id="25" idx="3"/>
          </p:cNvCxnSpPr>
          <p:nvPr/>
        </p:nvCxnSpPr>
        <p:spPr>
          <a:xfrm rot="10800000" flipV="1">
            <a:off x="2861260" y="4724968"/>
            <a:ext cx="966429" cy="322787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29" name="Соединительная линия уступом 28"/>
          <p:cNvCxnSpPr>
            <a:stCxn id="12" idx="1"/>
            <a:endCxn id="24" idx="3"/>
          </p:cNvCxnSpPr>
          <p:nvPr/>
        </p:nvCxnSpPr>
        <p:spPr>
          <a:xfrm rot="10800000">
            <a:off x="2861260" y="4352639"/>
            <a:ext cx="966429" cy="37233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0" name="Соединительная линия уступом 29"/>
          <p:cNvCxnSpPr>
            <a:stCxn id="12" idx="1"/>
            <a:endCxn id="23" idx="3"/>
          </p:cNvCxnSpPr>
          <p:nvPr/>
        </p:nvCxnSpPr>
        <p:spPr>
          <a:xfrm rot="10800000">
            <a:off x="2861260" y="3657523"/>
            <a:ext cx="966429" cy="1067447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1" name="Соединительная линия уступом 30"/>
          <p:cNvCxnSpPr>
            <a:stCxn id="12" idx="1"/>
            <a:endCxn id="22" idx="3"/>
          </p:cNvCxnSpPr>
          <p:nvPr/>
        </p:nvCxnSpPr>
        <p:spPr>
          <a:xfrm rot="10800000">
            <a:off x="2861260" y="2962405"/>
            <a:ext cx="966429" cy="1762564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2" name="Соединительная линия уступом 31"/>
          <p:cNvCxnSpPr>
            <a:stCxn id="12" idx="1"/>
            <a:endCxn id="21" idx="3"/>
          </p:cNvCxnSpPr>
          <p:nvPr/>
        </p:nvCxnSpPr>
        <p:spPr>
          <a:xfrm rot="10800000">
            <a:off x="2861260" y="2267289"/>
            <a:ext cx="966429" cy="2457681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3" name="Соединительная линия уступом 32"/>
          <p:cNvCxnSpPr>
            <a:stCxn id="12" idx="1"/>
            <a:endCxn id="27" idx="3"/>
          </p:cNvCxnSpPr>
          <p:nvPr/>
        </p:nvCxnSpPr>
        <p:spPr>
          <a:xfrm rot="10800000" flipV="1">
            <a:off x="2861260" y="4724969"/>
            <a:ext cx="966429" cy="171301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4" name="Соединительная линия уступом 33"/>
          <p:cNvCxnSpPr>
            <a:stCxn id="12" idx="1"/>
            <a:endCxn id="26" idx="3"/>
          </p:cNvCxnSpPr>
          <p:nvPr/>
        </p:nvCxnSpPr>
        <p:spPr>
          <a:xfrm rot="10800000" flipV="1">
            <a:off x="2861260" y="4724969"/>
            <a:ext cx="966429" cy="1017904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35" name="Прямоугольник 22"/>
          <p:cNvSpPr/>
          <p:nvPr/>
        </p:nvSpPr>
        <p:spPr>
          <a:xfrm>
            <a:off x="88680" y="1289885"/>
            <a:ext cx="2772579" cy="606793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rtlCol="0" anchor="ctr">
            <a:normAutofit fontScale="92500" lnSpcReduction="10000"/>
          </a:bodyPr>
          <a:lstStyle/>
          <a:p>
            <a:pPr algn="ctr">
              <a:defRPr/>
            </a:pPr>
            <a:r>
              <a:rPr lang="ru-RU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Концерн «Росэнергоатом»</a:t>
            </a:r>
          </a:p>
        </p:txBody>
      </p:sp>
      <p:cxnSp>
        <p:nvCxnSpPr>
          <p:cNvPr id="36" name="Соединительная линия уступом 35"/>
          <p:cNvCxnSpPr>
            <a:stCxn id="12" idx="1"/>
            <a:endCxn id="35" idx="3"/>
          </p:cNvCxnSpPr>
          <p:nvPr/>
        </p:nvCxnSpPr>
        <p:spPr>
          <a:xfrm rot="10800000">
            <a:off x="2861260" y="1593283"/>
            <a:ext cx="966429" cy="3131687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7" name="Соединительная линия уступом 36"/>
          <p:cNvCxnSpPr>
            <a:endCxn id="20" idx="3"/>
          </p:cNvCxnSpPr>
          <p:nvPr/>
        </p:nvCxnSpPr>
        <p:spPr>
          <a:xfrm rot="10800000">
            <a:off x="2861260" y="924086"/>
            <a:ext cx="966429" cy="3543581"/>
          </a:xfrm>
          <a:prstGeom prst="bentConnector3">
            <a:avLst>
              <a:gd name="adj1" fmla="val 32654"/>
            </a:avLst>
          </a:prstGeom>
          <a:noFill/>
          <a:ln w="7620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40" name="Овал 39"/>
            <p:cNvSpPr>
              <a:spLocks noChangeAspect="1"/>
            </p:cNvSpPr>
            <p:nvPr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1" name="Picture 4" descr="LOGO_SAS7_small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Прямоугольник 41"/>
          <p:cNvSpPr/>
          <p:nvPr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112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595" y="1196752"/>
            <a:ext cx="8853832" cy="5544616"/>
          </a:xfrm>
          <a:prstGeom prst="roundRect">
            <a:avLst>
              <a:gd name="adj" fmla="val 4587"/>
            </a:avLst>
          </a:prstGeom>
          <a:solidFill>
            <a:srgbClr val="9BBB59"/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anchor="t" anchorCtr="0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Рабочие органы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Совета</a:t>
            </a:r>
            <a:endParaRPr lang="ru-RU" sz="1600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Соединительная линия уступом 16"/>
          <p:cNvCxnSpPr>
            <a:stCxn id="19" idx="2"/>
            <a:endCxn id="36" idx="3"/>
          </p:cNvCxnSpPr>
          <p:nvPr/>
        </p:nvCxnSpPr>
        <p:spPr>
          <a:xfrm rot="5400000">
            <a:off x="3397358" y="1890737"/>
            <a:ext cx="1485190" cy="864097"/>
          </a:xfrm>
          <a:prstGeom prst="bentConnector2">
            <a:avLst/>
          </a:prstGeom>
          <a:solidFill>
            <a:srgbClr val="0070C0"/>
          </a:solidFill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8" name="Соединительная линия уступом 17"/>
          <p:cNvCxnSpPr>
            <a:stCxn id="19" idx="2"/>
            <a:endCxn id="46" idx="3"/>
          </p:cNvCxnSpPr>
          <p:nvPr/>
        </p:nvCxnSpPr>
        <p:spPr>
          <a:xfrm rot="5400000">
            <a:off x="2475996" y="2812099"/>
            <a:ext cx="3327914" cy="864097"/>
          </a:xfrm>
          <a:prstGeom prst="bentConnector2">
            <a:avLst/>
          </a:prstGeom>
          <a:solidFill>
            <a:srgbClr val="0070C0"/>
          </a:solidFill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9" name="Прямоугольник 18">
            <a:hlinkClick r:id="" action="ppaction://noaction"/>
          </p:cNvPr>
          <p:cNvSpPr/>
          <p:nvPr/>
        </p:nvSpPr>
        <p:spPr>
          <a:xfrm>
            <a:off x="3280595" y="188640"/>
            <a:ext cx="2582811" cy="139155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СРО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атомной отрасли</a:t>
            </a:r>
            <a:endParaRPr lang="ru-RU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5439947" y="1915223"/>
            <a:ext cx="3380525" cy="4682130"/>
            <a:chOff x="6307893" y="1915222"/>
            <a:chExt cx="2084927" cy="558300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307893" y="3049751"/>
              <a:ext cx="2084927" cy="1044887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rgbClr val="F79646">
                  <a:lumMod val="50000"/>
                </a:srgbClr>
              </a:solidFill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p:spPr>
          <p:txBody>
            <a:bodyPr lIns="0" tIns="0" rIns="0" bIns="0" anchor="ctr">
              <a:norm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Комитет по качеству и метрологии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307893" y="1915222"/>
              <a:ext cx="2084927" cy="1044887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rgbClr val="F79646">
                  <a:lumMod val="50000"/>
                </a:srgbClr>
              </a:solidFill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p:spPr>
          <p:txBody>
            <a:bodyPr lIns="0" tIns="0" rIns="0" bIns="0" anchor="ctr">
              <a:norm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Комитет по инновационному развитию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307893" y="4184279"/>
              <a:ext cx="2084927" cy="1044887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rgbClr val="F79646">
                  <a:lumMod val="50000"/>
                </a:srgbClr>
              </a:solidFill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ru-RU" sz="2000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Комитет по техническому регулированию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307893" y="5318808"/>
              <a:ext cx="2084927" cy="1044887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rgbClr val="F79646">
                  <a:lumMod val="50000"/>
                </a:srgbClr>
              </a:solidFill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p:spPr>
          <p:txBody>
            <a:bodyPr lIns="0" tIns="0" rIns="0" bIns="0" anchor="ctr">
              <a:norm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kern="0" dirty="0" smtClean="0">
                  <a:solidFill>
                    <a:prstClr val="white"/>
                  </a:solidFill>
                </a:rPr>
                <a:t>Комитет по образованию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307893" y="6453336"/>
              <a:ext cx="2084927" cy="1044887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rgbClr val="F79646">
                  <a:lumMod val="50000"/>
                </a:srgbClr>
              </a:solidFill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p:spPr>
          <p:txBody>
            <a:bodyPr lIns="0" tIns="0" rIns="0" bIns="0" anchor="ctr">
              <a:norm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Комитет по методологии ценообразования</a:t>
              </a:r>
              <a:endParaRPr lang="ru-RU" sz="14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253887" y="1915290"/>
            <a:ext cx="3454017" cy="4682063"/>
            <a:chOff x="253887" y="1915290"/>
            <a:chExt cx="2084927" cy="4754070"/>
          </a:xfrm>
          <a:solidFill>
            <a:srgbClr val="0070C0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253887" y="5624473"/>
              <a:ext cx="2084927" cy="1044887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ru-RU" kern="0" dirty="0" smtClean="0">
                  <a:solidFill>
                    <a:prstClr val="white"/>
                  </a:solidFill>
                </a:rPr>
                <a:t>Комитет по информационной политике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53887" y="1915290"/>
              <a:ext cx="2084927" cy="2335555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p:spPr>
          <p:txBody>
            <a:bodyPr lIns="72000" tIns="0" rIns="72000" bIns="0" anchor="ctr">
              <a:normAutofit/>
            </a:bodyPr>
            <a:lstStyle/>
            <a:p>
              <a:pPr algn="ctr">
                <a:defRPr/>
              </a:pPr>
              <a:r>
                <a:rPr lang="ru-RU" kern="0" dirty="0" smtClean="0">
                  <a:solidFill>
                    <a:prstClr val="white"/>
                  </a:solidFill>
                </a:rPr>
                <a:t>Комитет по развитию Строительного комплекса атомной отрасли и совершенствованию подрядных отношений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253887" y="4431687"/>
              <a:ext cx="2084927" cy="1044887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p:spPr>
          <p:txBody>
            <a:bodyPr lIns="0" tIns="0" rIns="0" bIns="0" anchor="ctr">
              <a:normAutofit/>
            </a:bodyPr>
            <a:lstStyle/>
            <a:p>
              <a:pPr algn="ctr"/>
              <a:r>
                <a:rPr lang="ru-RU" kern="0" dirty="0">
                  <a:solidFill>
                    <a:prstClr val="white"/>
                  </a:solidFill>
                </a:rPr>
                <a:t>Комитет по развитию проектной деятельности</a:t>
              </a:r>
            </a:p>
          </p:txBody>
        </p:sp>
      </p:grpSp>
      <p:cxnSp>
        <p:nvCxnSpPr>
          <p:cNvPr id="27" name="Соединительная линия уступом 26"/>
          <p:cNvCxnSpPr>
            <a:stCxn id="19" idx="2"/>
            <a:endCxn id="11" idx="1"/>
          </p:cNvCxnSpPr>
          <p:nvPr/>
        </p:nvCxnSpPr>
        <p:spPr>
          <a:xfrm rot="16200000" flipH="1">
            <a:off x="3667925" y="2484266"/>
            <a:ext cx="2676098" cy="867946"/>
          </a:xfrm>
          <a:prstGeom prst="bentConnector2">
            <a:avLst/>
          </a:prstGeom>
          <a:solidFill>
            <a:srgbClr val="0070C0"/>
          </a:solidFill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8" name="Соединительная линия уступом 27"/>
          <p:cNvCxnSpPr>
            <a:stCxn id="19" idx="2"/>
            <a:endCxn id="12" idx="1"/>
          </p:cNvCxnSpPr>
          <p:nvPr/>
        </p:nvCxnSpPr>
        <p:spPr>
          <a:xfrm rot="16200000" flipH="1">
            <a:off x="3192194" y="2959997"/>
            <a:ext cx="3627560" cy="867946"/>
          </a:xfrm>
          <a:prstGeom prst="bentConnector2">
            <a:avLst/>
          </a:prstGeom>
          <a:solidFill>
            <a:srgbClr val="0070C0"/>
          </a:solidFill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0" name="Соединительная линия уступом 29"/>
          <p:cNvCxnSpPr>
            <a:stCxn id="19" idx="2"/>
            <a:endCxn id="9" idx="1"/>
          </p:cNvCxnSpPr>
          <p:nvPr/>
        </p:nvCxnSpPr>
        <p:spPr>
          <a:xfrm rot="16200000" flipH="1">
            <a:off x="4143656" y="2008535"/>
            <a:ext cx="1724637" cy="867946"/>
          </a:xfrm>
          <a:prstGeom prst="bentConnector2">
            <a:avLst/>
          </a:prstGeom>
          <a:solidFill>
            <a:srgbClr val="0070C0"/>
          </a:solidFill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1" name="Соединительная линия уступом 30"/>
          <p:cNvCxnSpPr>
            <a:stCxn id="19" idx="2"/>
            <a:endCxn id="10" idx="1"/>
          </p:cNvCxnSpPr>
          <p:nvPr/>
        </p:nvCxnSpPr>
        <p:spPr>
          <a:xfrm rot="16200000" flipH="1">
            <a:off x="4619387" y="1532804"/>
            <a:ext cx="773175" cy="867946"/>
          </a:xfrm>
          <a:prstGeom prst="bentConnector2">
            <a:avLst/>
          </a:prstGeom>
          <a:solidFill>
            <a:srgbClr val="0070C0"/>
          </a:solidFill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2" name="Соединительная линия уступом 51"/>
          <p:cNvCxnSpPr>
            <a:stCxn id="19" idx="2"/>
            <a:endCxn id="8" idx="3"/>
          </p:cNvCxnSpPr>
          <p:nvPr/>
        </p:nvCxnSpPr>
        <p:spPr>
          <a:xfrm rot="5400000">
            <a:off x="1888637" y="3399458"/>
            <a:ext cx="4502633" cy="864097"/>
          </a:xfrm>
          <a:prstGeom prst="bentConnector2">
            <a:avLst/>
          </a:prstGeom>
          <a:solidFill>
            <a:srgbClr val="0070C0"/>
          </a:solidFill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2" name="Соединительная линия уступом 21"/>
          <p:cNvCxnSpPr>
            <a:stCxn id="19" idx="2"/>
            <a:endCxn id="32" idx="1"/>
          </p:cNvCxnSpPr>
          <p:nvPr/>
        </p:nvCxnSpPr>
        <p:spPr>
          <a:xfrm rot="16200000" flipH="1">
            <a:off x="2716464" y="3435727"/>
            <a:ext cx="4579021" cy="867946"/>
          </a:xfrm>
          <a:prstGeom prst="bentConnector2">
            <a:avLst/>
          </a:prstGeom>
          <a:solidFill>
            <a:srgbClr val="0070C0"/>
          </a:solidFill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101005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63" y="117399"/>
            <a:ext cx="7461681" cy="787908"/>
          </a:xfrm>
        </p:spPr>
        <p:txBody>
          <a:bodyPr/>
          <a:lstStyle/>
          <a:p>
            <a:r>
              <a:rPr lang="ru-RU" b="0" dirty="0" smtClean="0"/>
              <a:t>Принципы деятельности Комитетов СРО атомной отрасли</a:t>
            </a:r>
            <a:endParaRPr lang="ru-RU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654" y="3250513"/>
            <a:ext cx="3272174" cy="1565407"/>
          </a:xfrm>
          <a:prstGeom prst="rect">
            <a:avLst/>
          </a:prstGeom>
          <a:solidFill>
            <a:srgbClr val="F37D07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Транспарентность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20306" y="3250513"/>
            <a:ext cx="3272174" cy="1565407"/>
          </a:xfrm>
          <a:prstGeom prst="rect">
            <a:avLst/>
          </a:prstGeom>
          <a:solidFill>
            <a:srgbClr val="F37D07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Компетентность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5913" y="5031945"/>
            <a:ext cx="3272174" cy="1565407"/>
          </a:xfrm>
          <a:prstGeom prst="rect">
            <a:avLst/>
          </a:prstGeom>
          <a:solidFill>
            <a:srgbClr val="F37D07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19100" dist="38100" sx="103000" sy="103000" algn="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Своевременность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935913" y="2439657"/>
            <a:ext cx="601915" cy="810856"/>
          </a:xfrm>
          <a:prstGeom prst="straightConnector1">
            <a:avLst/>
          </a:prstGeom>
          <a:noFill/>
          <a:ln w="101600" cap="flat" cmpd="sng" algn="ctr">
            <a:solidFill>
              <a:schemeClr val="tx1"/>
            </a:solidFill>
            <a:prstDash val="solid"/>
            <a:bevel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10" name="Прямая со стрелкой 9"/>
          <p:cNvCxnSpPr/>
          <p:nvPr/>
        </p:nvCxnSpPr>
        <p:spPr>
          <a:xfrm>
            <a:off x="5724128" y="2439657"/>
            <a:ext cx="576064" cy="810856"/>
          </a:xfrm>
          <a:prstGeom prst="straightConnector1">
            <a:avLst/>
          </a:prstGeom>
          <a:noFill/>
          <a:ln w="101600" cap="flat" cmpd="sng" algn="ctr">
            <a:solidFill>
              <a:schemeClr val="tx1"/>
            </a:solidFill>
            <a:prstDash val="solid"/>
            <a:bevel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11" name="Прямая со стрелкой 10"/>
          <p:cNvCxnSpPr>
            <a:stCxn id="6" idx="2"/>
            <a:endCxn id="8" idx="0"/>
          </p:cNvCxnSpPr>
          <p:nvPr/>
        </p:nvCxnSpPr>
        <p:spPr>
          <a:xfrm flipH="1">
            <a:off x="4572000" y="2439657"/>
            <a:ext cx="1" cy="2592288"/>
          </a:xfrm>
          <a:prstGeom prst="straightConnector1">
            <a:avLst/>
          </a:prstGeom>
          <a:noFill/>
          <a:ln w="101600" cap="flat" cmpd="sng" algn="ctr">
            <a:solidFill>
              <a:schemeClr val="tx1"/>
            </a:solidFill>
            <a:prstDash val="solid"/>
            <a:bevel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6" name="Прямоугольник 5"/>
          <p:cNvSpPr/>
          <p:nvPr/>
        </p:nvSpPr>
        <p:spPr>
          <a:xfrm>
            <a:off x="2726956" y="1018265"/>
            <a:ext cx="3690089" cy="1421392"/>
          </a:xfrm>
          <a:prstGeom prst="rect">
            <a:avLst/>
          </a:prstGeom>
          <a:solidFill>
            <a:srgbClr val="F37D07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6400" dist="38100" dir="2700000" sx="104000" sy="104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Эффективность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772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2" y="56845"/>
            <a:ext cx="7801816" cy="886397"/>
          </a:xfrm>
        </p:spPr>
        <p:txBody>
          <a:bodyPr/>
          <a:lstStyle/>
          <a:p>
            <a:r>
              <a:rPr lang="ru-RU" dirty="0" smtClean="0"/>
              <a:t>Правовое поле деятельности Комитетов СРО атомной отрасли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74879" y="6492900"/>
            <a:ext cx="7620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b="1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215333" y="4652258"/>
            <a:ext cx="2313821" cy="665842"/>
          </a:xfrm>
          <a:prstGeom prst="rect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/>
          </a:bodyPr>
          <a:lstStyle/>
          <a:p>
            <a:pPr marL="0" marR="0" lvl="0" indent="0" algn="ctr" defTabSz="10295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НПА ФОИВ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297978" y="4762389"/>
            <a:ext cx="2313821" cy="443781"/>
          </a:xfrm>
          <a:prstGeom prst="rect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 fontScale="92500" lnSpcReduction="20000"/>
          </a:bodyPr>
          <a:lstStyle/>
          <a:p>
            <a:pPr marL="0" marR="0" lvl="0" indent="0" algn="ctr" defTabSz="10295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Приказы Ростехнадзора (3)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88680" y="4759291"/>
            <a:ext cx="2313821" cy="443781"/>
          </a:xfrm>
          <a:prstGeom prst="rect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 fontScale="92500" lnSpcReduction="20000"/>
          </a:bodyPr>
          <a:lstStyle/>
          <a:p>
            <a:pPr marL="0" marR="0" lvl="0" indent="0" algn="ctr" defTabSz="10295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Приказ №624 Минрегиона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3" name="Соединительная линия уступом 23"/>
          <p:cNvCxnSpPr>
            <a:stCxn id="55" idx="1"/>
            <a:endCxn id="102" idx="3"/>
          </p:cNvCxnSpPr>
          <p:nvPr/>
        </p:nvCxnSpPr>
        <p:spPr>
          <a:xfrm rot="10800000">
            <a:off x="2402501" y="4981181"/>
            <a:ext cx="812833" cy="3998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104" name="Соединительная линия уступом 23"/>
          <p:cNvCxnSpPr>
            <a:stCxn id="55" idx="3"/>
            <a:endCxn id="101" idx="1"/>
          </p:cNvCxnSpPr>
          <p:nvPr/>
        </p:nvCxnSpPr>
        <p:spPr>
          <a:xfrm flipV="1">
            <a:off x="5529154" y="4984279"/>
            <a:ext cx="768824" cy="900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105" name="Прямоугольник 104"/>
          <p:cNvSpPr/>
          <p:nvPr/>
        </p:nvSpPr>
        <p:spPr>
          <a:xfrm>
            <a:off x="6297978" y="4202546"/>
            <a:ext cx="2313821" cy="386247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/>
          </a:bodyPr>
          <a:lstStyle/>
          <a:p>
            <a:pPr marL="0" marR="0" lvl="0" indent="0" algn="ctr" defTabSz="10295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СНИПы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ГОСТЫ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88680" y="3739673"/>
            <a:ext cx="2313821" cy="386247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/>
          </a:bodyPr>
          <a:lstStyle/>
          <a:p>
            <a:pPr marL="0" marR="0" lvl="0" indent="0" algn="ctr" defTabSz="10295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Постановление №207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7" name="Соединительная линия уступом 23"/>
          <p:cNvCxnSpPr>
            <a:stCxn id="114" idx="1"/>
            <a:endCxn id="106" idx="3"/>
          </p:cNvCxnSpPr>
          <p:nvPr/>
        </p:nvCxnSpPr>
        <p:spPr>
          <a:xfrm rot="10800000">
            <a:off x="2402501" y="3932796"/>
            <a:ext cx="812833" cy="13626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108" name="Соединительная линия уступом 23"/>
          <p:cNvCxnSpPr>
            <a:stCxn id="114" idx="3"/>
            <a:endCxn id="105" idx="1"/>
          </p:cNvCxnSpPr>
          <p:nvPr/>
        </p:nvCxnSpPr>
        <p:spPr>
          <a:xfrm>
            <a:off x="5529154" y="3932797"/>
            <a:ext cx="768824" cy="462873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grpSp>
        <p:nvGrpSpPr>
          <p:cNvPr id="12" name="Группа 11"/>
          <p:cNvGrpSpPr/>
          <p:nvPr/>
        </p:nvGrpSpPr>
        <p:grpSpPr>
          <a:xfrm>
            <a:off x="88680" y="5454036"/>
            <a:ext cx="8966639" cy="1244917"/>
            <a:chOff x="108248" y="5085184"/>
            <a:chExt cx="10945216" cy="146094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622424" y="5492383"/>
              <a:ext cx="2824388" cy="10266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36000" tIns="36000" rIns="36000" bIns="36000" anchor="ctr">
              <a:normAutofit/>
            </a:bodyPr>
            <a:lstStyle/>
            <a:p>
              <a:pPr marL="0" marR="0" lvl="0" indent="0" algn="ctr" defTabSz="10295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Правила СРО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41961" y="5386283"/>
              <a:ext cx="2824388" cy="10266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36000" tIns="36000" rIns="36000" bIns="36000" anchor="ctr">
              <a:normAutofit/>
            </a:bodyPr>
            <a:lstStyle/>
            <a:p>
              <a:pPr marL="0" marR="0" lvl="0" indent="0" algn="ctr" defTabSz="10295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Правила СРО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61497" y="5280182"/>
              <a:ext cx="2824388" cy="10266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36000" tIns="36000" rIns="36000" bIns="36000" anchor="ctr">
              <a:normAutofit/>
            </a:bodyPr>
            <a:lstStyle/>
            <a:p>
              <a:pPr marL="0" marR="0" lvl="0" indent="0" algn="ctr" defTabSz="10295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Правила СРО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8229076" y="5519525"/>
              <a:ext cx="2824388" cy="10266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36000" tIns="36000" rIns="36000" bIns="36000" anchor="ctr">
              <a:normAutofit/>
            </a:bodyPr>
            <a:lstStyle/>
            <a:p>
              <a:pPr marL="0" marR="0" lvl="0" indent="0" algn="ctr" defTabSz="10295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Правила СРО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048614" y="5413423"/>
              <a:ext cx="2824388" cy="10266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36000" tIns="36000" rIns="36000" bIns="36000" anchor="ctr">
              <a:normAutofit/>
            </a:bodyPr>
            <a:lstStyle/>
            <a:p>
              <a:pPr marL="0" marR="0" lvl="0" indent="0" algn="ctr" defTabSz="10295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Правила СРО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868151" y="5307323"/>
              <a:ext cx="2824388" cy="10266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36000" tIns="36000" rIns="36000" bIns="36000" anchor="ctr">
              <a:normAutofit/>
            </a:bodyPr>
            <a:lstStyle/>
            <a:p>
              <a:pPr marL="0" marR="0" lvl="0" indent="0" algn="ctr" defTabSz="10295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Правила СРО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7687688" y="5191286"/>
              <a:ext cx="2824388" cy="1026600"/>
            </a:xfrm>
            <a:prstGeom prst="rect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txBody>
            <a:bodyPr lIns="36000" tIns="36000" rIns="36000" bIns="36000" anchor="ctr">
              <a:normAutofit/>
            </a:bodyPr>
            <a:lstStyle/>
            <a:p>
              <a:pPr marL="0" marR="0" lvl="0" indent="0" algn="ctr" defTabSz="10295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Стандарты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108248" y="5191286"/>
              <a:ext cx="2824388" cy="1026600"/>
            </a:xfrm>
            <a:prstGeom prst="rect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txBody>
            <a:bodyPr lIns="36000" tIns="36000" rIns="36000" bIns="36000" anchor="ctr">
              <a:normAutofit/>
            </a:bodyPr>
            <a:lstStyle/>
            <a:p>
              <a:pPr marL="0" marR="0" lvl="0" indent="0" algn="ctr" defTabSz="10295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Требования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1" name="Соединительная линия уступом 23"/>
            <p:cNvCxnSpPr>
              <a:stCxn id="113" idx="1"/>
              <a:endCxn id="110" idx="3"/>
            </p:cNvCxnSpPr>
            <p:nvPr/>
          </p:nvCxnSpPr>
          <p:spPr>
            <a:xfrm rot="10800000">
              <a:off x="2932636" y="5704586"/>
              <a:ext cx="992192" cy="12700"/>
            </a:xfrm>
            <a:prstGeom prst="bentConnector3">
              <a:avLst>
                <a:gd name="adj1" fmla="val 50000"/>
              </a:avLst>
            </a:prstGeom>
            <a:noFill/>
            <a:ln w="57150" cap="flat" cmpd="sng" algn="ctr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p:spPr>
        </p:cxnSp>
        <p:cxnSp>
          <p:nvCxnSpPr>
            <p:cNvPr id="112" name="Соединительная линия уступом 23"/>
            <p:cNvCxnSpPr>
              <a:stCxn id="113" idx="3"/>
              <a:endCxn id="109" idx="1"/>
            </p:cNvCxnSpPr>
            <p:nvPr/>
          </p:nvCxnSpPr>
          <p:spPr>
            <a:xfrm>
              <a:off x="6749216" y="5704586"/>
              <a:ext cx="938472" cy="12700"/>
            </a:xfrm>
            <a:prstGeom prst="bentConnector3">
              <a:avLst>
                <a:gd name="adj1" fmla="val 50000"/>
              </a:avLst>
            </a:prstGeom>
            <a:noFill/>
            <a:ln w="57150" cap="flat" cmpd="sng" algn="ctr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p:spPr>
        </p:cxnSp>
        <p:sp>
          <p:nvSpPr>
            <p:cNvPr id="113" name="Прямоугольник 112"/>
            <p:cNvSpPr/>
            <p:nvPr/>
          </p:nvSpPr>
          <p:spPr>
            <a:xfrm>
              <a:off x="3924828" y="5085184"/>
              <a:ext cx="2824388" cy="1238804"/>
            </a:xfrm>
            <a:prstGeom prst="rect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txBody>
            <a:bodyPr lIns="36000" tIns="36000" rIns="36000" bIns="36000" anchor="ctr">
              <a:normAutofit/>
            </a:bodyPr>
            <a:lstStyle/>
            <a:p>
              <a:pPr marL="0" marR="0" lvl="0" indent="0" algn="ctr" defTabSz="10295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Требования и стандарты СРО атомной отрасли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4" name="Прямоугольник 113"/>
          <p:cNvSpPr/>
          <p:nvPr/>
        </p:nvSpPr>
        <p:spPr>
          <a:xfrm>
            <a:off x="3215333" y="3501009"/>
            <a:ext cx="2313821" cy="863577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/>
          </a:bodyPr>
          <a:lstStyle/>
          <a:p>
            <a:pPr marL="0" marR="0" lvl="0" indent="0" algn="ctr" defTabSz="10295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НПА Правительства РФ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215333" y="1052737"/>
            <a:ext cx="2313821" cy="1881169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/>
          </a:bodyPr>
          <a:lstStyle/>
          <a:p>
            <a:pPr marL="0" marR="0" lvl="0" indent="0" algn="ctr" defTabSz="10295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Федеральные законы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88680" y="1119618"/>
            <a:ext cx="2313821" cy="1823819"/>
            <a:chOff x="108248" y="2245815"/>
            <a:chExt cx="2824388" cy="1202558"/>
          </a:xfrm>
          <a:solidFill>
            <a:srgbClr val="00B0F0"/>
          </a:solidFill>
        </p:grpSpPr>
        <p:sp>
          <p:nvSpPr>
            <p:cNvPr id="57" name="Прямоугольник 56"/>
            <p:cNvSpPr/>
            <p:nvPr/>
          </p:nvSpPr>
          <p:spPr>
            <a:xfrm>
              <a:off x="108248" y="2245815"/>
              <a:ext cx="2824388" cy="548743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36000" tIns="36000" rIns="36000" bIns="36000" anchor="ctr">
              <a:normAutofit/>
            </a:bodyPr>
            <a:lstStyle/>
            <a:p>
              <a:pPr marL="0" marR="0" lvl="0" indent="0" algn="ctr" defTabSz="10295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Гражданский Кодекс РФ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08248" y="2899630"/>
              <a:ext cx="2824388" cy="548743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36000" tIns="36000" rIns="36000" bIns="36000" anchor="ctr">
              <a:normAutofit/>
            </a:bodyPr>
            <a:lstStyle/>
            <a:p>
              <a:pPr marL="0" marR="0" lvl="0" indent="0" algn="ctr" defTabSz="10295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Градостроительный Кодекс РФ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96" name="Соединительная линия уступом 23"/>
          <p:cNvCxnSpPr>
            <a:stCxn id="54" idx="3"/>
            <a:endCxn id="115" idx="1"/>
          </p:cNvCxnSpPr>
          <p:nvPr/>
        </p:nvCxnSpPr>
        <p:spPr>
          <a:xfrm>
            <a:off x="5529154" y="1993321"/>
            <a:ext cx="768824" cy="1296760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97" name="Соединительная линия уступом 23"/>
          <p:cNvCxnSpPr>
            <a:stCxn id="54" idx="1"/>
            <a:endCxn id="58" idx="3"/>
          </p:cNvCxnSpPr>
          <p:nvPr/>
        </p:nvCxnSpPr>
        <p:spPr>
          <a:xfrm rot="10800000" flipV="1">
            <a:off x="2402501" y="1993321"/>
            <a:ext cx="812833" cy="533999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98" name="Соединительная линия уступом 23"/>
          <p:cNvCxnSpPr>
            <a:stCxn id="54" idx="3"/>
            <a:endCxn id="116" idx="1"/>
          </p:cNvCxnSpPr>
          <p:nvPr/>
        </p:nvCxnSpPr>
        <p:spPr>
          <a:xfrm flipV="1">
            <a:off x="5529154" y="1263666"/>
            <a:ext cx="768824" cy="729655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99" name="Соединительная линия уступом 23"/>
          <p:cNvCxnSpPr>
            <a:stCxn id="54" idx="1"/>
            <a:endCxn id="57" idx="3"/>
          </p:cNvCxnSpPr>
          <p:nvPr/>
        </p:nvCxnSpPr>
        <p:spPr>
          <a:xfrm rot="10800000">
            <a:off x="2402501" y="1535734"/>
            <a:ext cx="812833" cy="457586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00" name="Соединительная линия уступом 23"/>
          <p:cNvCxnSpPr>
            <a:stCxn id="54" idx="3"/>
            <a:endCxn id="117" idx="1"/>
          </p:cNvCxnSpPr>
          <p:nvPr/>
        </p:nvCxnSpPr>
        <p:spPr>
          <a:xfrm flipV="1">
            <a:off x="5529154" y="1768473"/>
            <a:ext cx="768824" cy="224846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115" name="Прямоугольник 114"/>
          <p:cNvSpPr/>
          <p:nvPr/>
        </p:nvSpPr>
        <p:spPr>
          <a:xfrm>
            <a:off x="6297977" y="3079154"/>
            <a:ext cx="2757342" cy="421855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 fontScale="85000" lnSpcReduction="20000"/>
          </a:bodyPr>
          <a:lstStyle/>
          <a:p>
            <a:pPr algn="ctr" defTabSz="1029566">
              <a:defRPr/>
            </a:pPr>
            <a:r>
              <a:rPr lang="ru-RU" sz="1600" b="1" kern="0" dirty="0">
                <a:solidFill>
                  <a:sysClr val="windowText" lastClr="000000"/>
                </a:solidFill>
              </a:rPr>
              <a:t>Об атомной энергии в редакции </a:t>
            </a:r>
            <a:r>
              <a:rPr lang="ru-RU" sz="1600" b="1" kern="0" dirty="0" smtClean="0">
                <a:solidFill>
                  <a:sysClr val="windowText" lastClr="000000"/>
                </a:solidFill>
              </a:rPr>
              <a:t>ФЗ№347</a:t>
            </a:r>
            <a:endParaRPr lang="ru-RU" sz="1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297977" y="1052738"/>
            <a:ext cx="2757342" cy="421855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/>
          </a:bodyPr>
          <a:lstStyle/>
          <a:p>
            <a:pPr lvl="0" algn="ctr" defTabSz="1029566">
              <a:defRPr/>
            </a:pPr>
            <a:r>
              <a:rPr lang="ru-RU" sz="1600" b="1" kern="0" dirty="0">
                <a:solidFill>
                  <a:sysClr val="windowText" lastClr="000000"/>
                </a:solidFill>
              </a:rPr>
              <a:t>О ГК Росатом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297977" y="1557547"/>
            <a:ext cx="2757342" cy="421855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/>
          </a:bodyPr>
          <a:lstStyle/>
          <a:p>
            <a:pPr lvl="0" algn="ctr" defTabSz="1029566">
              <a:defRPr/>
            </a:pPr>
            <a:r>
              <a:rPr lang="ru-RU" sz="1600" b="1" kern="0" dirty="0">
                <a:solidFill>
                  <a:schemeClr val="bg1"/>
                </a:solidFill>
              </a:rPr>
              <a:t>ФЗ о ФКС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297977" y="2062355"/>
            <a:ext cx="2757342" cy="421855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/>
          </a:bodyPr>
          <a:lstStyle/>
          <a:p>
            <a:pPr marL="0" marR="0" lvl="0" indent="0" algn="ctr" defTabSz="10295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Технические регламенты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9" name="Соединительная линия уступом 23"/>
          <p:cNvCxnSpPr>
            <a:stCxn id="54" idx="3"/>
            <a:endCxn id="118" idx="1"/>
          </p:cNvCxnSpPr>
          <p:nvPr/>
        </p:nvCxnSpPr>
        <p:spPr>
          <a:xfrm>
            <a:off x="5529154" y="1993322"/>
            <a:ext cx="768824" cy="279961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20" name="Соединительная линия уступом 23"/>
          <p:cNvCxnSpPr>
            <a:stCxn id="115" idx="2"/>
            <a:endCxn id="122" idx="0"/>
          </p:cNvCxnSpPr>
          <p:nvPr/>
        </p:nvCxnSpPr>
        <p:spPr>
          <a:xfrm rot="5400000">
            <a:off x="7467457" y="3488439"/>
            <a:ext cx="196622" cy="22176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ysDash"/>
            <a:headEnd type="none" w="med" len="med"/>
            <a:tailEnd type="triangle" w="med" len="med"/>
          </a:ln>
          <a:effectLst/>
        </p:spPr>
      </p:cxnSp>
      <p:cxnSp>
        <p:nvCxnSpPr>
          <p:cNvPr id="121" name="Соединительная линия уступом 23"/>
          <p:cNvCxnSpPr>
            <a:stCxn id="58" idx="2"/>
            <a:endCxn id="106" idx="0"/>
          </p:cNvCxnSpPr>
          <p:nvPr/>
        </p:nvCxnSpPr>
        <p:spPr>
          <a:xfrm rot="5400000">
            <a:off x="847474" y="3342702"/>
            <a:ext cx="796235" cy="1040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ysDash"/>
            <a:headEnd type="none" w="med" len="med"/>
            <a:tailEnd type="triangle" w="med" len="med"/>
          </a:ln>
          <a:effectLst/>
        </p:spPr>
      </p:cxnSp>
      <p:sp>
        <p:nvSpPr>
          <p:cNvPr id="122" name="Прямоугольник 121"/>
          <p:cNvSpPr/>
          <p:nvPr/>
        </p:nvSpPr>
        <p:spPr>
          <a:xfrm>
            <a:off x="6297978" y="3697631"/>
            <a:ext cx="2313821" cy="386247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/>
          </a:bodyPr>
          <a:lstStyle/>
          <a:p>
            <a:pPr marL="0" marR="0" lvl="0" indent="0" algn="ctr" defTabSz="10295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Постановления (10)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3" name="Соединительная линия уступом 23"/>
          <p:cNvCxnSpPr>
            <a:stCxn id="114" idx="3"/>
            <a:endCxn id="122" idx="1"/>
          </p:cNvCxnSpPr>
          <p:nvPr/>
        </p:nvCxnSpPr>
        <p:spPr>
          <a:xfrm flipV="1">
            <a:off x="5529154" y="3890753"/>
            <a:ext cx="768824" cy="42043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46" name="Соединительная линия уступом 23"/>
          <p:cNvCxnSpPr>
            <a:stCxn id="115" idx="2"/>
            <a:endCxn id="101" idx="3"/>
          </p:cNvCxnSpPr>
          <p:nvPr/>
        </p:nvCxnSpPr>
        <p:spPr>
          <a:xfrm rot="16200000" flipH="1">
            <a:off x="7402589" y="3775068"/>
            <a:ext cx="1483271" cy="935150"/>
          </a:xfrm>
          <a:prstGeom prst="bentConnector4">
            <a:avLst>
              <a:gd name="adj1" fmla="val 7415"/>
              <a:gd name="adj2" fmla="val 135189"/>
            </a:avLst>
          </a:prstGeom>
          <a:noFill/>
          <a:ln w="28575" cap="flat" cmpd="sng" algn="ctr">
            <a:solidFill>
              <a:schemeClr val="tx1"/>
            </a:solidFill>
            <a:prstDash val="sysDash"/>
            <a:headEnd type="none" w="med" len="med"/>
            <a:tailEnd type="triangle" w="med" len="med"/>
          </a:ln>
          <a:effectLst/>
        </p:spPr>
      </p:cxnSp>
      <p:sp>
        <p:nvSpPr>
          <p:cNvPr id="59" name="Прямоугольник 58"/>
          <p:cNvSpPr/>
          <p:nvPr/>
        </p:nvSpPr>
        <p:spPr>
          <a:xfrm>
            <a:off x="6297977" y="2573130"/>
            <a:ext cx="2757342" cy="421855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 fontScale="85000" lnSpcReduction="20000"/>
          </a:bodyPr>
          <a:lstStyle/>
          <a:p>
            <a:pPr marL="0" marR="0" lvl="0" indent="0" algn="ctr" defTabSz="10295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 информационной открытости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СРО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0" name="Соединительная линия уступом 23"/>
          <p:cNvCxnSpPr>
            <a:stCxn id="54" idx="3"/>
            <a:endCxn id="59" idx="1"/>
          </p:cNvCxnSpPr>
          <p:nvPr/>
        </p:nvCxnSpPr>
        <p:spPr>
          <a:xfrm>
            <a:off x="5529154" y="1993321"/>
            <a:ext cx="768824" cy="790736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</p:spTree>
    <p:extLst>
      <p:ext uri="{BB962C8B-B14F-4D97-AF65-F5344CB8AC3E}">
        <p14:creationId xmlns:p14="http://schemas.microsoft.com/office/powerpoint/2010/main" xmlns="" val="215430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8" name="Соединительная линия уступом 47"/>
          <p:cNvCxnSpPr>
            <a:stCxn id="2" idx="2"/>
            <a:endCxn id="55" idx="3"/>
          </p:cNvCxnSpPr>
          <p:nvPr/>
        </p:nvCxnSpPr>
        <p:spPr>
          <a:xfrm rot="5400000">
            <a:off x="3087356" y="1624354"/>
            <a:ext cx="2383017" cy="600214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50" name="Соединительная линия уступом 49"/>
          <p:cNvCxnSpPr>
            <a:stCxn id="2" idx="2"/>
            <a:endCxn id="58" idx="3"/>
          </p:cNvCxnSpPr>
          <p:nvPr/>
        </p:nvCxnSpPr>
        <p:spPr>
          <a:xfrm rot="5400000">
            <a:off x="3518802" y="1192908"/>
            <a:ext cx="1520125" cy="600214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51" name="Соединительная линия уступом 50"/>
          <p:cNvCxnSpPr>
            <a:stCxn id="2" idx="2"/>
            <a:endCxn id="56" idx="1"/>
          </p:cNvCxnSpPr>
          <p:nvPr/>
        </p:nvCxnSpPr>
        <p:spPr>
          <a:xfrm rot="16200000" flipH="1">
            <a:off x="4512326" y="799597"/>
            <a:ext cx="657238" cy="523949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52" name="Соединительная линия уступом 51"/>
          <p:cNvCxnSpPr>
            <a:stCxn id="2" idx="2"/>
            <a:endCxn id="59" idx="1"/>
          </p:cNvCxnSpPr>
          <p:nvPr/>
        </p:nvCxnSpPr>
        <p:spPr>
          <a:xfrm rot="16200000" flipH="1">
            <a:off x="4080882" y="1231041"/>
            <a:ext cx="1520126" cy="523949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53" name="Соединительная линия уступом 52"/>
          <p:cNvCxnSpPr>
            <a:stCxn id="2" idx="2"/>
            <a:endCxn id="57" idx="3"/>
          </p:cNvCxnSpPr>
          <p:nvPr/>
        </p:nvCxnSpPr>
        <p:spPr>
          <a:xfrm rot="5400000">
            <a:off x="3950245" y="761465"/>
            <a:ext cx="657238" cy="600214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54" name="Соединительная линия уступом 53"/>
          <p:cNvCxnSpPr>
            <a:stCxn id="2" idx="2"/>
            <a:endCxn id="68" idx="1"/>
          </p:cNvCxnSpPr>
          <p:nvPr/>
        </p:nvCxnSpPr>
        <p:spPr>
          <a:xfrm rot="16200000" flipH="1">
            <a:off x="3649437" y="1662486"/>
            <a:ext cx="2383017" cy="523949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55" name="Прямоугольник 54"/>
          <p:cNvSpPr/>
          <p:nvPr/>
        </p:nvSpPr>
        <p:spPr>
          <a:xfrm>
            <a:off x="380303" y="2778516"/>
            <a:ext cx="3598454" cy="674907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57150" cap="flat" cmpd="sng" algn="ctr">
            <a:solidFill>
              <a:schemeClr val="tx1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/>
          </a:bodyPr>
          <a:lstStyle/>
          <a:p>
            <a:pPr algn="ctr" defTabSz="1029566"/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</a:rPr>
              <a:t>Стандартизация</a:t>
            </a:r>
            <a:endParaRPr lang="ru-RU" sz="1600" b="1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102920" y="1052736"/>
            <a:ext cx="3598454" cy="67490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57150" cap="flat" cmpd="sng" algn="ctr">
            <a:solidFill>
              <a:schemeClr val="tx1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/>
          </a:bodyPr>
          <a:lstStyle/>
          <a:p>
            <a:pPr algn="ctr" defTabSz="1029566">
              <a:defRPr/>
            </a:pPr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</a:rPr>
              <a:t>Категория, состав, границы ОИАЭ</a:t>
            </a:r>
            <a:endParaRPr lang="ru-RU" sz="1600" b="1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80303" y="1052736"/>
            <a:ext cx="3598454" cy="67490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57150" cap="flat" cmpd="sng" algn="ctr">
            <a:solidFill>
              <a:schemeClr val="tx1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/>
          </a:bodyPr>
          <a:lstStyle/>
          <a:p>
            <a:pPr algn="ctr" defTabSz="1029566">
              <a:defRPr/>
            </a:pPr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</a:rPr>
              <a:t>Аккредитация</a:t>
            </a:r>
            <a:endParaRPr lang="ru-RU" sz="1600" b="1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80303" y="1915623"/>
            <a:ext cx="3598454" cy="67490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57150" cap="flat" cmpd="sng" algn="ctr">
            <a:solidFill>
              <a:schemeClr val="tx1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/>
          </a:bodyPr>
          <a:lstStyle/>
          <a:p>
            <a:pPr algn="ctr" defTabSz="1029566">
              <a:defRPr/>
            </a:pPr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</a:rPr>
              <a:t>Лицензирование</a:t>
            </a:r>
            <a:endParaRPr lang="ru-RU" sz="1600" b="1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102920" y="1915624"/>
            <a:ext cx="3598454" cy="67490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57150" cap="flat" cmpd="sng" algn="ctr">
            <a:solidFill>
              <a:schemeClr val="tx1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 fontScale="92500" lnSpcReduction="20000"/>
          </a:bodyPr>
          <a:lstStyle/>
          <a:p>
            <a:pPr algn="ctr" defTabSz="1029566">
              <a:defRPr/>
            </a:pPr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</a:rPr>
              <a:t>Разработка и утверждение норм и правил  в области использования АЭ</a:t>
            </a:r>
            <a:endParaRPr lang="ru-RU" sz="1600" b="1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608838" y="6233968"/>
            <a:ext cx="1947234" cy="291376"/>
          </a:xfrm>
          <a:prstGeom prst="rect">
            <a:avLst/>
          </a:prstGeom>
          <a:solidFill>
            <a:srgbClr val="0070C0"/>
          </a:solidFill>
          <a:ln w="57150" cap="flat" cmpd="sng" algn="ctr">
            <a:solidFill>
              <a:schemeClr val="tx1"/>
            </a:solidFill>
            <a:prstDash val="sysDash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lIns="36000" tIns="36000" rIns="36000" bIns="36000" anchor="ctr">
            <a:normAutofit fontScale="92500" lnSpcReduction="10000"/>
          </a:bodyPr>
          <a:lstStyle/>
          <a:p>
            <a:pPr algn="ctr" defTabSz="1029566">
              <a:defRPr/>
            </a:pPr>
            <a:r>
              <a:rPr lang="ru-RU" sz="1600" b="1" kern="0" dirty="0" smtClean="0">
                <a:solidFill>
                  <a:prstClr val="white"/>
                </a:solidFill>
              </a:rPr>
              <a:t>Приказы РТН</a:t>
            </a:r>
            <a:endParaRPr lang="ru-RU" sz="1600" b="1" kern="0" dirty="0">
              <a:solidFill>
                <a:prstClr val="white"/>
              </a:solidFill>
            </a:endParaRPr>
          </a:p>
        </p:txBody>
      </p:sp>
      <p:cxnSp>
        <p:nvCxnSpPr>
          <p:cNvPr id="61" name="Соединительная линия уступом 60"/>
          <p:cNvCxnSpPr>
            <a:stCxn id="2" idx="2"/>
            <a:endCxn id="60" idx="0"/>
          </p:cNvCxnSpPr>
          <p:nvPr/>
        </p:nvCxnSpPr>
        <p:spPr>
          <a:xfrm rot="16200000" flipH="1">
            <a:off x="1830204" y="3481718"/>
            <a:ext cx="5501016" cy="3484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62" name="Овал 61"/>
          <p:cNvSpPr>
            <a:spLocks noChangeAspect="1"/>
          </p:cNvSpPr>
          <p:nvPr/>
        </p:nvSpPr>
        <p:spPr>
          <a:xfrm>
            <a:off x="203330" y="1462711"/>
            <a:ext cx="396000" cy="356223"/>
          </a:xfrm>
          <a:prstGeom prst="ellipse">
            <a:avLst/>
          </a:prstGeom>
          <a:solidFill>
            <a:srgbClr val="F37D07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Овал 63"/>
          <p:cNvSpPr>
            <a:spLocks noChangeAspect="1"/>
          </p:cNvSpPr>
          <p:nvPr/>
        </p:nvSpPr>
        <p:spPr>
          <a:xfrm>
            <a:off x="203330" y="2344233"/>
            <a:ext cx="396000" cy="356223"/>
          </a:xfrm>
          <a:prstGeom prst="ellipse">
            <a:avLst/>
          </a:prstGeom>
          <a:solidFill>
            <a:srgbClr val="F37D07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Овал 65"/>
          <p:cNvSpPr>
            <a:spLocks noChangeAspect="1"/>
          </p:cNvSpPr>
          <p:nvPr/>
        </p:nvSpPr>
        <p:spPr>
          <a:xfrm>
            <a:off x="203330" y="3188850"/>
            <a:ext cx="396000" cy="356223"/>
          </a:xfrm>
          <a:prstGeom prst="ellipse">
            <a:avLst/>
          </a:prstGeom>
          <a:solidFill>
            <a:srgbClr val="F37D07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102919" y="2778516"/>
            <a:ext cx="3598454" cy="674907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57150" cap="flat" cmpd="sng" algn="ctr">
            <a:solidFill>
              <a:schemeClr val="tx1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/>
          </a:bodyPr>
          <a:lstStyle/>
          <a:p>
            <a:pPr algn="ctr" defTabSz="1029566">
              <a:defRPr/>
            </a:pP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</a:rPr>
              <a:t>Радионуклидные источники четвертой и пятой </a:t>
            </a:r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</a:rPr>
              <a:t>категорий</a:t>
            </a:r>
            <a:endParaRPr lang="ru-RU" sz="1600" b="1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102919" y="3637383"/>
            <a:ext cx="3598454" cy="674907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57150" cap="flat" cmpd="sng" algn="ctr">
            <a:solidFill>
              <a:schemeClr val="tx1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 fontScale="92500" lnSpcReduction="20000"/>
          </a:bodyPr>
          <a:lstStyle/>
          <a:p>
            <a:pPr algn="ctr" defTabSz="1029566"/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</a:rPr>
              <a:t>Организация пригодная </a:t>
            </a: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</a:rPr>
              <a:t>эксплуатировать ядерную установку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80303" y="3648008"/>
            <a:ext cx="3598454" cy="674907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57150" cap="flat" cmpd="sng" algn="ctr">
            <a:solidFill>
              <a:schemeClr val="tx1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/>
          </a:bodyPr>
          <a:lstStyle/>
          <a:p>
            <a:pPr algn="ctr" defTabSz="1029566">
              <a:defRPr/>
            </a:pPr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</a:rPr>
              <a:t>Организации </a:t>
            </a: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</a:rPr>
              <a:t>научно-технической </a:t>
            </a:r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</a:rPr>
              <a:t>поддержки</a:t>
            </a:r>
            <a:endParaRPr lang="ru-RU" sz="1600" b="1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73" name="Овал 72"/>
          <p:cNvSpPr>
            <a:spLocks noChangeAspect="1"/>
          </p:cNvSpPr>
          <p:nvPr/>
        </p:nvSpPr>
        <p:spPr>
          <a:xfrm>
            <a:off x="203330" y="4058343"/>
            <a:ext cx="396000" cy="356223"/>
          </a:xfrm>
          <a:prstGeom prst="ellipse">
            <a:avLst/>
          </a:prstGeom>
          <a:solidFill>
            <a:srgbClr val="F37D07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Овал 62"/>
          <p:cNvSpPr>
            <a:spLocks noChangeAspect="1"/>
          </p:cNvSpPr>
          <p:nvPr/>
        </p:nvSpPr>
        <p:spPr>
          <a:xfrm>
            <a:off x="4925947" y="1466781"/>
            <a:ext cx="396000" cy="356223"/>
          </a:xfrm>
          <a:prstGeom prst="ellipse">
            <a:avLst/>
          </a:prstGeom>
          <a:solidFill>
            <a:srgbClr val="F37D07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Овал 64"/>
          <p:cNvSpPr>
            <a:spLocks noChangeAspect="1"/>
          </p:cNvSpPr>
          <p:nvPr/>
        </p:nvSpPr>
        <p:spPr>
          <a:xfrm>
            <a:off x="4925946" y="2329309"/>
            <a:ext cx="396000" cy="356223"/>
          </a:xfrm>
          <a:prstGeom prst="ellipse">
            <a:avLst/>
          </a:prstGeom>
          <a:solidFill>
            <a:srgbClr val="F37D07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Овал 68"/>
          <p:cNvSpPr>
            <a:spLocks noChangeAspect="1"/>
          </p:cNvSpPr>
          <p:nvPr/>
        </p:nvSpPr>
        <p:spPr>
          <a:xfrm>
            <a:off x="4925946" y="3192559"/>
            <a:ext cx="396000" cy="356223"/>
          </a:xfrm>
          <a:prstGeom prst="ellipse">
            <a:avLst/>
          </a:prstGeom>
          <a:solidFill>
            <a:srgbClr val="F37D07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Овал 70"/>
          <p:cNvSpPr>
            <a:spLocks noChangeAspect="1"/>
          </p:cNvSpPr>
          <p:nvPr/>
        </p:nvSpPr>
        <p:spPr>
          <a:xfrm>
            <a:off x="4925946" y="4051427"/>
            <a:ext cx="396000" cy="356223"/>
          </a:xfrm>
          <a:prstGeom prst="ellipse">
            <a:avLst/>
          </a:prstGeom>
          <a:solidFill>
            <a:srgbClr val="F37D07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02920" y="4529309"/>
            <a:ext cx="3598454" cy="6749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/>
          </a:bodyPr>
          <a:lstStyle/>
          <a:p>
            <a:pPr algn="ctr" defTabSz="1029566"/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</a:rPr>
              <a:t>Техническое регулирование в области использования АЭ</a:t>
            </a:r>
            <a:endParaRPr lang="ru-RU" sz="1600" b="1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80303" y="4539934"/>
            <a:ext cx="3598454" cy="6749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/>
          </a:bodyPr>
          <a:lstStyle/>
          <a:p>
            <a:pPr algn="ctr" defTabSz="1029566">
              <a:defRPr/>
            </a:pPr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</a:rPr>
              <a:t>Единство измерений</a:t>
            </a:r>
            <a:endParaRPr lang="ru-RU" sz="1600" b="1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74" name="Овал 73"/>
          <p:cNvSpPr>
            <a:spLocks noChangeAspect="1"/>
          </p:cNvSpPr>
          <p:nvPr/>
        </p:nvSpPr>
        <p:spPr>
          <a:xfrm>
            <a:off x="203330" y="4950268"/>
            <a:ext cx="396000" cy="356223"/>
          </a:xfrm>
          <a:prstGeom prst="ellipse">
            <a:avLst/>
          </a:prstGeom>
          <a:solidFill>
            <a:srgbClr val="F37D07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Овал 74"/>
          <p:cNvSpPr>
            <a:spLocks noChangeAspect="1"/>
          </p:cNvSpPr>
          <p:nvPr/>
        </p:nvSpPr>
        <p:spPr>
          <a:xfrm>
            <a:off x="4925947" y="4943352"/>
            <a:ext cx="396000" cy="356223"/>
          </a:xfrm>
          <a:prstGeom prst="ellipse">
            <a:avLst/>
          </a:prstGeom>
          <a:solidFill>
            <a:srgbClr val="F37D07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ru-RU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6" name="Соединительная линия уступом 75"/>
          <p:cNvCxnSpPr>
            <a:stCxn id="2" idx="2"/>
            <a:endCxn id="72" idx="3"/>
          </p:cNvCxnSpPr>
          <p:nvPr/>
        </p:nvCxnSpPr>
        <p:spPr>
          <a:xfrm rot="5400000">
            <a:off x="2652609" y="2059101"/>
            <a:ext cx="3252510" cy="600214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77" name="Соединительная линия уступом 76"/>
          <p:cNvCxnSpPr>
            <a:stCxn id="2" idx="2"/>
            <a:endCxn id="47" idx="3"/>
          </p:cNvCxnSpPr>
          <p:nvPr/>
        </p:nvCxnSpPr>
        <p:spPr>
          <a:xfrm rot="5400000">
            <a:off x="2206647" y="2505063"/>
            <a:ext cx="4144435" cy="600213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78" name="Соединительная линия уступом 77"/>
          <p:cNvCxnSpPr>
            <a:stCxn id="2" idx="2"/>
            <a:endCxn id="70" idx="1"/>
          </p:cNvCxnSpPr>
          <p:nvPr/>
        </p:nvCxnSpPr>
        <p:spPr>
          <a:xfrm rot="16200000" flipH="1">
            <a:off x="3220003" y="2091920"/>
            <a:ext cx="3241885" cy="523949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79" name="Соединительная линия уступом 78"/>
          <p:cNvCxnSpPr>
            <a:stCxn id="2" idx="2"/>
            <a:endCxn id="46" idx="1"/>
          </p:cNvCxnSpPr>
          <p:nvPr/>
        </p:nvCxnSpPr>
        <p:spPr>
          <a:xfrm rot="16200000" flipH="1">
            <a:off x="2774040" y="2537883"/>
            <a:ext cx="4133810" cy="523949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grpSp>
        <p:nvGrpSpPr>
          <p:cNvPr id="31" name="Группа 30"/>
          <p:cNvGrpSpPr/>
          <p:nvPr/>
        </p:nvGrpSpPr>
        <p:grpSpPr>
          <a:xfrm>
            <a:off x="5928529" y="5406243"/>
            <a:ext cx="3024393" cy="1335126"/>
            <a:chOff x="7236716" y="5406242"/>
            <a:chExt cx="3691755" cy="2370073"/>
          </a:xfrm>
          <a:solidFill>
            <a:srgbClr val="0070C0"/>
          </a:solidFill>
        </p:grpSpPr>
        <p:sp>
          <p:nvSpPr>
            <p:cNvPr id="80" name="Прямоугольник 79"/>
            <p:cNvSpPr/>
            <p:nvPr/>
          </p:nvSpPr>
          <p:spPr>
            <a:xfrm>
              <a:off x="7236716" y="5406242"/>
              <a:ext cx="3672731" cy="674907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ysDash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txBody>
            <a:bodyPr lIns="36000" tIns="36000" rIns="36000" bIns="36000" anchor="ctr">
              <a:normAutofit fontScale="92500"/>
            </a:bodyPr>
            <a:lstStyle/>
            <a:p>
              <a:pPr algn="ctr" defTabSz="1029566">
                <a:defRPr/>
              </a:pPr>
              <a:r>
                <a:rPr lang="ru-RU" sz="1600" b="1" kern="0" dirty="0" smtClean="0">
                  <a:solidFill>
                    <a:prstClr val="white"/>
                  </a:solidFill>
                </a:rPr>
                <a:t>Предоставление документов</a:t>
              </a:r>
              <a:endParaRPr lang="ru-RU" sz="16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7248324" y="6268401"/>
              <a:ext cx="3672731" cy="674907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ysDash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txBody>
            <a:bodyPr lIns="36000" tIns="36000" rIns="36000" bIns="36000" anchor="ctr">
              <a:normAutofit/>
            </a:bodyPr>
            <a:lstStyle/>
            <a:p>
              <a:pPr algn="ctr" defTabSz="1029566">
                <a:defRPr/>
              </a:pPr>
              <a:r>
                <a:rPr lang="ru-RU" sz="1600" b="1" kern="0" dirty="0" smtClean="0">
                  <a:solidFill>
                    <a:prstClr val="white"/>
                  </a:solidFill>
                </a:rPr>
                <a:t>Экспертиза безопасности</a:t>
              </a:r>
              <a:endParaRPr lang="ru-RU" sz="16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7255740" y="7101408"/>
              <a:ext cx="3672731" cy="674907"/>
            </a:xfrm>
            <a:prstGeom prst="rect">
              <a:avLst/>
            </a:prstGeom>
            <a:grpFill/>
            <a:ln w="57150" cap="flat" cmpd="sng" algn="ctr">
              <a:solidFill>
                <a:schemeClr val="tx1"/>
              </a:solidFill>
              <a:prstDash val="sysDash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txBody>
            <a:bodyPr lIns="36000" tIns="36000" rIns="36000" bIns="36000" anchor="ctr">
              <a:normAutofit/>
            </a:bodyPr>
            <a:lstStyle/>
            <a:p>
              <a:pPr algn="ctr" defTabSz="1029566">
                <a:defRPr/>
              </a:pPr>
              <a:r>
                <a:rPr lang="ru-RU" sz="1600" b="1" kern="0" dirty="0" smtClean="0">
                  <a:solidFill>
                    <a:prstClr val="white"/>
                  </a:solidFill>
                </a:rPr>
                <a:t>Оценка </a:t>
              </a:r>
              <a:r>
                <a:rPr lang="ru-RU" sz="1600" b="1" kern="0" dirty="0" err="1" smtClean="0">
                  <a:solidFill>
                    <a:prstClr val="white"/>
                  </a:solidFill>
                </a:rPr>
                <a:t>соотвествия</a:t>
              </a:r>
              <a:endParaRPr lang="ru-RU" sz="1600" b="1" kern="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83" name="Соединительная линия уступом 82"/>
          <p:cNvCxnSpPr>
            <a:stCxn id="60" idx="3"/>
            <a:endCxn id="80" idx="1"/>
          </p:cNvCxnSpPr>
          <p:nvPr/>
        </p:nvCxnSpPr>
        <p:spPr>
          <a:xfrm flipV="1">
            <a:off x="5556072" y="5596340"/>
            <a:ext cx="372457" cy="783316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84" name="Соединительная линия уступом 83"/>
          <p:cNvCxnSpPr>
            <a:stCxn id="60" idx="3"/>
            <a:endCxn id="81" idx="1"/>
          </p:cNvCxnSpPr>
          <p:nvPr/>
        </p:nvCxnSpPr>
        <p:spPr>
          <a:xfrm flipV="1">
            <a:off x="5556072" y="6082018"/>
            <a:ext cx="381966" cy="297639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85" name="Соединительная линия уступом 84"/>
          <p:cNvCxnSpPr>
            <a:stCxn id="60" idx="3"/>
            <a:endCxn id="82" idx="1"/>
          </p:cNvCxnSpPr>
          <p:nvPr/>
        </p:nvCxnSpPr>
        <p:spPr>
          <a:xfrm>
            <a:off x="5556072" y="6379657"/>
            <a:ext cx="388042" cy="171617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92" name="Прямоугольник 91"/>
          <p:cNvSpPr/>
          <p:nvPr/>
        </p:nvSpPr>
        <p:spPr>
          <a:xfrm>
            <a:off x="380303" y="5448983"/>
            <a:ext cx="3598454" cy="674907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57150" cap="flat" cmpd="sng" algn="ctr">
            <a:solidFill>
              <a:schemeClr val="tx1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 anchor="ctr">
            <a:normAutofit/>
          </a:bodyPr>
          <a:lstStyle/>
          <a:p>
            <a:pPr algn="ctr" defTabSz="1029566"/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</a:rPr>
              <a:t>Установление особенностей оценки РТН</a:t>
            </a:r>
            <a:endParaRPr lang="ru-RU" sz="1600" b="1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3" name="Овал 92"/>
          <p:cNvSpPr>
            <a:spLocks noChangeAspect="1"/>
          </p:cNvSpPr>
          <p:nvPr/>
        </p:nvSpPr>
        <p:spPr>
          <a:xfrm>
            <a:off x="203330" y="5859317"/>
            <a:ext cx="396000" cy="356223"/>
          </a:xfrm>
          <a:prstGeom prst="ellipse">
            <a:avLst/>
          </a:prstGeom>
          <a:solidFill>
            <a:srgbClr val="F37D07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ru-RU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4" name="Соединительная линия уступом 93"/>
          <p:cNvCxnSpPr>
            <a:stCxn id="2" idx="2"/>
            <a:endCxn id="92" idx="3"/>
          </p:cNvCxnSpPr>
          <p:nvPr/>
        </p:nvCxnSpPr>
        <p:spPr>
          <a:xfrm rot="5400000">
            <a:off x="1752122" y="2959588"/>
            <a:ext cx="5053484" cy="600214"/>
          </a:xfrm>
          <a:prstGeom prst="bent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04" y="117400"/>
            <a:ext cx="8716732" cy="615553"/>
          </a:xfrm>
          <a:solidFill>
            <a:srgbClr val="1F497D">
              <a:lumMod val="20000"/>
              <a:lumOff val="80000"/>
            </a:srgbClr>
          </a:solidFill>
          <a:ln w="57150" cap="flat" cmpd="sng" algn="ctr">
            <a:solidFill>
              <a:schemeClr val="tx1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1044000" bIns="36000" anchor="ctr">
            <a:normAutofit fontScale="90000"/>
          </a:bodyPr>
          <a:lstStyle/>
          <a:p>
            <a:pPr algn="ctr" defTabSz="1029566">
              <a:lnSpc>
                <a:spcPct val="100000"/>
              </a:lnSpc>
              <a:spcBef>
                <a:spcPts val="0"/>
              </a:spcBef>
            </a:pPr>
            <a:r>
              <a:rPr lang="ru-RU" sz="2000" kern="0" dirty="0">
                <a:solidFill>
                  <a:srgbClr val="1F497D">
                    <a:lumMod val="75000"/>
                  </a:srgbClr>
                </a:solidFill>
                <a:latin typeface="Arial"/>
                <a:ea typeface="+mn-ea"/>
                <a:cs typeface="+mn-cs"/>
              </a:rPr>
              <a:t>Постановления Правительства </a:t>
            </a:r>
            <a:r>
              <a:rPr lang="ru-RU" sz="2000" kern="0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+mn-ea"/>
                <a:cs typeface="+mn-cs"/>
              </a:rPr>
              <a:t>РФ (ФЗ№347) 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+mn-ea"/>
                <a:cs typeface="+mn-cs"/>
              </a:rPr>
              <a:t>в 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  <a:latin typeface="Arial"/>
                <a:ea typeface="+mn-ea"/>
                <a:cs typeface="+mn-cs"/>
              </a:rPr>
              <a:t>развитие новой редакции ФЗ 170 «ОБ ИСПОЛЬЗОВАНИИ АТОМНОЙ ЭНЕРГИИ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+mn-ea"/>
                <a:cs typeface="+mn-cs"/>
              </a:rPr>
              <a:t>», ФЗ 184 «О техническом регулировании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</a:rPr>
              <a:t>», 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</a:rPr>
              <a:t>ФЗ  102 "Об 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</a:rPr>
              <a:t>обеспечении единства измерений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</a:rPr>
              <a:t>"</a:t>
            </a:r>
            <a:r>
              <a:rPr lang="ru-RU" sz="2000" kern="0" dirty="0" smtClean="0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</a:rPr>
              <a:t> </a:t>
            </a:r>
            <a:endParaRPr lang="ru-RU" sz="2000" kern="0" dirty="0">
              <a:solidFill>
                <a:srgbClr val="1F497D">
                  <a:lumMod val="75000"/>
                </a:srgbClr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8229613" y="188640"/>
            <a:ext cx="886204" cy="863800"/>
            <a:chOff x="10181607" y="107285"/>
            <a:chExt cx="886204" cy="864000"/>
          </a:xfrm>
        </p:grpSpPr>
        <p:sp>
          <p:nvSpPr>
            <p:cNvPr id="67" name="Овал 66"/>
            <p:cNvSpPr>
              <a:spLocks noChangeAspect="1"/>
            </p:cNvSpPr>
            <p:nvPr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6" name="Picture 4" descr="LOGO_SAS7_small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Прямоугольник 86"/>
          <p:cNvSpPr/>
          <p:nvPr/>
        </p:nvSpPr>
        <p:spPr>
          <a:xfrm>
            <a:off x="7445418" y="52332"/>
            <a:ext cx="1224004" cy="830997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5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7737648" y="630060"/>
            <a:ext cx="863964" cy="338554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лет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989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ШАБЛОН ДЛЯ СЛАЙДОВ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ШАБЛОН ДЛЯ СЛАЙДОВ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ШАБЛОН ДЛЯ СЛАЙДОВ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ШАБЛОН ДЛЯ СЛАЙДОВ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ШАБЛОН ДЛЯ СЛАЙДОВ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хническ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ШАБЛОН ДЛЯ СЛАЙДОВ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ШАБЛОН ДЛЯ СЛАЙДОВ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ШАБЛОН ДЛЯ СЛАЙДОВ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хническ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2418</Words>
  <Application>Microsoft Office PowerPoint</Application>
  <PresentationFormat>Экран (4:3)</PresentationFormat>
  <Paragraphs>590</Paragraphs>
  <Slides>34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3_ШАБЛОН ДЛЯ СЛАЙДОВ</vt:lpstr>
      <vt:lpstr>5_ШАБЛОН ДЛЯ СЛАЙДОВ</vt:lpstr>
      <vt:lpstr>7_ШАБЛОН ДЛЯ СЛАЙДОВ</vt:lpstr>
      <vt:lpstr>ШАБЛОН ДЛЯ СЛАЙДОВ</vt:lpstr>
      <vt:lpstr>2_Техническая</vt:lpstr>
      <vt:lpstr>8_ШАБЛОН ДЛЯ СЛАЙДОВ</vt:lpstr>
      <vt:lpstr>9_ШАБЛОН ДЛЯ СЛАЙДОВ</vt:lpstr>
      <vt:lpstr>11_ШАБЛОН ДЛЯ СЛАЙДОВ</vt:lpstr>
      <vt:lpstr>Техническая</vt:lpstr>
      <vt:lpstr>2_ШАБЛОН ДЛЯ СЛАЙДОВ</vt:lpstr>
      <vt:lpstr>Комитет РСКАОиСПО</vt:lpstr>
      <vt:lpstr>Слайд 2</vt:lpstr>
      <vt:lpstr>Строительный комплекс атомной отрасли</vt:lpstr>
      <vt:lpstr>Ключевые признаки СКАО</vt:lpstr>
      <vt:lpstr>Система Соглашений СРО атомной отрасли</vt:lpstr>
      <vt:lpstr>Слайд 6</vt:lpstr>
      <vt:lpstr>Принципы деятельности Комитетов СРО атомной отрасли</vt:lpstr>
      <vt:lpstr>Правовое поле деятельности Комитетов СРО атомной отрасли</vt:lpstr>
      <vt:lpstr>Постановления Правительства РФ (ФЗ№347) в развитие новой редакции ФЗ 170 «ОБ ИСПОЛЬЗОВАНИИ АТОМНОЙ ЭНЕРГИИ», ФЗ 184 «О техническом регулировании», ФЗ  102 "Об обеспечении единства измерений" </vt:lpstr>
      <vt:lpstr>Законодательная основа деятельности Комитетов СРО атомной отрасли</vt:lpstr>
      <vt:lpstr>Задачи субъектов СКАО</vt:lpstr>
      <vt:lpstr>Комитет по развитию  строительного комплекса атомной отрасли и совершенствованию подрядных отношений</vt:lpstr>
      <vt:lpstr>Слайд 13</vt:lpstr>
      <vt:lpstr>Этика Комитета</vt:lpstr>
      <vt:lpstr>Этика Комитета: Качество сооружения</vt:lpstr>
      <vt:lpstr>Интеграция СРО атомной отрасли – инструмент деятельности Комитета</vt:lpstr>
      <vt:lpstr>Интеграция СРО АО и ГК «Росатом» в капитальном строительстве</vt:lpstr>
      <vt:lpstr>Формы строительных альянсов (ГК РФ)</vt:lpstr>
      <vt:lpstr>Совершенствование подрядных отношений</vt:lpstr>
      <vt:lpstr>Возможности Комитета в формировании подрядных альянсов</vt:lpstr>
      <vt:lpstr>Ближайшие задачи</vt:lpstr>
      <vt:lpstr>Тематический план работы Комитета РСКАОиСПО на 2014-2016 годы </vt:lpstr>
      <vt:lpstr>Направления деятельности Комитета</vt:lpstr>
      <vt:lpstr>Направления деятельности Комитета</vt:lpstr>
      <vt:lpstr>Направления деятельности Комитета</vt:lpstr>
      <vt:lpstr>Направления деятельности Комитета</vt:lpstr>
      <vt:lpstr>Направления деятельности Комитета</vt:lpstr>
      <vt:lpstr>Направления деятельности Комитета</vt:lpstr>
      <vt:lpstr>Направления деятельности Комитета</vt:lpstr>
      <vt:lpstr>Направления деятельности Комитета</vt:lpstr>
      <vt:lpstr>Направления деятельности Комитета (рабочие вопросы)</vt:lpstr>
      <vt:lpstr>Интерфейс взаимодействия с ГК «Росатом»</vt:lpstr>
      <vt:lpstr>Функциональная структура Комитета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2014-04-04T08:36:10Z</dcterms:created>
  <dcterms:modified xsi:type="dcterms:W3CDTF">2014-09-24T13:11:36Z</dcterms:modified>
</cp:coreProperties>
</file>