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9"/>
  </p:notesMasterIdLst>
  <p:sldIdLst>
    <p:sldId id="619" r:id="rId2"/>
    <p:sldId id="256" r:id="rId3"/>
    <p:sldId id="257" r:id="rId4"/>
    <p:sldId id="282" r:id="rId5"/>
    <p:sldId id="283" r:id="rId6"/>
    <p:sldId id="260" r:id="rId7"/>
    <p:sldId id="261" r:id="rId8"/>
    <p:sldId id="262" r:id="rId9"/>
    <p:sldId id="263" r:id="rId10"/>
    <p:sldId id="264" r:id="rId11"/>
    <p:sldId id="1207"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652" r:id="rId28"/>
    <p:sldId id="461" r:id="rId29"/>
    <p:sldId id="464" r:id="rId30"/>
    <p:sldId id="366" r:id="rId31"/>
    <p:sldId id="446" r:id="rId32"/>
    <p:sldId id="453" r:id="rId33"/>
    <p:sldId id="458" r:id="rId34"/>
    <p:sldId id="455" r:id="rId35"/>
    <p:sldId id="456" r:id="rId36"/>
    <p:sldId id="463" r:id="rId37"/>
    <p:sldId id="449" r:id="rId38"/>
    <p:sldId id="450" r:id="rId39"/>
    <p:sldId id="367" r:id="rId40"/>
    <p:sldId id="451" r:id="rId41"/>
    <p:sldId id="462" r:id="rId42"/>
    <p:sldId id="361" r:id="rId43"/>
    <p:sldId id="1209" r:id="rId44"/>
    <p:sldId id="1208" r:id="rId45"/>
    <p:sldId id="553" r:id="rId46"/>
    <p:sldId id="576" r:id="rId47"/>
    <p:sldId id="568" r:id="rId48"/>
    <p:sldId id="543" r:id="rId49"/>
    <p:sldId id="544" r:id="rId50"/>
    <p:sldId id="564" r:id="rId51"/>
    <p:sldId id="536" r:id="rId52"/>
    <p:sldId id="574" r:id="rId53"/>
    <p:sldId id="570" r:id="rId54"/>
    <p:sldId id="577" r:id="rId55"/>
    <p:sldId id="581" r:id="rId56"/>
    <p:sldId id="582" r:id="rId57"/>
    <p:sldId id="584" r:id="rId58"/>
    <p:sldId id="585" r:id="rId59"/>
    <p:sldId id="586" r:id="rId60"/>
    <p:sldId id="378" r:id="rId61"/>
    <p:sldId id="309" r:id="rId62"/>
    <p:sldId id="291" r:id="rId63"/>
    <p:sldId id="1264" r:id="rId64"/>
    <p:sldId id="525" r:id="rId65"/>
    <p:sldId id="1265" r:id="rId66"/>
    <p:sldId id="299" r:id="rId67"/>
    <p:sldId id="307" r:id="rId68"/>
    <p:sldId id="475" r:id="rId69"/>
    <p:sldId id="522" r:id="rId70"/>
    <p:sldId id="302" r:id="rId71"/>
    <p:sldId id="1266" r:id="rId72"/>
    <p:sldId id="587" r:id="rId73"/>
    <p:sldId id="518" r:id="rId74"/>
    <p:sldId id="653" r:id="rId75"/>
    <p:sldId id="405" r:id="rId76"/>
    <p:sldId id="618" r:id="rId77"/>
    <p:sldId id="610" r:id="rId78"/>
    <p:sldId id="609" r:id="rId79"/>
    <p:sldId id="612" r:id="rId80"/>
    <p:sldId id="614" r:id="rId81"/>
    <p:sldId id="616" r:id="rId82"/>
    <p:sldId id="580" r:id="rId83"/>
    <p:sldId id="654" r:id="rId84"/>
    <p:sldId id="301" r:id="rId85"/>
    <p:sldId id="306" r:id="rId86"/>
    <p:sldId id="310" r:id="rId87"/>
    <p:sldId id="297" r:id="rId88"/>
    <p:sldId id="308" r:id="rId89"/>
    <p:sldId id="316" r:id="rId90"/>
    <p:sldId id="319" r:id="rId91"/>
    <p:sldId id="317" r:id="rId92"/>
    <p:sldId id="637" r:id="rId93"/>
    <p:sldId id="622" r:id="rId94"/>
    <p:sldId id="623" r:id="rId95"/>
    <p:sldId id="624" r:id="rId96"/>
    <p:sldId id="625" r:id="rId97"/>
    <p:sldId id="630" r:id="rId98"/>
    <p:sldId id="629" r:id="rId99"/>
    <p:sldId id="628" r:id="rId100"/>
    <p:sldId id="627" r:id="rId101"/>
    <p:sldId id="626" r:id="rId102"/>
    <p:sldId id="631" r:id="rId103"/>
    <p:sldId id="632" r:id="rId104"/>
    <p:sldId id="633" r:id="rId105"/>
    <p:sldId id="634" r:id="rId106"/>
    <p:sldId id="635" r:id="rId107"/>
    <p:sldId id="636" r:id="rId108"/>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DE2A577-4449-41A4-BB6F-23EE62EEF9C0}">
          <p14:sldIdLst>
            <p14:sldId id="619"/>
          </p14:sldIdLst>
        </p14:section>
        <p14:section name="Вопрос 3 (Опекунов)" id="{1D683ED9-7ABC-45E5-8211-10B90B4E50FA}">
          <p14:sldIdLst>
            <p14:sldId id="256"/>
            <p14:sldId id="257"/>
            <p14:sldId id="282"/>
            <p14:sldId id="283"/>
            <p14:sldId id="260"/>
            <p14:sldId id="261"/>
            <p14:sldId id="262"/>
            <p14:sldId id="263"/>
            <p14:sldId id="264"/>
            <p14:sldId id="1207"/>
            <p14:sldId id="266"/>
            <p14:sldId id="267"/>
            <p14:sldId id="268"/>
            <p14:sldId id="270"/>
            <p14:sldId id="271"/>
            <p14:sldId id="272"/>
            <p14:sldId id="273"/>
            <p14:sldId id="274"/>
            <p14:sldId id="275"/>
            <p14:sldId id="276"/>
            <p14:sldId id="277"/>
            <p14:sldId id="278"/>
            <p14:sldId id="279"/>
            <p14:sldId id="280"/>
            <p14:sldId id="281"/>
          </p14:sldIdLst>
        </p14:section>
        <p14:section name="Вопрос 4 (Абрамова)" id="{953BAA26-02BF-4F82-97A3-0BDAF655D07B}">
          <p14:sldIdLst>
            <p14:sldId id="652"/>
            <p14:sldId id="461"/>
            <p14:sldId id="464"/>
            <p14:sldId id="366"/>
            <p14:sldId id="446"/>
            <p14:sldId id="453"/>
            <p14:sldId id="458"/>
            <p14:sldId id="455"/>
            <p14:sldId id="456"/>
            <p14:sldId id="463"/>
            <p14:sldId id="449"/>
            <p14:sldId id="450"/>
            <p14:sldId id="367"/>
            <p14:sldId id="451"/>
            <p14:sldId id="462"/>
            <p14:sldId id="361"/>
          </p14:sldIdLst>
        </p14:section>
        <p14:section name="Вопрос 5 (Доценко-Грязнев)" id="{5384D2A9-5DAA-4251-A77E-D3E05115D9DC}">
          <p14:sldIdLst>
            <p14:sldId id="1209"/>
            <p14:sldId id="1208"/>
            <p14:sldId id="553"/>
            <p14:sldId id="576"/>
            <p14:sldId id="568"/>
            <p14:sldId id="543"/>
            <p14:sldId id="544"/>
            <p14:sldId id="564"/>
            <p14:sldId id="536"/>
            <p14:sldId id="574"/>
            <p14:sldId id="570"/>
            <p14:sldId id="577"/>
            <p14:sldId id="581"/>
            <p14:sldId id="582"/>
            <p14:sldId id="584"/>
            <p14:sldId id="585"/>
            <p14:sldId id="586"/>
          </p14:sldIdLst>
        </p14:section>
        <p14:section name="Грязнев" id="{435BD0F1-7753-4D44-A3A7-BC556C154204}">
          <p14:sldIdLst>
            <p14:sldId id="378"/>
            <p14:sldId id="309"/>
            <p14:sldId id="291"/>
            <p14:sldId id="1264"/>
            <p14:sldId id="525"/>
            <p14:sldId id="1265"/>
            <p14:sldId id="299"/>
            <p14:sldId id="307"/>
            <p14:sldId id="475"/>
            <p14:sldId id="522"/>
            <p14:sldId id="302"/>
            <p14:sldId id="1266"/>
            <p14:sldId id="587"/>
            <p14:sldId id="518"/>
          </p14:sldIdLst>
        </p14:section>
        <p14:section name="Вопрос 6 (Нестерёнок)" id="{E2D99E9B-276F-40B8-9E07-8C42CC4821FE}">
          <p14:sldIdLst>
            <p14:sldId id="653"/>
            <p14:sldId id="405"/>
            <p14:sldId id="618"/>
            <p14:sldId id="610"/>
            <p14:sldId id="609"/>
            <p14:sldId id="612"/>
            <p14:sldId id="614"/>
            <p14:sldId id="616"/>
            <p14:sldId id="580"/>
          </p14:sldIdLst>
        </p14:section>
        <p14:section name="Вопрос 7 (Шишков)" id="{213139F1-0EB3-4457-B8E3-73F75446A79D}">
          <p14:sldIdLst>
            <p14:sldId id="654"/>
            <p14:sldId id="301"/>
            <p14:sldId id="306"/>
            <p14:sldId id="310"/>
            <p14:sldId id="297"/>
            <p14:sldId id="308"/>
            <p14:sldId id="316"/>
            <p14:sldId id="319"/>
            <p14:sldId id="317"/>
            <p14:sldId id="637"/>
            <p14:sldId id="622"/>
            <p14:sldId id="623"/>
            <p14:sldId id="624"/>
            <p14:sldId id="625"/>
            <p14:sldId id="630"/>
            <p14:sldId id="629"/>
            <p14:sldId id="628"/>
            <p14:sldId id="627"/>
            <p14:sldId id="626"/>
            <p14:sldId id="631"/>
            <p14:sldId id="632"/>
            <p14:sldId id="633"/>
            <p14:sldId id="634"/>
            <p14:sldId id="635"/>
            <p14:sldId id="6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59A"/>
    <a:srgbClr val="E2AC00"/>
    <a:srgbClr val="90F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4E5CC2-BC16-9F19-2FCB-D7A49B1E8F06}">
  <a:tblStyle styleId="{1C4E5CC2-BC16-9F19-2FCB-D7A49B1E8F06}" styleName="Средний стиль 2 — акцент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9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612998901581136E-3"/>
          <c:y val="1.0205583759960907E-2"/>
          <c:w val="0.99883867681475036"/>
          <c:h val="0.71713097226594569"/>
        </c:manualLayout>
      </c:layout>
      <c:lineChart>
        <c:grouping val="standard"/>
        <c:varyColors val="0"/>
        <c:ser>
          <c:idx val="0"/>
          <c:order val="0"/>
          <c:tx>
            <c:strRef>
              <c:f>Лист1!$B$1</c:f>
              <c:strCache>
                <c:ptCount val="1"/>
                <c:pt idx="0">
                  <c:v>СОЮЗАТОМСТРОЙ</c:v>
                </c:pt>
              </c:strCache>
            </c:strRef>
          </c:tx>
          <c:spPr>
            <a:ln w="38100" cap="rnd">
              <a:solidFill>
                <a:srgbClr val="2E75B6"/>
              </a:solidFill>
              <a:round/>
            </a:ln>
            <a:effectLst/>
          </c:spPr>
          <c:marker>
            <c:symbol val="none"/>
          </c:marker>
          <c:dLbls>
            <c:dLbl>
              <c:idx val="0"/>
              <c:layout>
                <c:manualLayout>
                  <c:x val="-2.9954025367102826E-2"/>
                  <c:y val="-0.1293081628999500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F1-44B0-A6C4-939D0B2C814F}"/>
                </c:ext>
              </c:extLst>
            </c:dLbl>
            <c:dLbl>
              <c:idx val="1"/>
              <c:layout>
                <c:manualLayout>
                  <c:x val="-4.2927750305863509E-2"/>
                  <c:y val="-6.0765759498389492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1">
                          <a:lumMod val="50000"/>
                        </a:schemeClr>
                      </a:solidFill>
                      <a:latin typeface="+mn-lt"/>
                      <a:ea typeface="+mn-ea"/>
                      <a:cs typeface="+mn-cs"/>
                    </a:defRPr>
                  </a:pPr>
                  <a:endParaRPr lang="ru-RU"/>
                </a:p>
              </c:txPr>
              <c:dLblPos val="r"/>
              <c:showLegendKey val="0"/>
              <c:showVal val="1"/>
              <c:showCatName val="0"/>
              <c:showSerName val="0"/>
              <c:showPercent val="0"/>
              <c:showBubbleSize val="0"/>
              <c:extLst>
                <c:ext xmlns:c15="http://schemas.microsoft.com/office/drawing/2012/chart" uri="{CE6537A1-D6FC-4f65-9D91-7224C49458BB}">
                  <c15:layout>
                    <c:manualLayout>
                      <c:w val="4.0044794553509573E-2"/>
                      <c:h val="6.273550388274228E-2"/>
                    </c:manualLayout>
                  </c15:layout>
                </c:ext>
                <c:ext xmlns:c16="http://schemas.microsoft.com/office/drawing/2014/chart" uri="{C3380CC4-5D6E-409C-BE32-E72D297353CC}">
                  <c16:uniqueId val="{00000001-0BF1-44B0-A6C4-939D0B2C814F}"/>
                </c:ext>
              </c:extLst>
            </c:dLbl>
            <c:dLbl>
              <c:idx val="2"/>
              <c:layout>
                <c:manualLayout>
                  <c:x val="-2.6707716628772468E-2"/>
                  <c:y val="-2.7427313440561266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1">
                            <a:lumMod val="50000"/>
                          </a:schemeClr>
                        </a:solidFill>
                        <a:latin typeface="+mn-lt"/>
                        <a:ea typeface="+mn-ea"/>
                        <a:cs typeface="+mn-cs"/>
                      </a:defRPr>
                    </a:pPr>
                    <a:r>
                      <a:rPr lang="en-US" sz="1200" dirty="0">
                        <a:solidFill>
                          <a:schemeClr val="accent1">
                            <a:lumMod val="50000"/>
                          </a:schemeClr>
                        </a:solidFill>
                      </a:rPr>
                      <a:t>500</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4.9184715379148362E-2"/>
                      <c:h val="6.2599692191824985E-2"/>
                    </c:manualLayout>
                  </c15:layout>
                  <c15:showDataLabelsRange val="0"/>
                </c:ext>
                <c:ext xmlns:c16="http://schemas.microsoft.com/office/drawing/2014/chart" uri="{C3380CC4-5D6E-409C-BE32-E72D297353CC}">
                  <c16:uniqueId val="{00000002-0BF1-44B0-A6C4-939D0B2C814F}"/>
                </c:ext>
              </c:extLst>
            </c:dLbl>
            <c:dLbl>
              <c:idx val="3"/>
              <c:layout>
                <c:manualLayout>
                  <c:x val="-2.8506429009501455E-2"/>
                  <c:y val="-3.4127436003489317E-2"/>
                </c:manualLayout>
              </c:layout>
              <c:tx>
                <c:rich>
                  <a:bodyPr/>
                  <a:lstStyle/>
                  <a:p>
                    <a:r>
                      <a:rPr lang="en-US" dirty="0"/>
                      <a:t>496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BF1-44B0-A6C4-939D0B2C814F}"/>
                </c:ext>
              </c:extLst>
            </c:dLbl>
            <c:dLbl>
              <c:idx val="4"/>
              <c:layout>
                <c:manualLayout>
                  <c:x val="-2.8246423838475969E-2"/>
                  <c:y val="-3.49095403913941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F1-44B0-A6C4-939D0B2C814F}"/>
                </c:ext>
              </c:extLst>
            </c:dLbl>
            <c:dLbl>
              <c:idx val="5"/>
              <c:layout>
                <c:manualLayout>
                  <c:x val="-2.3630302209365524E-2"/>
                  <c:y val="-3.49095403913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F1-44B0-A6C4-939D0B2C814F}"/>
                </c:ext>
              </c:extLst>
            </c:dLbl>
            <c:dLbl>
              <c:idx val="6"/>
              <c:layout>
                <c:manualLayout>
                  <c:x val="-2.7097845543358711E-2"/>
                  <c:y val="-3.7812159135211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F1-44B0-A6C4-939D0B2C814F}"/>
                </c:ext>
              </c:extLst>
            </c:dLbl>
            <c:dLbl>
              <c:idx val="7"/>
              <c:layout>
                <c:manualLayout>
                  <c:x val="-2.6967721799797957E-2"/>
                  <c:y val="-3.2563464660705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F1-44B0-A6C4-939D0B2C814F}"/>
                </c:ext>
              </c:extLst>
            </c:dLbl>
            <c:dLbl>
              <c:idx val="8"/>
              <c:delete val="1"/>
              <c:extLst>
                <c:ext xmlns:c15="http://schemas.microsoft.com/office/drawing/2012/chart" uri="{CE6537A1-D6FC-4f65-9D91-7224C49458BB}"/>
                <c:ext xmlns:c16="http://schemas.microsoft.com/office/drawing/2014/chart" uri="{C3380CC4-5D6E-409C-BE32-E72D297353CC}">
                  <c16:uniqueId val="{00000008-0BF1-44B0-A6C4-939D0B2C814F}"/>
                </c:ext>
              </c:extLst>
            </c:dLbl>
            <c:dLbl>
              <c:idx val="10"/>
              <c:layout>
                <c:manualLayout>
                  <c:x val="-0.10505166058009019"/>
                  <c:y val="-4.83097855172502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F1-44B0-A6C4-939D0B2C814F}"/>
                </c:ext>
              </c:extLst>
            </c:dLbl>
            <c:dLbl>
              <c:idx val="11"/>
              <c:delete val="1"/>
              <c:extLst>
                <c:ext xmlns:c15="http://schemas.microsoft.com/office/drawing/2012/chart" uri="{CE6537A1-D6FC-4f65-9D91-7224C49458BB}"/>
                <c:ext xmlns:c16="http://schemas.microsoft.com/office/drawing/2014/chart" uri="{C3380CC4-5D6E-409C-BE32-E72D297353CC}">
                  <c16:uniqueId val="{0000000A-0BF1-44B0-A6C4-939D0B2C814F}"/>
                </c:ext>
              </c:extLst>
            </c:dLbl>
            <c:dLbl>
              <c:idx val="12"/>
              <c:layout>
                <c:manualLayout>
                  <c:x val="-1.2755155820153963E-2"/>
                  <c:y val="3.3018623771699597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132</a:t>
                    </a:r>
                  </a:p>
                </c:rich>
              </c:tx>
              <c:spPr>
                <a:solidFill>
                  <a:schemeClr val="accent1">
                    <a:lumMod val="50000"/>
                  </a:schemeClr>
                </a:solidFill>
                <a:ln>
                  <a:noFill/>
                </a:ln>
                <a:effectLst/>
              </c:sp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BF1-44B0-A6C4-939D0B2C814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50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Лист1!$B$2:$B$14</c:f>
              <c:numCache>
                <c:formatCode>General</c:formatCode>
                <c:ptCount val="13"/>
                <c:pt idx="0">
                  <c:v>111</c:v>
                </c:pt>
                <c:pt idx="1">
                  <c:v>396</c:v>
                </c:pt>
                <c:pt idx="2">
                  <c:v>496</c:v>
                </c:pt>
                <c:pt idx="3">
                  <c:v>461</c:v>
                </c:pt>
                <c:pt idx="4">
                  <c:v>413</c:v>
                </c:pt>
                <c:pt idx="5">
                  <c:v>383</c:v>
                </c:pt>
                <c:pt idx="6">
                  <c:v>360</c:v>
                </c:pt>
                <c:pt idx="7">
                  <c:v>315</c:v>
                </c:pt>
                <c:pt idx="8">
                  <c:v>310</c:v>
                </c:pt>
                <c:pt idx="10">
                  <c:v>157</c:v>
                </c:pt>
                <c:pt idx="11">
                  <c:v>142</c:v>
                </c:pt>
                <c:pt idx="12">
                  <c:v>137</c:v>
                </c:pt>
              </c:numCache>
            </c:numRef>
          </c:val>
          <c:smooth val="0"/>
          <c:extLst>
            <c:ext xmlns:c16="http://schemas.microsoft.com/office/drawing/2014/chart" uri="{C3380CC4-5D6E-409C-BE32-E72D297353CC}">
              <c16:uniqueId val="{0000000C-0BF1-44B0-A6C4-939D0B2C814F}"/>
            </c:ext>
          </c:extLst>
        </c:ser>
        <c:ser>
          <c:idx val="1"/>
          <c:order val="1"/>
          <c:tx>
            <c:strRef>
              <c:f>Лист1!$C$1</c:f>
              <c:strCache>
                <c:ptCount val="1"/>
                <c:pt idx="0">
                  <c:v>СОЮЗАТОМПРОЕКТ</c:v>
                </c:pt>
              </c:strCache>
            </c:strRef>
          </c:tx>
          <c:spPr>
            <a:ln w="38100" cap="rnd">
              <a:solidFill>
                <a:srgbClr val="ED7D31"/>
              </a:solidFill>
              <a:round/>
            </a:ln>
            <a:effectLst/>
          </c:spPr>
          <c:marker>
            <c:symbol val="none"/>
          </c:marker>
          <c:dLbls>
            <c:dLbl>
              <c:idx val="0"/>
              <c:layout>
                <c:manualLayout>
                  <c:x val="-3.8252125574083029E-2"/>
                  <c:y val="-2.6532667982549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BF1-44B0-A6C4-939D0B2C814F}"/>
                </c:ext>
              </c:extLst>
            </c:dLbl>
            <c:dLbl>
              <c:idx val="1"/>
              <c:layout>
                <c:manualLayout>
                  <c:x val="-3.0933588185248731E-2"/>
                  <c:y val="-3.9939559048881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BF1-44B0-A6C4-939D0B2C814F}"/>
                </c:ext>
              </c:extLst>
            </c:dLbl>
            <c:dLbl>
              <c:idx val="2"/>
              <c:layout>
                <c:manualLayout>
                  <c:x val="-2.4778759346434719E-2"/>
                  <c:y val="-5.3565128116486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BF1-44B0-A6C4-939D0B2C814F}"/>
                </c:ext>
              </c:extLst>
            </c:dLbl>
            <c:dLbl>
              <c:idx val="3"/>
              <c:layout>
                <c:manualLayout>
                  <c:x val="-2.3240052136731276E-2"/>
                  <c:y val="-6.1829222022198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BF1-44B0-A6C4-939D0B2C814F}"/>
                </c:ext>
              </c:extLst>
            </c:dLbl>
            <c:dLbl>
              <c:idx val="4"/>
              <c:layout>
                <c:manualLayout>
                  <c:x val="-3.2602419138513028E-2"/>
                  <c:y val="-5.6023747101536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BF1-44B0-A6C4-939D0B2C814F}"/>
                </c:ext>
              </c:extLst>
            </c:dLbl>
            <c:dLbl>
              <c:idx val="5"/>
              <c:layout>
                <c:manualLayout>
                  <c:x val="-3.0673583014223228E-2"/>
                  <c:y val="-5.04369479978935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BF1-44B0-A6C4-939D0B2C814F}"/>
                </c:ext>
              </c:extLst>
            </c:dLbl>
            <c:dLbl>
              <c:idx val="6"/>
              <c:layout>
                <c:manualLayout>
                  <c:x val="-3.0933588185248717E-2"/>
                  <c:y val="-5.4346995071365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BF1-44B0-A6C4-939D0B2C814F}"/>
                </c:ext>
              </c:extLst>
            </c:dLbl>
            <c:dLbl>
              <c:idx val="7"/>
              <c:layout>
                <c:manualLayout>
                  <c:x val="-3.4011002604655713E-2"/>
                  <c:y val="-5.27830237285818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BF1-44B0-A6C4-939D0B2C814F}"/>
                </c:ext>
              </c:extLst>
            </c:dLbl>
            <c:dLbl>
              <c:idx val="8"/>
              <c:layout>
                <c:manualLayout>
                  <c:x val="-4.7859367491987215E-2"/>
                  <c:y val="-4.61954444200152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BF1-44B0-A6C4-939D0B2C814F}"/>
                </c:ext>
              </c:extLst>
            </c:dLbl>
            <c:dLbl>
              <c:idx val="9"/>
              <c:delete val="1"/>
              <c:extLst>
                <c:ext xmlns:c15="http://schemas.microsoft.com/office/drawing/2012/chart" uri="{CE6537A1-D6FC-4f65-9D91-7224C49458BB}"/>
                <c:ext xmlns:c16="http://schemas.microsoft.com/office/drawing/2014/chart" uri="{C3380CC4-5D6E-409C-BE32-E72D297353CC}">
                  <c16:uniqueId val="{00000016-0BF1-44B0-A6C4-939D0B2C814F}"/>
                </c:ext>
              </c:extLst>
            </c:dLbl>
            <c:dLbl>
              <c:idx val="10"/>
              <c:delete val="1"/>
              <c:extLst>
                <c:ext xmlns:c15="http://schemas.microsoft.com/office/drawing/2012/chart" uri="{CE6537A1-D6FC-4f65-9D91-7224C49458BB}"/>
                <c:ext xmlns:c16="http://schemas.microsoft.com/office/drawing/2014/chart" uri="{C3380CC4-5D6E-409C-BE32-E72D297353CC}">
                  <c16:uniqueId val="{00000017-0BF1-44B0-A6C4-939D0B2C814F}"/>
                </c:ext>
              </c:extLst>
            </c:dLbl>
            <c:dLbl>
              <c:idx val="11"/>
              <c:delete val="1"/>
              <c:extLst>
                <c:ext xmlns:c15="http://schemas.microsoft.com/office/drawing/2012/chart" uri="{CE6537A1-D6FC-4f65-9D91-7224C49458BB}"/>
                <c:ext xmlns:c16="http://schemas.microsoft.com/office/drawing/2014/chart" uri="{C3380CC4-5D6E-409C-BE32-E72D297353CC}">
                  <c16:uniqueId val="{00000018-0BF1-44B0-A6C4-939D0B2C814F}"/>
                </c:ext>
              </c:extLst>
            </c:dLbl>
            <c:dLbl>
              <c:idx val="12"/>
              <c:layout>
                <c:manualLayout>
                  <c:x val="-1.0369796170969626E-2"/>
                  <c:y val="-2.677674694910433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149</a:t>
                    </a:r>
                  </a:p>
                </c:rich>
              </c:tx>
              <c:spPr>
                <a:solidFill>
                  <a:schemeClr val="accent2">
                    <a:lumMod val="75000"/>
                  </a:schemeClr>
                </a:solidFill>
                <a:ln>
                  <a:noFill/>
                </a:ln>
                <a:effectLst/>
              </c:sp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BF1-44B0-A6C4-939D0B2C814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Лист1!$C$2:$C$14</c:f>
              <c:numCache>
                <c:formatCode>General</c:formatCode>
                <c:ptCount val="13"/>
                <c:pt idx="0">
                  <c:v>58</c:v>
                </c:pt>
                <c:pt idx="1">
                  <c:v>139</c:v>
                </c:pt>
                <c:pt idx="2">
                  <c:v>170</c:v>
                </c:pt>
                <c:pt idx="3">
                  <c:v>165</c:v>
                </c:pt>
                <c:pt idx="4">
                  <c:v>168</c:v>
                </c:pt>
                <c:pt idx="5">
                  <c:v>151</c:v>
                </c:pt>
                <c:pt idx="6">
                  <c:v>148</c:v>
                </c:pt>
                <c:pt idx="7">
                  <c:v>128</c:v>
                </c:pt>
                <c:pt idx="8">
                  <c:v>131</c:v>
                </c:pt>
                <c:pt idx="9">
                  <c:v>127</c:v>
                </c:pt>
                <c:pt idx="10">
                  <c:v>145</c:v>
                </c:pt>
                <c:pt idx="11">
                  <c:v>146</c:v>
                </c:pt>
                <c:pt idx="12">
                  <c:v>151</c:v>
                </c:pt>
              </c:numCache>
            </c:numRef>
          </c:val>
          <c:smooth val="0"/>
          <c:extLst>
            <c:ext xmlns:c16="http://schemas.microsoft.com/office/drawing/2014/chart" uri="{C3380CC4-5D6E-409C-BE32-E72D297353CC}">
              <c16:uniqueId val="{0000001A-0BF1-44B0-A6C4-939D0B2C814F}"/>
            </c:ext>
          </c:extLst>
        </c:ser>
        <c:ser>
          <c:idx val="2"/>
          <c:order val="2"/>
          <c:tx>
            <c:strRef>
              <c:f>Лист1!$D$1</c:f>
              <c:strCache>
                <c:ptCount val="1"/>
                <c:pt idx="0">
                  <c:v>СОЮЗАТОМГЕО</c:v>
                </c:pt>
              </c:strCache>
            </c:strRef>
          </c:tx>
          <c:spPr>
            <a:ln w="38100" cap="rnd">
              <a:solidFill>
                <a:srgbClr val="548235"/>
              </a:solidFill>
              <a:round/>
            </a:ln>
            <a:effectLst/>
          </c:spPr>
          <c:marker>
            <c:symbol val="none"/>
          </c:marker>
          <c:dLbls>
            <c:dLbl>
              <c:idx val="0"/>
              <c:layout>
                <c:manualLayout>
                  <c:x val="-3.4026155758377502E-2"/>
                  <c:y val="3.60022397204287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BF1-44B0-A6C4-939D0B2C814F}"/>
                </c:ext>
              </c:extLst>
            </c:dLbl>
            <c:dLbl>
              <c:idx val="1"/>
              <c:layout>
                <c:manualLayout>
                  <c:x val="-2.0979848751139202E-2"/>
                  <c:y val="-4.45189298228702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BF1-44B0-A6C4-939D0B2C814F}"/>
                </c:ext>
              </c:extLst>
            </c:dLbl>
            <c:dLbl>
              <c:idx val="2"/>
              <c:layout>
                <c:manualLayout>
                  <c:x val="-2.163016457382293E-2"/>
                  <c:y val="-4.680837777683871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6">
                          <a:lumMod val="75000"/>
                        </a:schemeClr>
                      </a:solidFill>
                      <a:latin typeface="+mn-lt"/>
                      <a:ea typeface="+mn-ea"/>
                      <a:cs typeface="+mn-cs"/>
                    </a:defRPr>
                  </a:pPr>
                  <a:endParaRPr lang="ru-RU"/>
                </a:p>
              </c:txPr>
              <c:dLblPos val="r"/>
              <c:showLegendKey val="0"/>
              <c:showVal val="1"/>
              <c:showCatName val="0"/>
              <c:showSerName val="0"/>
              <c:showPercent val="0"/>
              <c:showBubbleSize val="0"/>
              <c:extLst>
                <c:ext xmlns:c15="http://schemas.microsoft.com/office/drawing/2012/chart" uri="{CE6537A1-D6FC-4f65-9D91-7224C49458BB}">
                  <c15:layout>
                    <c:manualLayout>
                      <c:w val="2.9712436219374572E-2"/>
                      <c:h val="5.3553493898208654E-2"/>
                    </c:manualLayout>
                  </c15:layout>
                </c:ext>
                <c:ext xmlns:c16="http://schemas.microsoft.com/office/drawing/2014/chart" uri="{C3380CC4-5D6E-409C-BE32-E72D297353CC}">
                  <c16:uniqueId val="{0000001D-0BF1-44B0-A6C4-939D0B2C814F}"/>
                </c:ext>
              </c:extLst>
            </c:dLbl>
            <c:dLbl>
              <c:idx val="3"/>
              <c:layout>
                <c:manualLayout>
                  <c:x val="-2.0003193726145493E-2"/>
                  <c:y val="-3.9200192605670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BF1-44B0-A6C4-939D0B2C814F}"/>
                </c:ext>
              </c:extLst>
            </c:dLbl>
            <c:dLbl>
              <c:idx val="4"/>
              <c:layout>
                <c:manualLayout>
                  <c:x val="-2.4619315355255994E-2"/>
                  <c:y val="-3.9200192605670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0BF1-44B0-A6C4-939D0B2C814F}"/>
                </c:ext>
              </c:extLst>
            </c:dLbl>
            <c:dLbl>
              <c:idx val="5"/>
              <c:layout>
                <c:manualLayout>
                  <c:x val="-2.4619315355255939E-2"/>
                  <c:y val="-4.5230991468081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0BF1-44B0-A6C4-939D0B2C814F}"/>
                </c:ext>
              </c:extLst>
            </c:dLbl>
            <c:dLbl>
              <c:idx val="6"/>
              <c:layout>
                <c:manualLayout>
                  <c:x val="-2.6158022564959551E-2"/>
                  <c:y val="-4.5230991468081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BF1-44B0-A6C4-939D0B2C814F}"/>
                </c:ext>
              </c:extLst>
            </c:dLbl>
            <c:dLbl>
              <c:idx val="7"/>
              <c:layout>
                <c:manualLayout>
                  <c:x val="-2.3080608145552493E-2"/>
                  <c:y val="-4.5230991468081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BF1-44B0-A6C4-939D0B2C814F}"/>
                </c:ext>
              </c:extLst>
            </c:dLbl>
            <c:dLbl>
              <c:idx val="8"/>
              <c:layout>
                <c:manualLayout>
                  <c:x val="-4.769992350080849E-2"/>
                  <c:y val="4.22155920368762E-2"/>
                </c:manualLayout>
              </c:layout>
              <c:tx>
                <c:rich>
                  <a:bodyPr/>
                  <a:lstStyle/>
                  <a:p>
                    <a:r>
                      <a:rPr lang="en-US" dirty="0"/>
                      <a:t>68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0BF1-44B0-A6C4-939D0B2C814F}"/>
                </c:ext>
              </c:extLst>
            </c:dLbl>
            <c:dLbl>
              <c:idx val="9"/>
              <c:layout>
                <c:manualLayout>
                  <c:x val="-2.9235436984366491E-2"/>
                  <c:y val="-3.9200192605670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0BF1-44B0-A6C4-939D0B2C814F}"/>
                </c:ext>
              </c:extLst>
            </c:dLbl>
            <c:dLbl>
              <c:idx val="10"/>
              <c:layout>
                <c:manualLayout>
                  <c:x val="-3.047233949648169E-2"/>
                  <c:y val="-4.5970357911292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0BF1-44B0-A6C4-939D0B2C814F}"/>
                </c:ext>
              </c:extLst>
            </c:dLbl>
            <c:dLbl>
              <c:idx val="11"/>
              <c:layout>
                <c:manualLayout>
                  <c:x val="-6.1548288388139985E-3"/>
                  <c:y val="-3.3169393743259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0BF1-44B0-A6C4-939D0B2C814F}"/>
                </c:ext>
              </c:extLst>
            </c:dLbl>
            <c:dLbl>
              <c:idx val="12"/>
              <c:layout>
                <c:manualLayout>
                  <c:x val="-1.408692508385943E-2"/>
                  <c:y val="2.2977224949272325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r>
                      <a:rPr lang="en-US" dirty="0"/>
                      <a:t>77</a:t>
                    </a:r>
                  </a:p>
                </c:rich>
              </c:tx>
              <c:spPr>
                <a:solidFill>
                  <a:schemeClr val="accent6">
                    <a:lumMod val="75000"/>
                  </a:schemeClr>
                </a:solid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3.9006227765983711E-2"/>
                      <c:h val="5.3689305589125942E-2"/>
                    </c:manualLayout>
                  </c15:layout>
                  <c15:showDataLabelsRange val="0"/>
                </c:ext>
                <c:ext xmlns:c16="http://schemas.microsoft.com/office/drawing/2014/chart" uri="{C3380CC4-5D6E-409C-BE32-E72D297353CC}">
                  <c16:uniqueId val="{00000027-0BF1-44B0-A6C4-939D0B2C814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lumMod val="7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Лист1!$D$2:$D$14</c:f>
              <c:numCache>
                <c:formatCode>General</c:formatCode>
                <c:ptCount val="13"/>
                <c:pt idx="0">
                  <c:v>50</c:v>
                </c:pt>
                <c:pt idx="1">
                  <c:v>51</c:v>
                </c:pt>
                <c:pt idx="2">
                  <c:v>69</c:v>
                </c:pt>
                <c:pt idx="3">
                  <c:v>70</c:v>
                </c:pt>
                <c:pt idx="4">
                  <c:v>67</c:v>
                </c:pt>
                <c:pt idx="5">
                  <c:v>63</c:v>
                </c:pt>
                <c:pt idx="6">
                  <c:v>61</c:v>
                </c:pt>
                <c:pt idx="7">
                  <c:v>65</c:v>
                </c:pt>
                <c:pt idx="8">
                  <c:v>68</c:v>
                </c:pt>
                <c:pt idx="9">
                  <c:v>68</c:v>
                </c:pt>
                <c:pt idx="10">
                  <c:v>72</c:v>
                </c:pt>
                <c:pt idx="11">
                  <c:v>77</c:v>
                </c:pt>
                <c:pt idx="12">
                  <c:v>77</c:v>
                </c:pt>
              </c:numCache>
            </c:numRef>
          </c:val>
          <c:smooth val="0"/>
          <c:extLst>
            <c:ext xmlns:c16="http://schemas.microsoft.com/office/drawing/2014/chart" uri="{C3380CC4-5D6E-409C-BE32-E72D297353CC}">
              <c16:uniqueId val="{00000028-0BF1-44B0-A6C4-939D0B2C814F}"/>
            </c:ext>
          </c:extLst>
        </c:ser>
        <c:dLbls>
          <c:showLegendKey val="0"/>
          <c:showVal val="0"/>
          <c:showCatName val="0"/>
          <c:showSerName val="0"/>
          <c:showPercent val="0"/>
          <c:showBubbleSize val="0"/>
        </c:dLbls>
        <c:smooth val="0"/>
        <c:axId val="82062336"/>
        <c:axId val="82105088"/>
      </c:lineChart>
      <c:catAx>
        <c:axId val="8206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ru-RU"/>
          </a:p>
        </c:txPr>
        <c:crossAx val="82105088"/>
        <c:crosses val="autoZero"/>
        <c:auto val="1"/>
        <c:lblAlgn val="ctr"/>
        <c:lblOffset val="100"/>
        <c:noMultiLvlLbl val="0"/>
      </c:catAx>
      <c:valAx>
        <c:axId val="82105088"/>
        <c:scaling>
          <c:orientation val="minMax"/>
        </c:scaling>
        <c:delete val="1"/>
        <c:axPos val="l"/>
        <c:numFmt formatCode="General" sourceLinked="1"/>
        <c:majorTickMark val="none"/>
        <c:minorTickMark val="none"/>
        <c:tickLblPos val="none"/>
        <c:crossAx val="82062336"/>
        <c:crosses val="autoZero"/>
        <c:crossBetween val="between"/>
      </c:valAx>
      <c:spPr>
        <a:noFill/>
        <a:ln>
          <a:noFill/>
        </a:ln>
        <a:effectLst/>
      </c:spPr>
    </c:plotArea>
    <c:legend>
      <c:legendPos val="b"/>
      <c:layout>
        <c:manualLayout>
          <c:xMode val="edge"/>
          <c:yMode val="edge"/>
          <c:x val="0.12029855281557976"/>
          <c:y val="0.84534182520465551"/>
          <c:w val="0.76863524750820411"/>
          <c:h val="4.792973867813886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4601244808767655E-2"/>
          <c:y val="2.658708368740666E-2"/>
          <c:w val="0.96794973469561274"/>
          <c:h val="0.76689957270699571"/>
        </c:manualLayout>
      </c:layout>
      <c:lineChart>
        <c:grouping val="standard"/>
        <c:varyColors val="0"/>
        <c:ser>
          <c:idx val="0"/>
          <c:order val="0"/>
          <c:tx>
            <c:strRef>
              <c:f>Лист1!$B$1</c:f>
              <c:strCache>
                <c:ptCount val="1"/>
                <c:pt idx="0">
                  <c:v>СОЮЗАТОМСТРОЙ</c:v>
                </c:pt>
              </c:strCache>
            </c:strRef>
          </c:tx>
          <c:spPr>
            <a:ln w="38100" cap="rnd">
              <a:solidFill>
                <a:srgbClr val="2E75B6"/>
              </a:solidFill>
              <a:round/>
            </a:ln>
            <a:effectLst/>
          </c:spPr>
          <c:marker>
            <c:symbol val="none"/>
          </c:marker>
          <c:dLbls>
            <c:dLbl>
              <c:idx val="0"/>
              <c:layout>
                <c:manualLayout>
                  <c:x val="-3.9231086455800028E-2"/>
                  <c:y val="-4.30252024922997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1E-4BB1-A66F-0BEEA3CEECEF}"/>
                </c:ext>
              </c:extLst>
            </c:dLbl>
            <c:dLbl>
              <c:idx val="1"/>
              <c:layout>
                <c:manualLayout>
                  <c:x val="-4.2995748962751795E-2"/>
                  <c:y val="-4.07843065291592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1E-4BB1-A66F-0BEEA3CEECEF}"/>
                </c:ext>
              </c:extLst>
            </c:dLbl>
            <c:dLbl>
              <c:idx val="3"/>
              <c:layout>
                <c:manualLayout>
                  <c:x val="-2.9831908445750416E-2"/>
                  <c:y val="-5.1652651950391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1E-4BB1-A66F-0BEEA3CEECEF}"/>
                </c:ext>
              </c:extLst>
            </c:dLbl>
            <c:dLbl>
              <c:idx val="5"/>
              <c:layout>
                <c:manualLayout>
                  <c:x val="-2.8194317412703725E-2"/>
                  <c:y val="-4.04481721346880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1E-4BB1-A66F-0BEEA3CEECEF}"/>
                </c:ext>
              </c:extLst>
            </c:dLbl>
            <c:dLbl>
              <c:idx val="7"/>
              <c:layout>
                <c:manualLayout>
                  <c:x val="-4.9128795079095268E-2"/>
                  <c:y val="-3.37254842452662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1E-4BB1-A66F-0BEEA3CEECEF}"/>
                </c:ext>
              </c:extLst>
            </c:dLbl>
            <c:dLbl>
              <c:idx val="8"/>
              <c:layout>
                <c:manualLayout>
                  <c:x val="-1.6692580772036992E-2"/>
                  <c:y val="-8.3361329828830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1E-4BB1-A66F-0BEEA3CEECEF}"/>
                </c:ext>
              </c:extLst>
            </c:dLbl>
            <c:dLbl>
              <c:idx val="9"/>
              <c:layout>
                <c:manualLayout>
                  <c:x val="-3.0525921388975343E-2"/>
                  <c:y val="-3.5484322903580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B1E-4BB1-A66F-0BEEA3CEECEF}"/>
                </c:ext>
              </c:extLst>
            </c:dLbl>
            <c:dLbl>
              <c:idx val="10"/>
              <c:layout>
                <c:manualLayout>
                  <c:x val="-2.7014595235280037E-2"/>
                  <c:y val="-4.2689068097828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B1E-4BB1-A66F-0BEEA3CEECEF}"/>
                </c:ext>
              </c:extLst>
            </c:dLbl>
            <c:dLbl>
              <c:idx val="11"/>
              <c:tx>
                <c:rich>
                  <a:bodyPr/>
                  <a:lstStyle/>
                  <a:p>
                    <a:r>
                      <a:rPr lang="en-US"/>
                      <a:t>242</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B1E-4BB1-A66F-0BEEA3CEECE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Лист1!$B$2:$B$13</c:f>
              <c:numCache>
                <c:formatCode>General</c:formatCode>
                <c:ptCount val="12"/>
                <c:pt idx="0">
                  <c:v>202</c:v>
                </c:pt>
                <c:pt idx="1">
                  <c:v>252.3</c:v>
                </c:pt>
                <c:pt idx="2">
                  <c:v>293</c:v>
                </c:pt>
                <c:pt idx="3">
                  <c:v>310</c:v>
                </c:pt>
                <c:pt idx="4">
                  <c:v>370</c:v>
                </c:pt>
                <c:pt idx="5">
                  <c:v>400.2</c:v>
                </c:pt>
                <c:pt idx="6">
                  <c:v>403.2</c:v>
                </c:pt>
                <c:pt idx="7">
                  <c:v>418</c:v>
                </c:pt>
                <c:pt idx="8">
                  <c:v>240</c:v>
                </c:pt>
                <c:pt idx="9">
                  <c:v>250</c:v>
                </c:pt>
                <c:pt idx="10">
                  <c:v>240</c:v>
                </c:pt>
                <c:pt idx="11">
                  <c:v>240</c:v>
                </c:pt>
              </c:numCache>
            </c:numRef>
          </c:val>
          <c:smooth val="0"/>
          <c:extLst>
            <c:ext xmlns:c16="http://schemas.microsoft.com/office/drawing/2014/chart" uri="{C3380CC4-5D6E-409C-BE32-E72D297353CC}">
              <c16:uniqueId val="{00000009-EB1E-4BB1-A66F-0BEEA3CEECEF}"/>
            </c:ext>
          </c:extLst>
        </c:ser>
        <c:ser>
          <c:idx val="1"/>
          <c:order val="1"/>
          <c:tx>
            <c:strRef>
              <c:f>Лист1!$C$1</c:f>
              <c:strCache>
                <c:ptCount val="1"/>
                <c:pt idx="0">
                  <c:v>СОЮЗАТОМПРОЕКТ</c:v>
                </c:pt>
              </c:strCache>
            </c:strRef>
          </c:tx>
          <c:spPr>
            <a:ln w="38100" cap="rnd">
              <a:solidFill>
                <a:srgbClr val="ED7D31"/>
              </a:solidFill>
              <a:round/>
            </a:ln>
            <a:effectLst/>
          </c:spPr>
          <c:marker>
            <c:symbol val="none"/>
          </c:marker>
          <c:dLbls>
            <c:dLbl>
              <c:idx val="0"/>
              <c:layout>
                <c:manualLayout>
                  <c:x val="-2.2940028275176532E-2"/>
                  <c:y val="-6.0616235802953687E-2"/>
                </c:manualLayout>
              </c:layout>
              <c:tx>
                <c:rich>
                  <a:bodyPr/>
                  <a:lstStyle/>
                  <a:p>
                    <a:r>
                      <a:rPr lang="en-US" dirty="0"/>
                      <a:t>13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B1E-4BB1-A66F-0BEEA3CEECEF}"/>
                </c:ext>
              </c:extLst>
            </c:dLbl>
            <c:dLbl>
              <c:idx val="1"/>
              <c:layout>
                <c:manualLayout>
                  <c:x val="-3.6829382402795485E-2"/>
                  <c:y val="-4.0067219820954174E-2"/>
                </c:manualLayout>
              </c:layout>
              <c:tx>
                <c:rich>
                  <a:bodyPr/>
                  <a:lstStyle/>
                  <a:p>
                    <a:r>
                      <a:rPr lang="en-US" dirty="0"/>
                      <a:t>21,4</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EB1E-4BB1-A66F-0BEEA3CEECEF}"/>
                </c:ext>
              </c:extLst>
            </c:dLbl>
            <c:dLbl>
              <c:idx val="2"/>
              <c:layout>
                <c:manualLayout>
                  <c:x val="-3.3980346689246585E-2"/>
                  <c:y val="-3.8207276171547386E-2"/>
                </c:manualLayout>
              </c:layout>
              <c:tx>
                <c:rich>
                  <a:bodyPr/>
                  <a:lstStyle/>
                  <a:p>
                    <a:r>
                      <a:rPr lang="en-US" dirty="0"/>
                      <a:t>35,8</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EB1E-4BB1-A66F-0BEEA3CEECEF}"/>
                </c:ext>
              </c:extLst>
            </c:dLbl>
            <c:dLbl>
              <c:idx val="3"/>
              <c:tx>
                <c:rich>
                  <a:bodyPr/>
                  <a:lstStyle/>
                  <a:p>
                    <a:r>
                      <a:rPr lang="en-US" dirty="0"/>
                      <a:t>37</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B1E-4BB1-A66F-0BEEA3CEECEF}"/>
                </c:ext>
              </c:extLst>
            </c:dLbl>
            <c:dLbl>
              <c:idx val="4"/>
              <c:layout>
                <c:manualLayout>
                  <c:x val="-2.5457974227573742E-2"/>
                  <c:y val="-3.6302514602877901E-2"/>
                </c:manualLayout>
              </c:layout>
              <c:tx>
                <c:rich>
                  <a:bodyPr/>
                  <a:lstStyle/>
                  <a:p>
                    <a:r>
                      <a:rPr lang="en-US" dirty="0"/>
                      <a:t>35,5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B1E-4BB1-A66F-0BEEA3CEECEF}"/>
                </c:ext>
              </c:extLst>
            </c:dLbl>
            <c:dLbl>
              <c:idx val="5"/>
              <c:layout>
                <c:manualLayout>
                  <c:x val="-1.9823347806632932E-2"/>
                  <c:y val="-3.4061618639737334E-2"/>
                </c:manualLayout>
              </c:layout>
              <c:tx>
                <c:rich>
                  <a:bodyPr/>
                  <a:lstStyle/>
                  <a:p>
                    <a:r>
                      <a:rPr lang="en-US" dirty="0"/>
                      <a:t>49,2</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EB1E-4BB1-A66F-0BEEA3CEECEF}"/>
                </c:ext>
              </c:extLst>
            </c:dLbl>
            <c:dLbl>
              <c:idx val="6"/>
              <c:layout>
                <c:manualLayout>
                  <c:x val="-3.0922828851094309E-2"/>
                  <c:y val="-3.6302514602878026E-2"/>
                </c:manualLayout>
              </c:layout>
              <c:tx>
                <c:rich>
                  <a:bodyPr/>
                  <a:lstStyle/>
                  <a:p>
                    <a:r>
                      <a:rPr lang="en-US" dirty="0"/>
                      <a:t>49,9</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EB1E-4BB1-A66F-0BEEA3CEECEF}"/>
                </c:ext>
              </c:extLst>
            </c:dLbl>
            <c:dLbl>
              <c:idx val="7"/>
              <c:layout>
                <c:manualLayout>
                  <c:x val="-4.4541292205451465E-2"/>
                  <c:y val="-3.3122206820228706E-2"/>
                </c:manualLayout>
              </c:layout>
              <c:tx>
                <c:rich>
                  <a:bodyPr/>
                  <a:lstStyle/>
                  <a:p>
                    <a:r>
                      <a:rPr lang="en-US" dirty="0"/>
                      <a:t>50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EB1E-4BB1-A66F-0BEEA3CEECEF}"/>
                </c:ext>
              </c:extLst>
            </c:dLbl>
            <c:dLbl>
              <c:idx val="8"/>
              <c:delete val="1"/>
              <c:extLst>
                <c:ext xmlns:c15="http://schemas.microsoft.com/office/drawing/2012/chart" uri="{CE6537A1-D6FC-4f65-9D91-7224C49458BB}"/>
                <c:ext xmlns:c16="http://schemas.microsoft.com/office/drawing/2014/chart" uri="{C3380CC4-5D6E-409C-BE32-E72D297353CC}">
                  <c16:uniqueId val="{00000012-EB1E-4BB1-A66F-0BEEA3CEECEF}"/>
                </c:ext>
              </c:extLst>
            </c:dLbl>
            <c:dLbl>
              <c:idx val="9"/>
              <c:layout>
                <c:manualLayout>
                  <c:x val="-2.350227082099824E-2"/>
                  <c:y val="-3.5455914694913403E-2"/>
                </c:manualLayout>
              </c:layout>
              <c:tx>
                <c:rich>
                  <a:bodyPr/>
                  <a:lstStyle/>
                  <a:p>
                    <a:r>
                      <a:rPr lang="en-US" sz="1400" dirty="0"/>
                      <a:t>50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EB1E-4BB1-A66F-0BEEA3CEECEF}"/>
                </c:ext>
              </c:extLst>
            </c:dLbl>
            <c:dLbl>
              <c:idx val="10"/>
              <c:tx>
                <c:rich>
                  <a:bodyPr/>
                  <a:lstStyle/>
                  <a:p>
                    <a:r>
                      <a:rPr lang="en-US"/>
                      <a:t>50</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EB1E-4BB1-A66F-0BEEA3CEECEF}"/>
                </c:ext>
              </c:extLst>
            </c:dLbl>
            <c:dLbl>
              <c:idx val="11"/>
              <c:tx>
                <c:rich>
                  <a:bodyPr/>
                  <a:lstStyle/>
                  <a:p>
                    <a:r>
                      <a:rPr lang="en-US"/>
                      <a:t>52</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EB1E-4BB1-A66F-0BEEA3CEECE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Лист1!$C$2:$C$13</c:f>
              <c:numCache>
                <c:formatCode>General</c:formatCode>
                <c:ptCount val="12"/>
                <c:pt idx="0">
                  <c:v>63</c:v>
                </c:pt>
                <c:pt idx="1">
                  <c:v>71.400000000000006</c:v>
                </c:pt>
                <c:pt idx="2">
                  <c:v>85.8</c:v>
                </c:pt>
                <c:pt idx="3">
                  <c:v>87</c:v>
                </c:pt>
                <c:pt idx="4">
                  <c:v>85.5</c:v>
                </c:pt>
                <c:pt idx="5">
                  <c:v>99.2</c:v>
                </c:pt>
                <c:pt idx="6">
                  <c:v>99.9</c:v>
                </c:pt>
                <c:pt idx="7">
                  <c:v>100</c:v>
                </c:pt>
                <c:pt idx="8">
                  <c:v>100</c:v>
                </c:pt>
                <c:pt idx="9">
                  <c:v>103</c:v>
                </c:pt>
                <c:pt idx="10">
                  <c:v>103</c:v>
                </c:pt>
                <c:pt idx="11">
                  <c:v>110</c:v>
                </c:pt>
              </c:numCache>
            </c:numRef>
          </c:val>
          <c:smooth val="0"/>
          <c:extLst>
            <c:ext xmlns:c16="http://schemas.microsoft.com/office/drawing/2014/chart" uri="{C3380CC4-5D6E-409C-BE32-E72D297353CC}">
              <c16:uniqueId val="{00000016-EB1E-4BB1-A66F-0BEEA3CEECEF}"/>
            </c:ext>
          </c:extLst>
        </c:ser>
        <c:ser>
          <c:idx val="2"/>
          <c:order val="2"/>
          <c:tx>
            <c:strRef>
              <c:f>Лист1!$D$1</c:f>
              <c:strCache>
                <c:ptCount val="1"/>
                <c:pt idx="0">
                  <c:v>СОЮЗАТОМГЕО</c:v>
                </c:pt>
              </c:strCache>
            </c:strRef>
          </c:tx>
          <c:spPr>
            <a:ln w="38100" cap="rnd">
              <a:solidFill>
                <a:srgbClr val="548235"/>
              </a:solidFill>
              <a:round/>
            </a:ln>
            <a:effectLst/>
          </c:spPr>
          <c:marker>
            <c:symbol val="none"/>
          </c:marker>
          <c:dLbls>
            <c:dLbl>
              <c:idx val="0"/>
              <c:layout>
                <c:manualLayout>
                  <c:x val="-2.3690165646925002E-2"/>
                  <c:y val="-1.9899156152688603E-2"/>
                </c:manualLayout>
              </c:layout>
              <c:tx>
                <c:rich>
                  <a:bodyPr/>
                  <a:lstStyle/>
                  <a:p>
                    <a:r>
                      <a:rPr lang="en-US" dirty="0"/>
                      <a:t>2,3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EB1E-4BB1-A66F-0BEEA3CEECEF}"/>
                </c:ext>
              </c:extLst>
            </c:dLbl>
            <c:dLbl>
              <c:idx val="1"/>
              <c:layout>
                <c:manualLayout>
                  <c:x val="-3.3550761883571298E-2"/>
                  <c:y val="-2.6621844042110519E-2"/>
                </c:manualLayout>
              </c:layout>
              <c:tx>
                <c:rich>
                  <a:bodyPr/>
                  <a:lstStyle/>
                  <a:p>
                    <a:r>
                      <a:rPr lang="en-US" dirty="0"/>
                      <a:t>2,6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EB1E-4BB1-A66F-0BEEA3CEECEF}"/>
                </c:ext>
              </c:extLst>
            </c:dLbl>
            <c:dLbl>
              <c:idx val="2"/>
              <c:layout>
                <c:manualLayout>
                  <c:x val="-3.6093331597099425E-2"/>
                  <c:y val="-3.1820722676596698E-2"/>
                </c:manualLayout>
              </c:layout>
              <c:tx>
                <c:rich>
                  <a:bodyPr/>
                  <a:lstStyle/>
                  <a:p>
                    <a:r>
                      <a:rPr lang="en-US" dirty="0"/>
                      <a:t>2,5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EB1E-4BB1-A66F-0BEEA3CEECEF}"/>
                </c:ext>
              </c:extLst>
            </c:dLbl>
            <c:dLbl>
              <c:idx val="3"/>
              <c:layout>
                <c:manualLayout>
                  <c:x val="-2.7641391965688211E-2"/>
                  <c:y val="-3.6302514602877901E-2"/>
                </c:manualLayout>
              </c:layout>
              <c:tx>
                <c:rich>
                  <a:bodyPr/>
                  <a:lstStyle/>
                  <a:p>
                    <a:r>
                      <a:rPr lang="en-US" dirty="0"/>
                      <a:t>2,5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EB1E-4BB1-A66F-0BEEA3CEECEF}"/>
                </c:ext>
              </c:extLst>
            </c:dLbl>
            <c:dLbl>
              <c:idx val="4"/>
              <c:layout>
                <c:manualLayout>
                  <c:x val="-1.7780795729041857E-2"/>
                  <c:y val="-3.6302514602877943E-2"/>
                </c:manualLayout>
              </c:layout>
              <c:tx>
                <c:rich>
                  <a:bodyPr/>
                  <a:lstStyle/>
                  <a:p>
                    <a:r>
                      <a:rPr lang="en-US" dirty="0"/>
                      <a:t>3,5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EB1E-4BB1-A66F-0BEEA3CEECEF}"/>
                </c:ext>
              </c:extLst>
            </c:dLbl>
            <c:dLbl>
              <c:idx val="5"/>
              <c:layout>
                <c:manualLayout>
                  <c:x val="-1.9189452334277095E-2"/>
                  <c:y val="-4.3025202492299949E-2"/>
                </c:manualLayout>
              </c:layout>
              <c:tx>
                <c:rich>
                  <a:bodyPr/>
                  <a:lstStyle/>
                  <a:p>
                    <a:r>
                      <a:rPr lang="en-US" dirty="0"/>
                      <a:t>4,3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EB1E-4BB1-A66F-0BEEA3CEECEF}"/>
                </c:ext>
              </c:extLst>
            </c:dLbl>
            <c:dLbl>
              <c:idx val="6"/>
              <c:layout>
                <c:manualLayout>
                  <c:x val="-2.6105434465374319E-2"/>
                  <c:y val="-4.7506994418581014E-2"/>
                </c:manualLayout>
              </c:layout>
              <c:tx>
                <c:rich>
                  <a:bodyPr/>
                  <a:lstStyle/>
                  <a:p>
                    <a:r>
                      <a:rPr lang="en-US" dirty="0"/>
                      <a:t>4,4</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EB1E-4BB1-A66F-0BEEA3CEECEF}"/>
                </c:ext>
              </c:extLst>
            </c:dLbl>
            <c:dLbl>
              <c:idx val="7"/>
              <c:layout>
                <c:manualLayout>
                  <c:x val="-5.3334077764434676E-2"/>
                  <c:y val="-5.8711474234284085E-2"/>
                </c:manualLayout>
              </c:layout>
              <c:tx>
                <c:rich>
                  <a:bodyPr/>
                  <a:lstStyle/>
                  <a:p>
                    <a:r>
                      <a:rPr lang="en-US" dirty="0"/>
                      <a:t>4,45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EB1E-4BB1-A66F-0BEEA3CEECEF}"/>
                </c:ext>
              </c:extLst>
            </c:dLbl>
            <c:dLbl>
              <c:idx val="8"/>
              <c:delete val="1"/>
              <c:extLst>
                <c:ext xmlns:c15="http://schemas.microsoft.com/office/drawing/2012/chart" uri="{CE6537A1-D6FC-4f65-9D91-7224C49458BB}"/>
                <c:ext xmlns:c16="http://schemas.microsoft.com/office/drawing/2014/chart" uri="{C3380CC4-5D6E-409C-BE32-E72D297353CC}">
                  <c16:uniqueId val="{0000001F-EB1E-4BB1-A66F-0BEEA3CEECEF}"/>
                </c:ext>
              </c:extLst>
            </c:dLbl>
            <c:dLbl>
              <c:idx val="9"/>
              <c:layout>
                <c:manualLayout>
                  <c:x val="-2.5009089717228299E-2"/>
                  <c:y val="-3.46264302915495E-2"/>
                </c:manualLayout>
              </c:layout>
              <c:tx>
                <c:rich>
                  <a:bodyPr/>
                  <a:lstStyle/>
                  <a:p>
                    <a:r>
                      <a:rPr lang="en-US" dirty="0"/>
                      <a:t>4,5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EB1E-4BB1-A66F-0BEEA3CEECEF}"/>
                </c:ext>
              </c:extLst>
            </c:dLbl>
            <c:dLbl>
              <c:idx val="10"/>
              <c:tx>
                <c:rich>
                  <a:bodyPr/>
                  <a:lstStyle/>
                  <a:p>
                    <a:r>
                      <a:rPr lang="en-US"/>
                      <a:t>4,5</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EB1E-4BB1-A66F-0BEEA3CEECEF}"/>
                </c:ext>
              </c:extLst>
            </c:dLbl>
            <c:dLbl>
              <c:idx val="11"/>
              <c:tx>
                <c:rich>
                  <a:bodyPr/>
                  <a:lstStyle/>
                  <a:p>
                    <a:r>
                      <a:rPr lang="en-US" dirty="0"/>
                      <a:t>4,5</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EB1E-4BB1-A66F-0BEEA3CEECE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Лист1!$D$2:$D$13</c:f>
              <c:numCache>
                <c:formatCode>General</c:formatCode>
                <c:ptCount val="12"/>
                <c:pt idx="0">
                  <c:v>22.3</c:v>
                </c:pt>
                <c:pt idx="1">
                  <c:v>22.6</c:v>
                </c:pt>
                <c:pt idx="2">
                  <c:v>22.5</c:v>
                </c:pt>
                <c:pt idx="3">
                  <c:v>22.5</c:v>
                </c:pt>
                <c:pt idx="4">
                  <c:v>23.5</c:v>
                </c:pt>
                <c:pt idx="5">
                  <c:v>24.3</c:v>
                </c:pt>
                <c:pt idx="6">
                  <c:v>24.4</c:v>
                </c:pt>
                <c:pt idx="7">
                  <c:v>24.45</c:v>
                </c:pt>
                <c:pt idx="8">
                  <c:v>24.45</c:v>
                </c:pt>
                <c:pt idx="9">
                  <c:v>24.5</c:v>
                </c:pt>
                <c:pt idx="10">
                  <c:v>24.5</c:v>
                </c:pt>
                <c:pt idx="11">
                  <c:v>24.5</c:v>
                </c:pt>
              </c:numCache>
            </c:numRef>
          </c:val>
          <c:smooth val="0"/>
          <c:extLst>
            <c:ext xmlns:c16="http://schemas.microsoft.com/office/drawing/2014/chart" uri="{C3380CC4-5D6E-409C-BE32-E72D297353CC}">
              <c16:uniqueId val="{00000023-EB1E-4BB1-A66F-0BEEA3CEECEF}"/>
            </c:ext>
          </c:extLst>
        </c:ser>
        <c:dLbls>
          <c:showLegendKey val="0"/>
          <c:showVal val="0"/>
          <c:showCatName val="0"/>
          <c:showSerName val="0"/>
          <c:showPercent val="0"/>
          <c:showBubbleSize val="0"/>
        </c:dLbls>
        <c:smooth val="0"/>
        <c:axId val="81148160"/>
        <c:axId val="81195008"/>
      </c:lineChart>
      <c:catAx>
        <c:axId val="8114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ru-RU"/>
          </a:p>
        </c:txPr>
        <c:crossAx val="81195008"/>
        <c:crosses val="autoZero"/>
        <c:auto val="1"/>
        <c:lblAlgn val="ctr"/>
        <c:lblOffset val="100"/>
        <c:noMultiLvlLbl val="0"/>
      </c:catAx>
      <c:valAx>
        <c:axId val="81195008"/>
        <c:scaling>
          <c:orientation val="minMax"/>
        </c:scaling>
        <c:delete val="1"/>
        <c:axPos val="l"/>
        <c:numFmt formatCode="General" sourceLinked="1"/>
        <c:majorTickMark val="none"/>
        <c:minorTickMark val="none"/>
        <c:tickLblPos val="none"/>
        <c:crossAx val="8114816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c:spPr>
    </c:floor>
    <c:sideWall>
      <c:thickness val="0"/>
      <c:spPr>
        <a:noFill/>
        <a:ln w="25400">
          <a:noFill/>
        </a:ln>
        <a:effectLst/>
      </c:spPr>
    </c:sideWall>
    <c:backWall>
      <c:thickness val="0"/>
      <c:spPr>
        <a:noFill/>
        <a:ln w="25400">
          <a:noFill/>
        </a:ln>
        <a:effectLst/>
      </c:spPr>
    </c:backWall>
    <c:plotArea>
      <c:layout/>
      <c:bar3DChart>
        <c:barDir val="col"/>
        <c:grouping val="percentStacked"/>
        <c:varyColors val="0"/>
        <c:ser>
          <c:idx val="0"/>
          <c:order val="0"/>
          <c:tx>
            <c:strRef>
              <c:f>Лист1!$D$1</c:f>
              <c:strCache>
                <c:ptCount val="1"/>
                <c:pt idx="0">
                  <c:v>ОИАЭ</c:v>
                </c:pt>
              </c:strCache>
            </c:strRef>
          </c:tx>
          <c:spPr>
            <a:solidFill>
              <a:srgbClr val="00B1F1"/>
            </a:solidFill>
            <a:ln w="9525" cap="flat" cmpd="sng" algn="ctr">
              <a:solidFill>
                <a:schemeClr val="accent1">
                  <a:shade val="95000"/>
                </a:schemeClr>
              </a:solidFill>
              <a:round/>
            </a:ln>
            <a:effectLst/>
          </c:spPr>
          <c:invertIfNegative val="0"/>
          <c:dLbls>
            <c:dLbl>
              <c:idx val="0"/>
              <c:layout>
                <c:manualLayout>
                  <c:x val="0"/>
                  <c:y val="-5.946112767794543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a:solidFill>
                        <a:schemeClr val="tx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3A7-4BE8-97F9-5BB984A5BB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Лист1!$A$3:$A$5</c:f>
              <c:strCache>
                <c:ptCount val="3"/>
                <c:pt idx="0">
                  <c:v>СОЮЗАТОМСТРОЙ</c:v>
                </c:pt>
                <c:pt idx="1">
                  <c:v>СОЮЗАТОМПРОЕКТ</c:v>
                </c:pt>
                <c:pt idx="2">
                  <c:v>СОЮЗАТОМГЕО</c:v>
                </c:pt>
              </c:strCache>
            </c:strRef>
          </c:cat>
          <c:val>
            <c:numRef>
              <c:f>Лист1!$D$3:$D$5</c:f>
              <c:numCache>
                <c:formatCode>0%</c:formatCode>
                <c:ptCount val="3"/>
                <c:pt idx="0">
                  <c:v>0.59</c:v>
                </c:pt>
                <c:pt idx="1">
                  <c:v>0.81</c:v>
                </c:pt>
                <c:pt idx="2">
                  <c:v>0.78</c:v>
                </c:pt>
              </c:numCache>
            </c:numRef>
          </c:val>
          <c:extLst>
            <c:ext xmlns:c16="http://schemas.microsoft.com/office/drawing/2014/chart" uri="{C3380CC4-5D6E-409C-BE32-E72D297353CC}">
              <c16:uniqueId val="{00000001-13A7-4BE8-97F9-5BB984A5BB32}"/>
            </c:ext>
          </c:extLst>
        </c:ser>
        <c:ser>
          <c:idx val="1"/>
          <c:order val="1"/>
          <c:tx>
            <c:strRef>
              <c:f>Лист1!$E$1</c:f>
              <c:strCache>
                <c:ptCount val="1"/>
                <c:pt idx="0">
                  <c:v>особо опасные, технически сложные и уникальные объекты кап. Строительства (кроме ОИАЭ)</c:v>
                </c:pt>
              </c:strCache>
            </c:strRef>
          </c:tx>
          <c:spPr>
            <a:solidFill>
              <a:srgbClr val="ED7E30"/>
            </a:solidFill>
            <a:ln w="9525" cap="flat" cmpd="sng" algn="ctr">
              <a:solidFill>
                <a:schemeClr val="accent2">
                  <a:shade val="95000"/>
                </a:schemeClr>
              </a:solidFill>
              <a:round/>
            </a:ln>
            <a:effectLst/>
          </c:spPr>
          <c:invertIfNegative val="0"/>
          <c:dPt>
            <c:idx val="1"/>
            <c:invertIfNegative val="0"/>
            <c:bubble3D val="0"/>
            <c:extLst>
              <c:ext xmlns:c16="http://schemas.microsoft.com/office/drawing/2014/chart" uri="{C3380CC4-5D6E-409C-BE32-E72D297353CC}">
                <c16:uniqueId val="{00000003-13A7-4BE8-97F9-5BB984A5BB3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Лист1!$A$3:$A$5</c:f>
              <c:strCache>
                <c:ptCount val="3"/>
                <c:pt idx="0">
                  <c:v>СОЮЗАТОМСТРОЙ</c:v>
                </c:pt>
                <c:pt idx="1">
                  <c:v>СОЮЗАТОМПРОЕКТ</c:v>
                </c:pt>
                <c:pt idx="2">
                  <c:v>СОЮЗАТОМГЕО</c:v>
                </c:pt>
              </c:strCache>
            </c:strRef>
          </c:cat>
          <c:val>
            <c:numRef>
              <c:f>Лист1!$E$3:$E$5</c:f>
              <c:numCache>
                <c:formatCode>0%</c:formatCode>
                <c:ptCount val="3"/>
                <c:pt idx="0">
                  <c:v>0.23</c:v>
                </c:pt>
                <c:pt idx="1">
                  <c:v>0.11</c:v>
                </c:pt>
                <c:pt idx="2">
                  <c:v>0.14000000000000001</c:v>
                </c:pt>
              </c:numCache>
            </c:numRef>
          </c:val>
          <c:extLst>
            <c:ext xmlns:c16="http://schemas.microsoft.com/office/drawing/2014/chart" uri="{C3380CC4-5D6E-409C-BE32-E72D297353CC}">
              <c16:uniqueId val="{00000004-13A7-4BE8-97F9-5BB984A5BB32}"/>
            </c:ext>
          </c:extLst>
        </c:ser>
        <c:ser>
          <c:idx val="2"/>
          <c:order val="2"/>
          <c:tx>
            <c:strRef>
              <c:f>Лист1!$F$1</c:f>
              <c:strCache>
                <c:ptCount val="1"/>
                <c:pt idx="0">
                  <c:v>объекты капитального строительства (кроме особо опасных, технически сложных и уникальных объектов, ОИАЭ)</c:v>
                </c:pt>
              </c:strCache>
            </c:strRef>
          </c:tx>
          <c:spPr>
            <a:solidFill>
              <a:srgbClr val="00B050"/>
            </a:solidFill>
            <a:ln w="9525" cap="flat" cmpd="sng" algn="ctr">
              <a:solidFill>
                <a:schemeClr val="accent3">
                  <a:shade val="95000"/>
                </a:schemeClr>
              </a:solidFill>
              <a:round/>
            </a:ln>
            <a:effectLst/>
          </c:spPr>
          <c:invertIfNegative val="0"/>
          <c:dLbls>
            <c:dLbl>
              <c:idx val="0"/>
              <c:layout>
                <c:manualLayout>
                  <c:x val="0"/>
                  <c:y val="-3.23205054010873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A7-4BE8-97F9-5BB984A5BB32}"/>
                </c:ext>
              </c:extLst>
            </c:dLbl>
            <c:dLbl>
              <c:idx val="1"/>
              <c:layout>
                <c:manualLayout>
                  <c:x val="1.3672603702751699E-2"/>
                  <c:y val="-6.4641010802174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A7-4BE8-97F9-5BB984A5BB32}"/>
                </c:ext>
              </c:extLst>
            </c:dLbl>
            <c:dLbl>
              <c:idx val="2"/>
              <c:layout>
                <c:manualLayout>
                  <c:x val="1.5191781891946201E-2"/>
                  <c:y val="-7.433716242250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A7-4BE8-97F9-5BB984A5BB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Лист1!$A$3:$A$5</c:f>
              <c:strCache>
                <c:ptCount val="3"/>
                <c:pt idx="0">
                  <c:v>СОЮЗАТОМСТРОЙ</c:v>
                </c:pt>
                <c:pt idx="1">
                  <c:v>СОЮЗАТОМПРОЕКТ</c:v>
                </c:pt>
                <c:pt idx="2">
                  <c:v>СОЮЗАТОМГЕО</c:v>
                </c:pt>
              </c:strCache>
            </c:strRef>
          </c:cat>
          <c:val>
            <c:numRef>
              <c:f>Лист1!$F$3:$F$5</c:f>
              <c:numCache>
                <c:formatCode>0%</c:formatCode>
                <c:ptCount val="3"/>
                <c:pt idx="0">
                  <c:v>0.1800000000000001</c:v>
                </c:pt>
                <c:pt idx="1">
                  <c:v>8.0000000000000043E-2</c:v>
                </c:pt>
                <c:pt idx="2">
                  <c:v>8.0000000000000043E-2</c:v>
                </c:pt>
              </c:numCache>
            </c:numRef>
          </c:val>
          <c:extLst>
            <c:ext xmlns:c16="http://schemas.microsoft.com/office/drawing/2014/chart" uri="{C3380CC4-5D6E-409C-BE32-E72D297353CC}">
              <c16:uniqueId val="{00000008-13A7-4BE8-97F9-5BB984A5BB32}"/>
            </c:ext>
          </c:extLst>
        </c:ser>
        <c:dLbls>
          <c:showLegendKey val="0"/>
          <c:showVal val="1"/>
          <c:showCatName val="0"/>
          <c:showSerName val="0"/>
          <c:showPercent val="0"/>
          <c:showBubbleSize val="0"/>
        </c:dLbls>
        <c:gapWidth val="95"/>
        <c:gapDepth val="95"/>
        <c:shape val="box"/>
        <c:axId val="6759168"/>
        <c:axId val="6760704"/>
        <c:axId val="0"/>
      </c:bar3DChart>
      <c:catAx>
        <c:axId val="6759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a:solidFill>
                  <a:schemeClr val="tx1"/>
                </a:solidFill>
                <a:latin typeface="+mn-lt"/>
                <a:ea typeface="+mn-ea"/>
                <a:cs typeface="+mn-cs"/>
              </a:defRPr>
            </a:pPr>
            <a:endParaRPr lang="ru-RU"/>
          </a:p>
        </c:txPr>
        <c:crossAx val="6760704"/>
        <c:crosses val="autoZero"/>
        <c:auto val="1"/>
        <c:lblAlgn val="ctr"/>
        <c:lblOffset val="100"/>
        <c:noMultiLvlLbl val="0"/>
      </c:catAx>
      <c:valAx>
        <c:axId val="6760704"/>
        <c:scaling>
          <c:orientation val="minMax"/>
        </c:scaling>
        <c:delete val="1"/>
        <c:axPos val="l"/>
        <c:numFmt formatCode="0%" sourceLinked="1"/>
        <c:majorTickMark val="none"/>
        <c:minorTickMark val="none"/>
        <c:tickLblPos val="none"/>
        <c:crossAx val="6759168"/>
        <c:crosses val="autoZero"/>
        <c:crossBetween val="between"/>
      </c:valAx>
      <c:spPr>
        <a:noFill/>
        <a:ln>
          <a:noFill/>
        </a:ln>
        <a:effectLst/>
      </c:spPr>
    </c:plotArea>
    <c:plotVisOnly val="1"/>
    <c:dispBlanksAs val="gap"/>
    <c:showDLblsOverMax val="0"/>
  </c:chart>
  <c:spPr>
    <a:noFill/>
    <a:ln>
      <a:noFill/>
      <a:miter/>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СТРОЙ</a:t>
            </a:r>
          </a:p>
        </c:rich>
      </c:tx>
      <c:layout>
        <c:manualLayout>
          <c:xMode val="edge"/>
          <c:yMode val="edge"/>
          <c:x val="0.36574615437526925"/>
          <c:y val="7.22647898956103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925925925925925E-2"/>
          <c:y val="0.2031564134938065"/>
          <c:w val="0.91851851851851851"/>
          <c:h val="0.52785514320064464"/>
        </c:manualLayout>
      </c:layout>
      <c:pie3DChart>
        <c:varyColors val="1"/>
        <c:ser>
          <c:idx val="0"/>
          <c:order val="0"/>
          <c:tx>
            <c:strRef>
              <c:f>Лист1!$B$1</c:f>
              <c:strCache>
                <c:ptCount val="1"/>
                <c:pt idx="0">
                  <c:v>СТРОЙ</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23B-4723-BB25-6726B0F6763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23B-4723-BB25-6726B0F67639}"/>
              </c:ext>
            </c:extLst>
          </c:dPt>
          <c:dPt>
            <c:idx val="2"/>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5-523B-4723-BB25-6726B0F6763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23B-4723-BB25-6726B0F67639}"/>
              </c:ext>
            </c:extLst>
          </c:dPt>
          <c:cat>
            <c:strRef>
              <c:f>Лист1!$A$2:$A$5</c:f>
              <c:strCache>
                <c:ptCount val="3"/>
                <c:pt idx="0">
                  <c:v>ФОНД - 76</c:v>
                </c:pt>
                <c:pt idx="1">
                  <c:v>ПЕРЕСМОТРЕНО - 15</c:v>
                </c:pt>
                <c:pt idx="2">
                  <c:v>отменено-2</c:v>
                </c:pt>
              </c:strCache>
            </c:strRef>
          </c:cat>
          <c:val>
            <c:numRef>
              <c:f>Лист1!$B$2:$B$5</c:f>
              <c:numCache>
                <c:formatCode>General</c:formatCode>
                <c:ptCount val="4"/>
                <c:pt idx="0">
                  <c:v>76</c:v>
                </c:pt>
                <c:pt idx="1">
                  <c:v>15</c:v>
                </c:pt>
                <c:pt idx="2">
                  <c:v>2</c:v>
                </c:pt>
              </c:numCache>
            </c:numRef>
          </c:val>
          <c:extLst>
            <c:ext xmlns:c16="http://schemas.microsoft.com/office/drawing/2014/chart" uri="{C3380CC4-5D6E-409C-BE32-E72D297353CC}">
              <c16:uniqueId val="{00000008-523B-4723-BB25-6726B0F67639}"/>
            </c:ext>
          </c:extLst>
        </c:ser>
        <c:dLbls>
          <c:showLegendKey val="0"/>
          <c:showVal val="0"/>
          <c:showCatName val="0"/>
          <c:showSerName val="0"/>
          <c:showPercent val="0"/>
          <c:showBubbleSize val="0"/>
          <c:showLeaderLines val="1"/>
        </c:dLbls>
      </c:pie3DChart>
      <c:spPr>
        <a:noFill/>
        <a:ln>
          <a:noFill/>
        </a:ln>
        <a:effectLst/>
      </c:spPr>
    </c:plotArea>
    <c:legend>
      <c:legendPos val="b"/>
      <c:legendEntry>
        <c:idx val="2"/>
        <c:delete val="1"/>
      </c:legendEntry>
      <c:legendEntry>
        <c:idx val="3"/>
        <c:delete val="1"/>
      </c:legendEntry>
      <c:layout>
        <c:manualLayout>
          <c:xMode val="edge"/>
          <c:yMode val="edge"/>
          <c:x val="0.22673549139690871"/>
          <c:y val="0.69926464805516997"/>
          <c:w val="0.55189315637486136"/>
          <c:h val="0.295300431312683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ПРОЕКТ</a:t>
            </a:r>
          </a:p>
        </c:rich>
      </c:tx>
      <c:layout>
        <c:manualLayout>
          <c:xMode val="edge"/>
          <c:yMode val="edge"/>
          <c:x val="0.33708340220678934"/>
          <c:y val="8.0431193528455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7491437833663486E-2"/>
          <c:y val="0.1977431129664331"/>
          <c:w val="0.7806442648742572"/>
          <c:h val="0.45116248014200955"/>
        </c:manualLayout>
      </c:layout>
      <c:pie3DChart>
        <c:varyColors val="1"/>
        <c:ser>
          <c:idx val="0"/>
          <c:order val="0"/>
          <c:tx>
            <c:strRef>
              <c:f>Лист1!$B$1</c:f>
              <c:strCache>
                <c:ptCount val="1"/>
                <c:pt idx="0">
                  <c:v>ПРОЕКТ</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FFF-4EBE-98A0-FA147B2F834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FFF-4EBE-98A0-FA147B2F834F}"/>
              </c:ext>
            </c:extLst>
          </c:dPt>
          <c:dPt>
            <c:idx val="2"/>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5-BFFF-4EBE-98A0-FA147B2F834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FFF-4EBE-98A0-FA147B2F834F}"/>
              </c:ext>
            </c:extLst>
          </c:dPt>
          <c:cat>
            <c:strRef>
              <c:f>Лист1!$A$2:$A$5</c:f>
              <c:strCache>
                <c:ptCount val="3"/>
                <c:pt idx="0">
                  <c:v>ФОНД - 79</c:v>
                </c:pt>
                <c:pt idx="1">
                  <c:v>ПЕРЕСМОТРЕНО - 15</c:v>
                </c:pt>
                <c:pt idx="2">
                  <c:v>ОТМЕНЕНО-3</c:v>
                </c:pt>
              </c:strCache>
            </c:strRef>
          </c:cat>
          <c:val>
            <c:numRef>
              <c:f>Лист1!$B$2:$B$5</c:f>
              <c:numCache>
                <c:formatCode>General</c:formatCode>
                <c:ptCount val="4"/>
                <c:pt idx="0">
                  <c:v>79</c:v>
                </c:pt>
                <c:pt idx="1">
                  <c:v>15</c:v>
                </c:pt>
                <c:pt idx="2">
                  <c:v>3</c:v>
                </c:pt>
              </c:numCache>
            </c:numRef>
          </c:val>
          <c:extLst>
            <c:ext xmlns:c16="http://schemas.microsoft.com/office/drawing/2014/chart" uri="{C3380CC4-5D6E-409C-BE32-E72D297353CC}">
              <c16:uniqueId val="{00000008-BFFF-4EBE-98A0-FA147B2F834F}"/>
            </c:ext>
          </c:extLst>
        </c:ser>
        <c:dLbls>
          <c:showLegendKey val="0"/>
          <c:showVal val="0"/>
          <c:showCatName val="0"/>
          <c:showSerName val="0"/>
          <c:showPercent val="0"/>
          <c:showBubbleSize val="0"/>
          <c:showLeaderLines val="1"/>
        </c:dLbls>
      </c:pie3DChart>
      <c:spPr>
        <a:noFill/>
        <a:ln>
          <a:noFill/>
        </a:ln>
        <a:effectLst/>
      </c:spPr>
    </c:plotArea>
    <c:legend>
      <c:legendPos val="b"/>
      <c:legendEntry>
        <c:idx val="2"/>
        <c:delete val="1"/>
      </c:legendEntry>
      <c:legendEntry>
        <c:idx val="3"/>
        <c:delete val="1"/>
      </c:legendEntry>
      <c:layout>
        <c:manualLayout>
          <c:xMode val="edge"/>
          <c:yMode val="edge"/>
          <c:x val="0.17086142129466325"/>
          <c:y val="0.65312054653421214"/>
          <c:w val="0.69727373254413882"/>
          <c:h val="0.298270093676147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ГЕО</a:t>
            </a:r>
          </a:p>
        </c:rich>
      </c:tx>
      <c:layout>
        <c:manualLayout>
          <c:xMode val="edge"/>
          <c:yMode val="edge"/>
          <c:x val="0.33708340220678934"/>
          <c:y val="8.0431193528455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ГЕО</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21C-42CC-9A03-A63E38CBDED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21C-42CC-9A03-A63E38CBDEDF}"/>
              </c:ext>
            </c:extLst>
          </c:dPt>
          <c:dPt>
            <c:idx val="2"/>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5-E21C-42CC-9A03-A63E38CBDED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21C-42CC-9A03-A63E38CBDEDF}"/>
              </c:ext>
            </c:extLst>
          </c:dPt>
          <c:cat>
            <c:strRef>
              <c:f>Лист1!$A$2:$A$5</c:f>
              <c:strCache>
                <c:ptCount val="3"/>
                <c:pt idx="0">
                  <c:v>ФОНД - 18</c:v>
                </c:pt>
                <c:pt idx="1">
                  <c:v>ПЕРЕСМОТРЕНО - 9</c:v>
                </c:pt>
                <c:pt idx="2">
                  <c:v>ОТМЕНЕНО - 3</c:v>
                </c:pt>
              </c:strCache>
            </c:strRef>
          </c:cat>
          <c:val>
            <c:numRef>
              <c:f>Лист1!$B$2:$B$5</c:f>
              <c:numCache>
                <c:formatCode>General</c:formatCode>
                <c:ptCount val="4"/>
                <c:pt idx="0">
                  <c:v>18</c:v>
                </c:pt>
                <c:pt idx="1">
                  <c:v>9</c:v>
                </c:pt>
                <c:pt idx="2">
                  <c:v>2</c:v>
                </c:pt>
              </c:numCache>
            </c:numRef>
          </c:val>
          <c:extLst>
            <c:ext xmlns:c16="http://schemas.microsoft.com/office/drawing/2014/chart" uri="{C3380CC4-5D6E-409C-BE32-E72D297353CC}">
              <c16:uniqueId val="{00000008-E21C-42CC-9A03-A63E38CBDEDF}"/>
            </c:ext>
          </c:extLst>
        </c:ser>
        <c:dLbls>
          <c:showLegendKey val="0"/>
          <c:showVal val="0"/>
          <c:showCatName val="0"/>
          <c:showSerName val="0"/>
          <c:showPercent val="0"/>
          <c:showBubbleSize val="0"/>
          <c:showLeaderLines val="1"/>
        </c:dLbls>
      </c:pie3DChart>
      <c:spPr>
        <a:noFill/>
        <a:ln>
          <a:noFill/>
        </a:ln>
        <a:effectLst/>
      </c:spPr>
    </c:plotArea>
    <c:legend>
      <c:legendPos val="b"/>
      <c:legendEntry>
        <c:idx val="3"/>
        <c:delete val="1"/>
      </c:legendEntry>
      <c:layout>
        <c:manualLayout>
          <c:xMode val="edge"/>
          <c:yMode val="edge"/>
          <c:x val="0.17573599318634645"/>
          <c:y val="0.63768437163806835"/>
          <c:w val="0.70702287632750527"/>
          <c:h val="0.282034232587688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Лист1!$B$1</c:f>
              <c:strCache>
                <c:ptCount val="1"/>
                <c:pt idx="0">
                  <c:v>Руководители и специалисты</c:v>
                </c:pt>
              </c:strCache>
            </c:strRef>
          </c:tx>
          <c:spPr>
            <a:ln w="28575" cap="rnd">
              <a:solidFill>
                <a:srgbClr val="FF0000"/>
              </a:solidFill>
              <a:round/>
            </a:ln>
            <a:effectLst/>
          </c:spPr>
          <c:marker>
            <c:symbol val="none"/>
          </c:marker>
          <c:dLbls>
            <c:dLbl>
              <c:idx val="1"/>
              <c:layout>
                <c:manualLayout>
                  <c:x val="-3.80872133607306E-2"/>
                  <c:y val="-3.749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9C-4772-8FD3-1CA9DC6A24F5}"/>
                </c:ext>
              </c:extLst>
            </c:dLbl>
            <c:dLbl>
              <c:idx val="2"/>
              <c:layout>
                <c:manualLayout>
                  <c:x val="-3.04697706885847E-2"/>
                  <c:y val="-4.06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9C-4772-8FD3-1CA9DC6A24F5}"/>
                </c:ext>
              </c:extLst>
            </c:dLbl>
            <c:dLbl>
              <c:idx val="3"/>
              <c:layout>
                <c:manualLayout>
                  <c:x val="-1.8281862413150701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9C-4772-8FD3-1CA9DC6A24F5}"/>
                </c:ext>
              </c:extLst>
            </c:dLbl>
            <c:dLbl>
              <c:idx val="4"/>
              <c:layout>
                <c:manualLayout>
                  <c:x val="-4.5704656032876899E-2"/>
                  <c:y val="0.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9C-4772-8FD3-1CA9DC6A24F5}"/>
                </c:ext>
              </c:extLst>
            </c:dLbl>
            <c:dLbl>
              <c:idx val="5"/>
              <c:layout>
                <c:manualLayout>
                  <c:x val="-3.5040236291872001E-2"/>
                  <c:y val="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9C-4772-8FD3-1CA9DC6A24F5}"/>
                </c:ext>
              </c:extLst>
            </c:dLbl>
            <c:dLbl>
              <c:idx val="6"/>
              <c:layout>
                <c:manualLayout>
                  <c:x val="-3.5040236291872202E-2"/>
                  <c:y val="0.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9C-4772-8FD3-1CA9DC6A24F5}"/>
                </c:ext>
              </c:extLst>
            </c:dLbl>
            <c:dLbl>
              <c:idx val="7"/>
              <c:layout>
                <c:manualLayout>
                  <c:x val="-2.7925000923504002E-3"/>
                  <c:y val="-3.1404032244770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9C-4772-8FD3-1CA9DC6A24F5}"/>
                </c:ext>
              </c:extLst>
            </c:dLbl>
            <c:dLbl>
              <c:idx val="8"/>
              <c:layout>
                <c:manualLayout>
                  <c:x val="-2.9321250969679399E-2"/>
                  <c:y val="-3.66380376188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9C-4772-8FD3-1CA9DC6A24F5}"/>
                </c:ext>
              </c:extLst>
            </c:dLbl>
            <c:dLbl>
              <c:idx val="9"/>
              <c:layout>
                <c:manualLayout>
                  <c:x val="-6.1435002031708701E-2"/>
                  <c:y val="4.71060483671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9C-4772-8FD3-1CA9DC6A24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Лист1!$A$2:$A$12</c:f>
              <c:strCache>
                <c:ptCount val="11"/>
                <c:pt idx="0">
                  <c:v>2012</c:v>
                </c:pt>
                <c:pt idx="1">
                  <c:v>2013</c:v>
                </c:pt>
                <c:pt idx="2">
                  <c:v>2014</c:v>
                </c:pt>
                <c:pt idx="3">
                  <c:v>2015</c:v>
                </c:pt>
                <c:pt idx="4">
                  <c:v>2016</c:v>
                </c:pt>
                <c:pt idx="5">
                  <c:v>2017</c:v>
                </c:pt>
                <c:pt idx="6">
                  <c:v>2018</c:v>
                </c:pt>
                <c:pt idx="7">
                  <c:v>2019</c:v>
                </c:pt>
                <c:pt idx="8">
                  <c:v>2020</c:v>
                </c:pt>
                <c:pt idx="9">
                  <c:v>2021</c:v>
                </c:pt>
                <c:pt idx="10">
                  <c:v>  план на 2022</c:v>
                </c:pt>
              </c:strCache>
            </c:strRef>
          </c:cat>
          <c:val>
            <c:numRef>
              <c:f>Лист1!$B$2:$B$12</c:f>
              <c:numCache>
                <c:formatCode>General</c:formatCode>
                <c:ptCount val="11"/>
                <c:pt idx="1">
                  <c:v>1143</c:v>
                </c:pt>
                <c:pt idx="2">
                  <c:v>2900</c:v>
                </c:pt>
                <c:pt idx="3">
                  <c:v>2689</c:v>
                </c:pt>
                <c:pt idx="4">
                  <c:v>2514</c:v>
                </c:pt>
                <c:pt idx="5">
                  <c:v>2324</c:v>
                </c:pt>
                <c:pt idx="6">
                  <c:v>2206</c:v>
                </c:pt>
                <c:pt idx="7">
                  <c:v>2811</c:v>
                </c:pt>
                <c:pt idx="8">
                  <c:v>3071</c:v>
                </c:pt>
                <c:pt idx="9">
                  <c:v>3041</c:v>
                </c:pt>
                <c:pt idx="10">
                  <c:v>3050</c:v>
                </c:pt>
              </c:numCache>
            </c:numRef>
          </c:val>
          <c:smooth val="0"/>
          <c:extLst>
            <c:ext xmlns:c16="http://schemas.microsoft.com/office/drawing/2014/chart" uri="{C3380CC4-5D6E-409C-BE32-E72D297353CC}">
              <c16:uniqueId val="{0000000B-C0A4-4667-98AC-89FB7AACC6AF}"/>
            </c:ext>
          </c:extLst>
        </c:ser>
        <c:ser>
          <c:idx val="2"/>
          <c:order val="1"/>
          <c:tx>
            <c:strRef>
              <c:f>Лист1!$C$1</c:f>
              <c:strCache>
                <c:ptCount val="1"/>
                <c:pt idx="0">
                  <c:v>Обучение рабочих</c:v>
                </c:pt>
              </c:strCache>
            </c:strRef>
          </c:tx>
          <c:spPr>
            <a:ln w="28575" cap="rnd">
              <a:solidFill>
                <a:schemeClr val="tx2">
                  <a:lumMod val="60000"/>
                  <a:lumOff val="40000"/>
                </a:schemeClr>
              </a:solidFill>
              <a:round/>
            </a:ln>
            <a:effectLst/>
          </c:spPr>
          <c:marker>
            <c:symbol val="none"/>
          </c:marker>
          <c:dLbls>
            <c:dLbl>
              <c:idx val="0"/>
              <c:layout>
                <c:manualLayout>
                  <c:x val="9.7737503232264E-3"/>
                  <c:y val="5.2340053741284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9C-4772-8FD3-1CA9DC6A24F5}"/>
                </c:ext>
              </c:extLst>
            </c:dLbl>
            <c:dLbl>
              <c:idx val="3"/>
              <c:layout>
                <c:manualLayout>
                  <c:x val="-2.7422793619726001E-2"/>
                  <c:y val="-2.81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C9C-4772-8FD3-1CA9DC6A24F5}"/>
                </c:ext>
              </c:extLst>
            </c:dLbl>
            <c:dLbl>
              <c:idx val="4"/>
              <c:layout>
                <c:manualLayout>
                  <c:x val="-4.5704656032877896E-3"/>
                  <c:y val="-3.12500000000000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9C-4772-8FD3-1CA9DC6A24F5}"/>
                </c:ext>
              </c:extLst>
            </c:dLbl>
            <c:dLbl>
              <c:idx val="5"/>
              <c:layout>
                <c:manualLayout>
                  <c:x val="-3.5040236291872001E-2"/>
                  <c:y val="-5.3124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9C-4772-8FD3-1CA9DC6A24F5}"/>
                </c:ext>
              </c:extLst>
            </c:dLbl>
            <c:dLbl>
              <c:idx val="6"/>
              <c:layout>
                <c:manualLayout>
                  <c:x val="-3.5040236291872202E-2"/>
                  <c:y val="-2.5000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C9C-4772-8FD3-1CA9DC6A24F5}"/>
                </c:ext>
              </c:extLst>
            </c:dLbl>
            <c:dLbl>
              <c:idx val="7"/>
              <c:layout>
                <c:manualLayout>
                  <c:x val="1.0239048722920301E-16"/>
                  <c:y val="-2.0936021496513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C9C-4772-8FD3-1CA9DC6A24F5}"/>
                </c:ext>
              </c:extLst>
            </c:dLbl>
            <c:dLbl>
              <c:idx val="8"/>
              <c:layout>
                <c:manualLayout>
                  <c:x val="-3.3510001108204901E-2"/>
                  <c:y val="2.616982080743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C9C-4772-8FD3-1CA9DC6A24F5}"/>
                </c:ext>
              </c:extLst>
            </c:dLbl>
            <c:dLbl>
              <c:idx val="9"/>
              <c:layout>
                <c:manualLayout>
                  <c:x val="-4.1887501385255901E-3"/>
                  <c:y val="-3.4021034931834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C9C-4772-8FD3-1CA9DC6A24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Лист1!$A$2:$A$12</c:f>
              <c:strCache>
                <c:ptCount val="11"/>
                <c:pt idx="0">
                  <c:v>2012</c:v>
                </c:pt>
                <c:pt idx="1">
                  <c:v>2013</c:v>
                </c:pt>
                <c:pt idx="2">
                  <c:v>2014</c:v>
                </c:pt>
                <c:pt idx="3">
                  <c:v>2015</c:v>
                </c:pt>
                <c:pt idx="4">
                  <c:v>2016</c:v>
                </c:pt>
                <c:pt idx="5">
                  <c:v>2017</c:v>
                </c:pt>
                <c:pt idx="6">
                  <c:v>2018</c:v>
                </c:pt>
                <c:pt idx="7">
                  <c:v>2019</c:v>
                </c:pt>
                <c:pt idx="8">
                  <c:v>2020</c:v>
                </c:pt>
                <c:pt idx="9">
                  <c:v>2021</c:v>
                </c:pt>
                <c:pt idx="10">
                  <c:v>  план на 2022</c:v>
                </c:pt>
              </c:strCache>
            </c:strRef>
          </c:cat>
          <c:val>
            <c:numRef>
              <c:f>Лист1!$C$2:$C$12</c:f>
              <c:numCache>
                <c:formatCode>General</c:formatCode>
                <c:ptCount val="11"/>
                <c:pt idx="0">
                  <c:v>120</c:v>
                </c:pt>
                <c:pt idx="1">
                  <c:v>423</c:v>
                </c:pt>
                <c:pt idx="2">
                  <c:v>1361</c:v>
                </c:pt>
                <c:pt idx="3">
                  <c:v>3008</c:v>
                </c:pt>
                <c:pt idx="4">
                  <c:v>2721</c:v>
                </c:pt>
                <c:pt idx="5">
                  <c:v>2490</c:v>
                </c:pt>
                <c:pt idx="6">
                  <c:v>4071</c:v>
                </c:pt>
                <c:pt idx="7">
                  <c:v>3655</c:v>
                </c:pt>
                <c:pt idx="8">
                  <c:v>2970</c:v>
                </c:pt>
                <c:pt idx="9">
                  <c:v>5964</c:v>
                </c:pt>
                <c:pt idx="10">
                  <c:v>5500</c:v>
                </c:pt>
              </c:numCache>
            </c:numRef>
          </c:val>
          <c:smooth val="0"/>
          <c:extLst>
            <c:ext xmlns:c16="http://schemas.microsoft.com/office/drawing/2014/chart" uri="{C3380CC4-5D6E-409C-BE32-E72D297353CC}">
              <c16:uniqueId val="{0000000C-C0A4-4667-98AC-89FB7AACC6AF}"/>
            </c:ext>
          </c:extLst>
        </c:ser>
        <c:dLbls>
          <c:showLegendKey val="0"/>
          <c:showVal val="0"/>
          <c:showCatName val="0"/>
          <c:showSerName val="0"/>
          <c:showPercent val="0"/>
          <c:showBubbleSize val="0"/>
        </c:dLbls>
        <c:smooth val="0"/>
        <c:axId val="414622304"/>
        <c:axId val="414272048"/>
      </c:lineChart>
      <c:catAx>
        <c:axId val="41462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14272048"/>
        <c:crosses val="autoZero"/>
        <c:auto val="1"/>
        <c:lblAlgn val="ctr"/>
        <c:lblOffset val="100"/>
        <c:noMultiLvlLbl val="0"/>
      </c:catAx>
      <c:valAx>
        <c:axId val="41427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14622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EFA9B-D365-4AAA-8759-A6FEBEF4345A}" type="doc">
      <dgm:prSet loTypeId="urn:microsoft.com/office/officeart/2005/8/layout/gear1" loCatId="relationship" qsTypeId="urn:microsoft.com/office/officeart/2005/8/quickstyle/3d5" qsCatId="3D" csTypeId="urn:microsoft.com/office/officeart/2005/8/colors/accent1_2" csCatId="accent1" phldr="1"/>
      <dgm:spPr/>
    </dgm:pt>
    <dgm:pt modelId="{8C706A59-8C8D-49AF-B523-637D09C16577}">
      <dgm:prSet phldrT="[Текст]"/>
      <dgm:spPr/>
      <dgm:t>
        <a:bodyPr/>
        <a:lstStyle/>
        <a:p>
          <a:r>
            <a:rPr lang="ru-RU" b="1" dirty="0" err="1">
              <a:solidFill>
                <a:schemeClr val="tx2"/>
              </a:solidFill>
            </a:rPr>
            <a:t>ТехРегламенты</a:t>
          </a:r>
          <a:r>
            <a:rPr lang="ru-RU" b="1" dirty="0">
              <a:solidFill>
                <a:schemeClr val="tx2"/>
              </a:solidFill>
            </a:rPr>
            <a:t>, СНиП и ГОСТ</a:t>
          </a:r>
        </a:p>
      </dgm:t>
    </dgm:pt>
    <dgm:pt modelId="{B416DCD6-5073-4D9C-8937-E59FBE46B805}" type="parTrans" cxnId="{5EA8B0EA-7060-4C7F-A8FE-B9CB6C1771F3}">
      <dgm:prSet/>
      <dgm:spPr/>
      <dgm:t>
        <a:bodyPr/>
        <a:lstStyle/>
        <a:p>
          <a:endParaRPr lang="ru-RU"/>
        </a:p>
      </dgm:t>
    </dgm:pt>
    <dgm:pt modelId="{081F1FA2-99BD-43EB-8CFC-00AA14DBF6AE}" type="sibTrans" cxnId="{5EA8B0EA-7060-4C7F-A8FE-B9CB6C1771F3}">
      <dgm:prSet/>
      <dgm:spPr/>
      <dgm:t>
        <a:bodyPr/>
        <a:lstStyle/>
        <a:p>
          <a:endParaRPr lang="ru-RU"/>
        </a:p>
      </dgm:t>
    </dgm:pt>
    <dgm:pt modelId="{F8A8037F-83A7-4D5A-8F95-91E225641E59}">
      <dgm:prSet phldrT="[Текст]"/>
      <dgm:spPr/>
      <dgm:t>
        <a:bodyPr/>
        <a:lstStyle/>
        <a:p>
          <a:r>
            <a:rPr lang="ru-RU" b="1" dirty="0">
              <a:solidFill>
                <a:schemeClr val="tx2"/>
              </a:solidFill>
            </a:rPr>
            <a:t>ФНП</a:t>
          </a:r>
        </a:p>
      </dgm:t>
    </dgm:pt>
    <dgm:pt modelId="{1312836E-7005-475D-BE4F-E7693E553C60}" type="parTrans" cxnId="{16F062A0-8155-42CB-B77B-AB98248341E8}">
      <dgm:prSet/>
      <dgm:spPr/>
      <dgm:t>
        <a:bodyPr/>
        <a:lstStyle/>
        <a:p>
          <a:endParaRPr lang="ru-RU"/>
        </a:p>
      </dgm:t>
    </dgm:pt>
    <dgm:pt modelId="{57BC28A5-C098-48A5-938E-AC5BAE2F43EA}" type="sibTrans" cxnId="{16F062A0-8155-42CB-B77B-AB98248341E8}">
      <dgm:prSet/>
      <dgm:spPr/>
      <dgm:t>
        <a:bodyPr/>
        <a:lstStyle/>
        <a:p>
          <a:endParaRPr lang="ru-RU"/>
        </a:p>
      </dgm:t>
    </dgm:pt>
    <dgm:pt modelId="{D910DBED-8FF7-41AC-B507-FCB5D65A3BCE}">
      <dgm:prSet phldrT="[Текст]"/>
      <dgm:spPr/>
      <dgm:t>
        <a:bodyPr/>
        <a:lstStyle/>
        <a:p>
          <a:r>
            <a:rPr lang="ru-RU" b="1" dirty="0">
              <a:solidFill>
                <a:schemeClr val="tx2"/>
              </a:solidFill>
            </a:rPr>
            <a:t>170-ФЗ</a:t>
          </a:r>
        </a:p>
      </dgm:t>
    </dgm:pt>
    <dgm:pt modelId="{DB5E0472-8AD7-4BF8-9227-3794A9C5161F}" type="parTrans" cxnId="{A9EF754C-4428-46CA-90C7-87B8BA756A08}">
      <dgm:prSet/>
      <dgm:spPr/>
      <dgm:t>
        <a:bodyPr/>
        <a:lstStyle/>
        <a:p>
          <a:endParaRPr lang="ru-RU"/>
        </a:p>
      </dgm:t>
    </dgm:pt>
    <dgm:pt modelId="{09C5CA8B-7503-431C-A771-1D0E04DCFF12}" type="sibTrans" cxnId="{A9EF754C-4428-46CA-90C7-87B8BA756A08}">
      <dgm:prSet/>
      <dgm:spPr/>
      <dgm:t>
        <a:bodyPr/>
        <a:lstStyle/>
        <a:p>
          <a:endParaRPr lang="ru-RU"/>
        </a:p>
      </dgm:t>
    </dgm:pt>
    <dgm:pt modelId="{78F6A637-AE57-4B0D-A4C5-B848845FE60E}" type="pres">
      <dgm:prSet presAssocID="{EF7EFA9B-D365-4AAA-8759-A6FEBEF4345A}" presName="composite" presStyleCnt="0">
        <dgm:presLayoutVars>
          <dgm:chMax val="3"/>
          <dgm:animLvl val="lvl"/>
          <dgm:resizeHandles val="exact"/>
        </dgm:presLayoutVars>
      </dgm:prSet>
      <dgm:spPr/>
    </dgm:pt>
    <dgm:pt modelId="{90F480FB-2D8D-4012-A74C-DC049F45FA39}" type="pres">
      <dgm:prSet presAssocID="{8C706A59-8C8D-49AF-B523-637D09C16577}" presName="gear1" presStyleLbl="node1" presStyleIdx="0" presStyleCnt="3">
        <dgm:presLayoutVars>
          <dgm:chMax val="1"/>
          <dgm:bulletEnabled val="1"/>
        </dgm:presLayoutVars>
      </dgm:prSet>
      <dgm:spPr/>
    </dgm:pt>
    <dgm:pt modelId="{AD47E8F8-A906-44E6-A061-92DE299B41AD}" type="pres">
      <dgm:prSet presAssocID="{8C706A59-8C8D-49AF-B523-637D09C16577}" presName="gear1srcNode" presStyleLbl="node1" presStyleIdx="0" presStyleCnt="3"/>
      <dgm:spPr/>
    </dgm:pt>
    <dgm:pt modelId="{66773345-EB29-4151-BE2B-1D7E4B6ECDD9}" type="pres">
      <dgm:prSet presAssocID="{8C706A59-8C8D-49AF-B523-637D09C16577}" presName="gear1dstNode" presStyleLbl="node1" presStyleIdx="0" presStyleCnt="3"/>
      <dgm:spPr/>
    </dgm:pt>
    <dgm:pt modelId="{DCE485B7-6417-4E6C-840A-AF805FE1A882}" type="pres">
      <dgm:prSet presAssocID="{F8A8037F-83A7-4D5A-8F95-91E225641E59}" presName="gear2" presStyleLbl="node1" presStyleIdx="1" presStyleCnt="3" custLinFactNeighborX="-26805" custLinFactNeighborY="57391">
        <dgm:presLayoutVars>
          <dgm:chMax val="1"/>
          <dgm:bulletEnabled val="1"/>
        </dgm:presLayoutVars>
      </dgm:prSet>
      <dgm:spPr/>
    </dgm:pt>
    <dgm:pt modelId="{66B1F2C7-4017-461A-90A0-4D4041350C48}" type="pres">
      <dgm:prSet presAssocID="{F8A8037F-83A7-4D5A-8F95-91E225641E59}" presName="gear2srcNode" presStyleLbl="node1" presStyleIdx="1" presStyleCnt="3"/>
      <dgm:spPr/>
    </dgm:pt>
    <dgm:pt modelId="{F0E9890E-2122-423D-98BE-B82429C14C56}" type="pres">
      <dgm:prSet presAssocID="{F8A8037F-83A7-4D5A-8F95-91E225641E59}" presName="gear2dstNode" presStyleLbl="node1" presStyleIdx="1" presStyleCnt="3"/>
      <dgm:spPr/>
    </dgm:pt>
    <dgm:pt modelId="{30F777FD-7CBC-4A29-A333-454E374EF838}" type="pres">
      <dgm:prSet presAssocID="{D910DBED-8FF7-41AC-B507-FCB5D65A3BCE}" presName="gear3" presStyleLbl="node1" presStyleIdx="2" presStyleCnt="3"/>
      <dgm:spPr/>
    </dgm:pt>
    <dgm:pt modelId="{430BDECA-6E1F-4734-8CA9-CC5B18DDB489}" type="pres">
      <dgm:prSet presAssocID="{D910DBED-8FF7-41AC-B507-FCB5D65A3BCE}" presName="gear3tx" presStyleLbl="node1" presStyleIdx="2" presStyleCnt="3">
        <dgm:presLayoutVars>
          <dgm:chMax val="1"/>
          <dgm:bulletEnabled val="1"/>
        </dgm:presLayoutVars>
      </dgm:prSet>
      <dgm:spPr/>
    </dgm:pt>
    <dgm:pt modelId="{9587B8E4-E05D-45C6-B95C-6483D258B0EC}" type="pres">
      <dgm:prSet presAssocID="{D910DBED-8FF7-41AC-B507-FCB5D65A3BCE}" presName="gear3srcNode" presStyleLbl="node1" presStyleIdx="2" presStyleCnt="3"/>
      <dgm:spPr/>
    </dgm:pt>
    <dgm:pt modelId="{9AB2C939-04E8-4464-983C-C281668228C7}" type="pres">
      <dgm:prSet presAssocID="{D910DBED-8FF7-41AC-B507-FCB5D65A3BCE}" presName="gear3dstNode" presStyleLbl="node1" presStyleIdx="2" presStyleCnt="3"/>
      <dgm:spPr/>
    </dgm:pt>
    <dgm:pt modelId="{3F51A81E-EDB6-49A7-A843-DAEEA3EBAC6E}" type="pres">
      <dgm:prSet presAssocID="{081F1FA2-99BD-43EB-8CFC-00AA14DBF6AE}" presName="connector1" presStyleLbl="sibTrans2D1" presStyleIdx="0" presStyleCnt="3"/>
      <dgm:spPr/>
    </dgm:pt>
    <dgm:pt modelId="{FF06C21B-C262-447B-A34E-2E3368E1F0E8}" type="pres">
      <dgm:prSet presAssocID="{57BC28A5-C098-48A5-938E-AC5BAE2F43EA}" presName="connector2" presStyleLbl="sibTrans2D1" presStyleIdx="1" presStyleCnt="3"/>
      <dgm:spPr/>
    </dgm:pt>
    <dgm:pt modelId="{B1F789A4-1C39-4267-A83E-B8DA6BA45CE5}" type="pres">
      <dgm:prSet presAssocID="{09C5CA8B-7503-431C-A771-1D0E04DCFF12}" presName="connector3" presStyleLbl="sibTrans2D1" presStyleIdx="2" presStyleCnt="3"/>
      <dgm:spPr/>
    </dgm:pt>
  </dgm:ptLst>
  <dgm:cxnLst>
    <dgm:cxn modelId="{7E96E711-67FB-4C80-BD48-AE4BA0F2AF82}" type="presOf" srcId="{D910DBED-8FF7-41AC-B507-FCB5D65A3BCE}" destId="{9587B8E4-E05D-45C6-B95C-6483D258B0EC}" srcOrd="2" destOrd="0" presId="urn:microsoft.com/office/officeart/2005/8/layout/gear1"/>
    <dgm:cxn modelId="{D05FB41A-62EB-417F-94FD-F5CA660C7924}" type="presOf" srcId="{EF7EFA9B-D365-4AAA-8759-A6FEBEF4345A}" destId="{78F6A637-AE57-4B0D-A4C5-B848845FE60E}" srcOrd="0" destOrd="0" presId="urn:microsoft.com/office/officeart/2005/8/layout/gear1"/>
    <dgm:cxn modelId="{7F8FA61B-036F-4CDF-9C95-AF58AFDAB26E}" type="presOf" srcId="{8C706A59-8C8D-49AF-B523-637D09C16577}" destId="{AD47E8F8-A906-44E6-A061-92DE299B41AD}" srcOrd="1" destOrd="0" presId="urn:microsoft.com/office/officeart/2005/8/layout/gear1"/>
    <dgm:cxn modelId="{303AA123-3F77-47A6-9A41-B281E5AA6F35}" type="presOf" srcId="{8C706A59-8C8D-49AF-B523-637D09C16577}" destId="{90F480FB-2D8D-4012-A74C-DC049F45FA39}" srcOrd="0" destOrd="0" presId="urn:microsoft.com/office/officeart/2005/8/layout/gear1"/>
    <dgm:cxn modelId="{93225430-578E-456D-8BC0-88BEAC74EF78}" type="presOf" srcId="{D910DBED-8FF7-41AC-B507-FCB5D65A3BCE}" destId="{430BDECA-6E1F-4734-8CA9-CC5B18DDB489}" srcOrd="1" destOrd="0" presId="urn:microsoft.com/office/officeart/2005/8/layout/gear1"/>
    <dgm:cxn modelId="{D313255D-8585-4DF7-9075-5DB7EE1D1DB2}" type="presOf" srcId="{D910DBED-8FF7-41AC-B507-FCB5D65A3BCE}" destId="{30F777FD-7CBC-4A29-A333-454E374EF838}" srcOrd="0" destOrd="0" presId="urn:microsoft.com/office/officeart/2005/8/layout/gear1"/>
    <dgm:cxn modelId="{60EAC165-AAE0-4572-933A-32A1A8EBF1D1}" type="presOf" srcId="{8C706A59-8C8D-49AF-B523-637D09C16577}" destId="{66773345-EB29-4151-BE2B-1D7E4B6ECDD9}" srcOrd="2" destOrd="0" presId="urn:microsoft.com/office/officeart/2005/8/layout/gear1"/>
    <dgm:cxn modelId="{4AD61C4A-1D19-409E-A184-FBCC6E049EAB}" type="presOf" srcId="{F8A8037F-83A7-4D5A-8F95-91E225641E59}" destId="{DCE485B7-6417-4E6C-840A-AF805FE1A882}" srcOrd="0" destOrd="0" presId="urn:microsoft.com/office/officeart/2005/8/layout/gear1"/>
    <dgm:cxn modelId="{A9EF754C-4428-46CA-90C7-87B8BA756A08}" srcId="{EF7EFA9B-D365-4AAA-8759-A6FEBEF4345A}" destId="{D910DBED-8FF7-41AC-B507-FCB5D65A3BCE}" srcOrd="2" destOrd="0" parTransId="{DB5E0472-8AD7-4BF8-9227-3794A9C5161F}" sibTransId="{09C5CA8B-7503-431C-A771-1D0E04DCFF12}"/>
    <dgm:cxn modelId="{1ED52F74-F3B1-4FE3-BBA8-17E18F0431DF}" type="presOf" srcId="{F8A8037F-83A7-4D5A-8F95-91E225641E59}" destId="{66B1F2C7-4017-461A-90A0-4D4041350C48}" srcOrd="1" destOrd="0" presId="urn:microsoft.com/office/officeart/2005/8/layout/gear1"/>
    <dgm:cxn modelId="{16F062A0-8155-42CB-B77B-AB98248341E8}" srcId="{EF7EFA9B-D365-4AAA-8759-A6FEBEF4345A}" destId="{F8A8037F-83A7-4D5A-8F95-91E225641E59}" srcOrd="1" destOrd="0" parTransId="{1312836E-7005-475D-BE4F-E7693E553C60}" sibTransId="{57BC28A5-C098-48A5-938E-AC5BAE2F43EA}"/>
    <dgm:cxn modelId="{5766DAAC-567D-4713-B74B-AB271878E5E2}" type="presOf" srcId="{09C5CA8B-7503-431C-A771-1D0E04DCFF12}" destId="{B1F789A4-1C39-4267-A83E-B8DA6BA45CE5}" srcOrd="0" destOrd="0" presId="urn:microsoft.com/office/officeart/2005/8/layout/gear1"/>
    <dgm:cxn modelId="{8089F4BC-8A38-4924-8F42-A5115705FED2}" type="presOf" srcId="{F8A8037F-83A7-4D5A-8F95-91E225641E59}" destId="{F0E9890E-2122-423D-98BE-B82429C14C56}" srcOrd="2" destOrd="0" presId="urn:microsoft.com/office/officeart/2005/8/layout/gear1"/>
    <dgm:cxn modelId="{9143DFBD-0149-44B0-8103-38B5A213639A}" type="presOf" srcId="{081F1FA2-99BD-43EB-8CFC-00AA14DBF6AE}" destId="{3F51A81E-EDB6-49A7-A843-DAEEA3EBAC6E}" srcOrd="0" destOrd="0" presId="urn:microsoft.com/office/officeart/2005/8/layout/gear1"/>
    <dgm:cxn modelId="{F4622AC5-5639-4C8B-99B4-86BA3CB7EAC0}" type="presOf" srcId="{57BC28A5-C098-48A5-938E-AC5BAE2F43EA}" destId="{FF06C21B-C262-447B-A34E-2E3368E1F0E8}" srcOrd="0" destOrd="0" presId="urn:microsoft.com/office/officeart/2005/8/layout/gear1"/>
    <dgm:cxn modelId="{AEAC03E3-89FD-4310-A01D-FE9E800A96D8}" type="presOf" srcId="{D910DBED-8FF7-41AC-B507-FCB5D65A3BCE}" destId="{9AB2C939-04E8-4464-983C-C281668228C7}" srcOrd="3" destOrd="0" presId="urn:microsoft.com/office/officeart/2005/8/layout/gear1"/>
    <dgm:cxn modelId="{5EA8B0EA-7060-4C7F-A8FE-B9CB6C1771F3}" srcId="{EF7EFA9B-D365-4AAA-8759-A6FEBEF4345A}" destId="{8C706A59-8C8D-49AF-B523-637D09C16577}" srcOrd="0" destOrd="0" parTransId="{B416DCD6-5073-4D9C-8937-E59FBE46B805}" sibTransId="{081F1FA2-99BD-43EB-8CFC-00AA14DBF6AE}"/>
    <dgm:cxn modelId="{9CED7ADD-2C43-4FE0-BF62-9A83788C9AAA}" type="presParOf" srcId="{78F6A637-AE57-4B0D-A4C5-B848845FE60E}" destId="{90F480FB-2D8D-4012-A74C-DC049F45FA39}" srcOrd="0" destOrd="0" presId="urn:microsoft.com/office/officeart/2005/8/layout/gear1"/>
    <dgm:cxn modelId="{63033BE0-81C2-437E-91F3-CBCC850DC912}" type="presParOf" srcId="{78F6A637-AE57-4B0D-A4C5-B848845FE60E}" destId="{AD47E8F8-A906-44E6-A061-92DE299B41AD}" srcOrd="1" destOrd="0" presId="urn:microsoft.com/office/officeart/2005/8/layout/gear1"/>
    <dgm:cxn modelId="{AF8BC91F-58D0-4E03-ABB0-A137A8E9C55E}" type="presParOf" srcId="{78F6A637-AE57-4B0D-A4C5-B848845FE60E}" destId="{66773345-EB29-4151-BE2B-1D7E4B6ECDD9}" srcOrd="2" destOrd="0" presId="urn:microsoft.com/office/officeart/2005/8/layout/gear1"/>
    <dgm:cxn modelId="{69FA9841-AE53-4234-9CE8-AFE284B7EB5A}" type="presParOf" srcId="{78F6A637-AE57-4B0D-A4C5-B848845FE60E}" destId="{DCE485B7-6417-4E6C-840A-AF805FE1A882}" srcOrd="3" destOrd="0" presId="urn:microsoft.com/office/officeart/2005/8/layout/gear1"/>
    <dgm:cxn modelId="{306E5ACE-E2A5-4433-BE7C-4AA9F41A7231}" type="presParOf" srcId="{78F6A637-AE57-4B0D-A4C5-B848845FE60E}" destId="{66B1F2C7-4017-461A-90A0-4D4041350C48}" srcOrd="4" destOrd="0" presId="urn:microsoft.com/office/officeart/2005/8/layout/gear1"/>
    <dgm:cxn modelId="{416B9A19-4806-462B-9710-CB861CAC2FE3}" type="presParOf" srcId="{78F6A637-AE57-4B0D-A4C5-B848845FE60E}" destId="{F0E9890E-2122-423D-98BE-B82429C14C56}" srcOrd="5" destOrd="0" presId="urn:microsoft.com/office/officeart/2005/8/layout/gear1"/>
    <dgm:cxn modelId="{978B4DCB-5D8C-4AA7-AD35-6024D41341F7}" type="presParOf" srcId="{78F6A637-AE57-4B0D-A4C5-B848845FE60E}" destId="{30F777FD-7CBC-4A29-A333-454E374EF838}" srcOrd="6" destOrd="0" presId="urn:microsoft.com/office/officeart/2005/8/layout/gear1"/>
    <dgm:cxn modelId="{EC4D68ED-CA8F-47FA-B8C6-A97365E1B763}" type="presParOf" srcId="{78F6A637-AE57-4B0D-A4C5-B848845FE60E}" destId="{430BDECA-6E1F-4734-8CA9-CC5B18DDB489}" srcOrd="7" destOrd="0" presId="urn:microsoft.com/office/officeart/2005/8/layout/gear1"/>
    <dgm:cxn modelId="{B623EE04-750E-461B-960F-0F2EBA6F63DF}" type="presParOf" srcId="{78F6A637-AE57-4B0D-A4C5-B848845FE60E}" destId="{9587B8E4-E05D-45C6-B95C-6483D258B0EC}" srcOrd="8" destOrd="0" presId="urn:microsoft.com/office/officeart/2005/8/layout/gear1"/>
    <dgm:cxn modelId="{44C898C1-2ACC-4ED5-9975-DCDE19873C9A}" type="presParOf" srcId="{78F6A637-AE57-4B0D-A4C5-B848845FE60E}" destId="{9AB2C939-04E8-4464-983C-C281668228C7}" srcOrd="9" destOrd="0" presId="urn:microsoft.com/office/officeart/2005/8/layout/gear1"/>
    <dgm:cxn modelId="{5D60B8F9-8231-4E51-9139-74DF48F03EF7}" type="presParOf" srcId="{78F6A637-AE57-4B0D-A4C5-B848845FE60E}" destId="{3F51A81E-EDB6-49A7-A843-DAEEA3EBAC6E}" srcOrd="10" destOrd="0" presId="urn:microsoft.com/office/officeart/2005/8/layout/gear1"/>
    <dgm:cxn modelId="{77E369FB-CDEC-413A-AA07-3B8FF7004FA8}" type="presParOf" srcId="{78F6A637-AE57-4B0D-A4C5-B848845FE60E}" destId="{FF06C21B-C262-447B-A34E-2E3368E1F0E8}" srcOrd="11" destOrd="0" presId="urn:microsoft.com/office/officeart/2005/8/layout/gear1"/>
    <dgm:cxn modelId="{BF528941-358A-49C7-99EA-90C46E39685E}" type="presParOf" srcId="{78F6A637-AE57-4B0D-A4C5-B848845FE60E}" destId="{B1F789A4-1C39-4267-A83E-B8DA6BA45CE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0DFCFB-CC59-433D-B35D-F2FADFA99314}" type="doc">
      <dgm:prSet loTypeId="urn:microsoft.com/office/officeart/2005/8/layout/default" loCatId="list" qsTypeId="urn:microsoft.com/office/officeart/2005/8/quickstyle/3d3" qsCatId="3D" csTypeId="urn:microsoft.com/office/officeart/2005/8/colors/accent5_2" csCatId="accent5" phldr="1"/>
      <dgm:spPr/>
      <dgm:t>
        <a:bodyPr/>
        <a:lstStyle/>
        <a:p>
          <a:endParaRPr lang="ru-RU"/>
        </a:p>
      </dgm:t>
    </dgm:pt>
    <dgm:pt modelId="{160B55C0-5AE3-4815-A508-F749C005D49C}">
      <dgm:prSet phldrT="[Текст]"/>
      <dgm:spPr>
        <a:xfrm>
          <a:off x="1085" y="419048"/>
          <a:ext cx="1367643" cy="820586"/>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ru-RU" dirty="0">
              <a:solidFill>
                <a:schemeClr val="accent3">
                  <a:lumMod val="75000"/>
                </a:schemeClr>
              </a:solidFill>
              <a:latin typeface="Arial"/>
              <a:ea typeface="+mn-ea"/>
              <a:cs typeface="+mn-cs"/>
            </a:rPr>
            <a:t>ГОСТ Р … </a:t>
          </a:r>
          <a:br>
            <a:rPr lang="ru-RU" dirty="0">
              <a:solidFill>
                <a:schemeClr val="accent3">
                  <a:lumMod val="75000"/>
                </a:schemeClr>
              </a:solidFill>
              <a:latin typeface="Arial"/>
              <a:ea typeface="+mn-ea"/>
              <a:cs typeface="+mn-cs"/>
            </a:rPr>
          </a:br>
          <a:r>
            <a:rPr lang="ru-RU" dirty="0">
              <a:solidFill>
                <a:schemeClr val="accent3">
                  <a:lumMod val="75000"/>
                </a:schemeClr>
              </a:solidFill>
              <a:latin typeface="Arial"/>
              <a:ea typeface="+mn-ea"/>
              <a:cs typeface="+mn-cs"/>
            </a:rPr>
            <a:t>Геодезический  мониторинг. </a:t>
          </a:r>
          <a:br>
            <a:rPr lang="ru-RU" dirty="0">
              <a:solidFill>
                <a:schemeClr val="accent3">
                  <a:lumMod val="75000"/>
                </a:schemeClr>
              </a:solidFill>
              <a:latin typeface="Arial"/>
              <a:ea typeface="+mn-ea"/>
              <a:cs typeface="+mn-cs"/>
            </a:rPr>
          </a:br>
          <a:r>
            <a:rPr lang="ru-RU" dirty="0">
              <a:solidFill>
                <a:schemeClr val="accent3">
                  <a:lumMod val="75000"/>
                </a:schemeClr>
              </a:solidFill>
              <a:latin typeface="Arial"/>
              <a:ea typeface="+mn-ea"/>
              <a:cs typeface="+mn-cs"/>
            </a:rPr>
            <a:t>Термины и  определения</a:t>
          </a:r>
        </a:p>
      </dgm:t>
    </dgm:pt>
    <dgm:pt modelId="{76D258EA-9F5D-48F1-BD4D-240C95299E01}" type="parTrans" cxnId="{C7022AC7-414B-41DE-BFD5-04A92854959C}">
      <dgm:prSet/>
      <dgm:spPr/>
      <dgm:t>
        <a:bodyPr/>
        <a:lstStyle/>
        <a:p>
          <a:endParaRPr lang="ru-RU"/>
        </a:p>
      </dgm:t>
    </dgm:pt>
    <dgm:pt modelId="{753736FB-B844-49D5-8B8B-EC9D3F50315B}" type="sibTrans" cxnId="{C7022AC7-414B-41DE-BFD5-04A92854959C}">
      <dgm:prSet/>
      <dgm:spPr/>
      <dgm:t>
        <a:bodyPr/>
        <a:lstStyle/>
        <a:p>
          <a:endParaRPr lang="ru-RU"/>
        </a:p>
      </dgm:t>
    </dgm:pt>
    <dgm:pt modelId="{D1E660B6-FC0A-4D71-948B-382AC3F8F009}">
      <dgm:prSet phldrT="[Текст]"/>
      <dgm:spPr>
        <a:xfrm>
          <a:off x="1505493" y="419048"/>
          <a:ext cx="1367643" cy="820586"/>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ru-RU" dirty="0">
              <a:solidFill>
                <a:schemeClr val="accent3">
                  <a:lumMod val="75000"/>
                </a:schemeClr>
              </a:solidFill>
              <a:latin typeface="Arial"/>
              <a:ea typeface="+mn-ea"/>
              <a:cs typeface="+mn-cs"/>
            </a:rPr>
            <a:t>ГОСТ Р … Геодезический  мониторинг. </a:t>
          </a:r>
          <a:br>
            <a:rPr lang="ru-RU" dirty="0">
              <a:solidFill>
                <a:schemeClr val="accent3">
                  <a:lumMod val="75000"/>
                </a:schemeClr>
              </a:solidFill>
              <a:latin typeface="Arial"/>
              <a:ea typeface="+mn-ea"/>
              <a:cs typeface="+mn-cs"/>
            </a:rPr>
          </a:br>
          <a:r>
            <a:rPr lang="ru-RU" dirty="0">
              <a:solidFill>
                <a:schemeClr val="accent3">
                  <a:lumMod val="75000"/>
                </a:schemeClr>
              </a:solidFill>
              <a:latin typeface="Arial"/>
              <a:ea typeface="+mn-ea"/>
              <a:cs typeface="+mn-cs"/>
            </a:rPr>
            <a:t>Методы повторных геодезических измерений </a:t>
          </a:r>
        </a:p>
      </dgm:t>
    </dgm:pt>
    <dgm:pt modelId="{5B0E7589-60BC-4651-98D0-F52FF984BB01}" type="parTrans" cxnId="{FE8AD4B4-05EC-4589-A1F1-517D01A1C17E}">
      <dgm:prSet/>
      <dgm:spPr/>
      <dgm:t>
        <a:bodyPr/>
        <a:lstStyle/>
        <a:p>
          <a:endParaRPr lang="ru-RU"/>
        </a:p>
      </dgm:t>
    </dgm:pt>
    <dgm:pt modelId="{63209E54-5BC1-4EC0-8F7F-D8342F2993F6}" type="sibTrans" cxnId="{FE8AD4B4-05EC-4589-A1F1-517D01A1C17E}">
      <dgm:prSet/>
      <dgm:spPr/>
      <dgm:t>
        <a:bodyPr/>
        <a:lstStyle/>
        <a:p>
          <a:endParaRPr lang="ru-RU"/>
        </a:p>
      </dgm:t>
    </dgm:pt>
    <dgm:pt modelId="{2169186E-22CA-484C-9308-FA74305D706B}">
      <dgm:prSet phldrT="[Текст]"/>
      <dgm:spPr>
        <a:xfrm>
          <a:off x="3009901" y="419048"/>
          <a:ext cx="1367643" cy="820586"/>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ru-RU" dirty="0">
              <a:solidFill>
                <a:schemeClr val="accent3">
                  <a:lumMod val="75000"/>
                </a:schemeClr>
              </a:solidFill>
              <a:latin typeface="Arial"/>
              <a:ea typeface="+mn-ea"/>
              <a:cs typeface="+mn-cs"/>
            </a:rPr>
            <a:t>ГОСТ Р … Геодезический  мониторинг. </a:t>
          </a:r>
          <a:br>
            <a:rPr lang="ru-RU" dirty="0">
              <a:solidFill>
                <a:schemeClr val="accent3">
                  <a:lumMod val="75000"/>
                </a:schemeClr>
              </a:solidFill>
              <a:latin typeface="Arial"/>
              <a:ea typeface="+mn-ea"/>
              <a:cs typeface="+mn-cs"/>
            </a:rPr>
          </a:br>
          <a:r>
            <a:rPr lang="ru-RU" dirty="0">
              <a:solidFill>
                <a:schemeClr val="accent3">
                  <a:lumMod val="75000"/>
                </a:schemeClr>
              </a:solidFill>
              <a:latin typeface="Arial"/>
              <a:ea typeface="+mn-ea"/>
              <a:cs typeface="+mn-cs"/>
            </a:rPr>
            <a:t>Оценка устойчивости и стабильности геодезических знаков </a:t>
          </a:r>
        </a:p>
      </dgm:t>
    </dgm:pt>
    <dgm:pt modelId="{794BD539-A025-4CE5-9648-4AD43E961174}" type="parTrans" cxnId="{CA77695D-6AA2-418B-B0CE-3AEB683EF3A4}">
      <dgm:prSet/>
      <dgm:spPr/>
      <dgm:t>
        <a:bodyPr/>
        <a:lstStyle/>
        <a:p>
          <a:endParaRPr lang="ru-RU"/>
        </a:p>
      </dgm:t>
    </dgm:pt>
    <dgm:pt modelId="{EE34503B-495F-43DD-A399-C9ED4CFE89D7}" type="sibTrans" cxnId="{CA77695D-6AA2-418B-B0CE-3AEB683EF3A4}">
      <dgm:prSet/>
      <dgm:spPr/>
      <dgm:t>
        <a:bodyPr/>
        <a:lstStyle/>
        <a:p>
          <a:endParaRPr lang="ru-RU"/>
        </a:p>
      </dgm:t>
    </dgm:pt>
    <dgm:pt modelId="{D7312714-DAA7-47AA-A0B3-87C3E757D02B}">
      <dgm:prSet phldrT="[Текст]"/>
      <dgm:spPr>
        <a:xfrm>
          <a:off x="4514310" y="419048"/>
          <a:ext cx="1367643" cy="820586"/>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ru-RU" dirty="0">
              <a:solidFill>
                <a:schemeClr val="accent3">
                  <a:lumMod val="75000"/>
                </a:schemeClr>
              </a:solidFill>
              <a:latin typeface="Arial"/>
              <a:ea typeface="+mn-ea"/>
              <a:cs typeface="+mn-cs"/>
            </a:rPr>
            <a:t>ГОСТ Р … Геодезический  мониторинг. </a:t>
          </a:r>
          <a:br>
            <a:rPr lang="ru-RU" dirty="0">
              <a:solidFill>
                <a:schemeClr val="accent3">
                  <a:lumMod val="75000"/>
                </a:schemeClr>
              </a:solidFill>
              <a:latin typeface="Arial"/>
              <a:ea typeface="+mn-ea"/>
              <a:cs typeface="+mn-cs"/>
            </a:rPr>
          </a:br>
          <a:r>
            <a:rPr lang="ru-RU" dirty="0">
              <a:solidFill>
                <a:schemeClr val="accent3">
                  <a:lumMod val="75000"/>
                </a:schemeClr>
              </a:solidFill>
              <a:latin typeface="Arial"/>
              <a:ea typeface="+mn-ea"/>
              <a:cs typeface="+mn-cs"/>
            </a:rPr>
            <a:t>Методы обработки временных данных</a:t>
          </a:r>
        </a:p>
      </dgm:t>
    </dgm:pt>
    <dgm:pt modelId="{BB012377-3E85-4249-B268-78F512AC0214}" type="parTrans" cxnId="{765B3FA3-A5B0-4579-8291-36D7A62B7CCE}">
      <dgm:prSet/>
      <dgm:spPr/>
      <dgm:t>
        <a:bodyPr/>
        <a:lstStyle/>
        <a:p>
          <a:endParaRPr lang="ru-RU"/>
        </a:p>
      </dgm:t>
    </dgm:pt>
    <dgm:pt modelId="{33068A66-BE21-4973-8564-043F044DBB78}" type="sibTrans" cxnId="{765B3FA3-A5B0-4579-8291-36D7A62B7CCE}">
      <dgm:prSet/>
      <dgm:spPr/>
      <dgm:t>
        <a:bodyPr/>
        <a:lstStyle/>
        <a:p>
          <a:endParaRPr lang="ru-RU"/>
        </a:p>
      </dgm:t>
    </dgm:pt>
    <dgm:pt modelId="{42C08033-A049-4225-883F-F04A9DD4E0D9}">
      <dgm:prSet phldrT="[Текст]"/>
      <dgm:spPr>
        <a:xfrm>
          <a:off x="6018718" y="419048"/>
          <a:ext cx="1367643" cy="820586"/>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ru-RU" dirty="0">
              <a:solidFill>
                <a:sysClr val="window" lastClr="FFFFFF"/>
              </a:solidFill>
              <a:latin typeface="Arial"/>
              <a:ea typeface="+mn-ea"/>
              <a:cs typeface="+mn-cs"/>
            </a:rPr>
            <a:t> </a:t>
          </a:r>
          <a:r>
            <a:rPr lang="ru-RU" dirty="0">
              <a:solidFill>
                <a:schemeClr val="accent3">
                  <a:lumMod val="75000"/>
                </a:schemeClr>
              </a:solidFill>
              <a:latin typeface="Arial"/>
              <a:ea typeface="+mn-ea"/>
              <a:cs typeface="+mn-cs"/>
            </a:rPr>
            <a:t>ГОСТ Р … Геодезический  мониторинг. </a:t>
          </a:r>
          <a:br>
            <a:rPr lang="ru-RU" dirty="0">
              <a:solidFill>
                <a:schemeClr val="accent3">
                  <a:lumMod val="75000"/>
                </a:schemeClr>
              </a:solidFill>
              <a:latin typeface="Arial"/>
              <a:ea typeface="+mn-ea"/>
              <a:cs typeface="+mn-cs"/>
            </a:rPr>
          </a:br>
          <a:r>
            <a:rPr lang="ru-RU" dirty="0">
              <a:solidFill>
                <a:schemeClr val="accent3">
                  <a:lumMod val="75000"/>
                </a:schemeClr>
              </a:solidFill>
              <a:latin typeface="Arial"/>
              <a:ea typeface="+mn-ea"/>
              <a:cs typeface="+mn-cs"/>
            </a:rPr>
            <a:t>База данных геодезического мониторинга</a:t>
          </a:r>
        </a:p>
      </dgm:t>
    </dgm:pt>
    <dgm:pt modelId="{BBFFF47C-EA60-43EB-AB59-4A75DDC7F798}" type="parTrans" cxnId="{6FFCEF7F-5ABA-4426-8EB2-B6CB3D02566A}">
      <dgm:prSet/>
      <dgm:spPr/>
      <dgm:t>
        <a:bodyPr/>
        <a:lstStyle/>
        <a:p>
          <a:endParaRPr lang="ru-RU"/>
        </a:p>
      </dgm:t>
    </dgm:pt>
    <dgm:pt modelId="{36778C8E-2E4E-41F0-BBCC-EF3BBA20CC1F}" type="sibTrans" cxnId="{6FFCEF7F-5ABA-4426-8EB2-B6CB3D02566A}">
      <dgm:prSet/>
      <dgm:spPr/>
      <dgm:t>
        <a:bodyPr/>
        <a:lstStyle/>
        <a:p>
          <a:endParaRPr lang="ru-RU"/>
        </a:p>
      </dgm:t>
    </dgm:pt>
    <dgm:pt modelId="{C37F795B-9478-4560-847C-72A77E600F2B}">
      <dgm:prSet phldrT="[Текст]"/>
      <dgm:spPr>
        <a:xfrm>
          <a:off x="7523126" y="419048"/>
          <a:ext cx="1367643" cy="820586"/>
        </a:xfrm>
        <a:prstGeom prst="rect">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ru-RU" dirty="0">
              <a:solidFill>
                <a:schemeClr val="tx1"/>
              </a:solidFill>
              <a:latin typeface="Arial"/>
              <a:ea typeface="+mn-ea"/>
              <a:cs typeface="+mn-cs"/>
            </a:rPr>
            <a:t>ГОСТ Р … Геодезический мониторинг. </a:t>
          </a:r>
          <a:br>
            <a:rPr lang="ru-RU" dirty="0">
              <a:solidFill>
                <a:schemeClr val="tx1"/>
              </a:solidFill>
              <a:latin typeface="Arial"/>
              <a:ea typeface="+mn-ea"/>
              <a:cs typeface="+mn-cs"/>
            </a:rPr>
          </a:br>
          <a:r>
            <a:rPr lang="ru-RU" dirty="0">
              <a:solidFill>
                <a:schemeClr val="tx1"/>
              </a:solidFill>
              <a:latin typeface="Arial"/>
              <a:ea typeface="+mn-ea"/>
              <a:cs typeface="+mn-cs"/>
            </a:rPr>
            <a:t>Разработка программ геодезического мониторинга</a:t>
          </a:r>
        </a:p>
      </dgm:t>
    </dgm:pt>
    <dgm:pt modelId="{FC78BB96-AE9D-449F-A13C-D168B2F092A2}" type="parTrans" cxnId="{2E71372C-309F-41FF-A23E-FBCE57DAE58A}">
      <dgm:prSet/>
      <dgm:spPr/>
      <dgm:t>
        <a:bodyPr/>
        <a:lstStyle/>
        <a:p>
          <a:endParaRPr lang="ru-RU"/>
        </a:p>
      </dgm:t>
    </dgm:pt>
    <dgm:pt modelId="{237C3380-0688-4F73-B105-18B5E02608DD}" type="sibTrans" cxnId="{2E71372C-309F-41FF-A23E-FBCE57DAE58A}">
      <dgm:prSet/>
      <dgm:spPr/>
      <dgm:t>
        <a:bodyPr/>
        <a:lstStyle/>
        <a:p>
          <a:endParaRPr lang="ru-RU"/>
        </a:p>
      </dgm:t>
    </dgm:pt>
    <dgm:pt modelId="{C2B0C5BC-078F-423E-BFAA-0674699E113C}" type="pres">
      <dgm:prSet presAssocID="{830DFCFB-CC59-433D-B35D-F2FADFA99314}" presName="diagram" presStyleCnt="0">
        <dgm:presLayoutVars>
          <dgm:dir/>
          <dgm:resizeHandles val="exact"/>
        </dgm:presLayoutVars>
      </dgm:prSet>
      <dgm:spPr/>
    </dgm:pt>
    <dgm:pt modelId="{1A2027F0-A801-4D37-945C-613CA0887926}" type="pres">
      <dgm:prSet presAssocID="{160B55C0-5AE3-4815-A508-F749C005D49C}" presName="node" presStyleLbl="node1" presStyleIdx="0" presStyleCnt="6" custLinFactNeighborX="-2888" custLinFactNeighborY="-923">
        <dgm:presLayoutVars>
          <dgm:bulletEnabled val="1"/>
        </dgm:presLayoutVars>
      </dgm:prSet>
      <dgm:spPr/>
    </dgm:pt>
    <dgm:pt modelId="{3154357D-F4D3-4113-9FFB-CDB80AEECD3C}" type="pres">
      <dgm:prSet presAssocID="{753736FB-B844-49D5-8B8B-EC9D3F50315B}" presName="sibTrans" presStyleCnt="0"/>
      <dgm:spPr/>
    </dgm:pt>
    <dgm:pt modelId="{C7F572B4-9F5C-45DC-BD01-B42F9ADC4A81}" type="pres">
      <dgm:prSet presAssocID="{D1E660B6-FC0A-4D71-948B-382AC3F8F009}" presName="node" presStyleLbl="node1" presStyleIdx="1" presStyleCnt="6">
        <dgm:presLayoutVars>
          <dgm:bulletEnabled val="1"/>
        </dgm:presLayoutVars>
      </dgm:prSet>
      <dgm:spPr/>
    </dgm:pt>
    <dgm:pt modelId="{DB0537E7-0892-47A5-9FB6-A4BDC0F46E2F}" type="pres">
      <dgm:prSet presAssocID="{63209E54-5BC1-4EC0-8F7F-D8342F2993F6}" presName="sibTrans" presStyleCnt="0"/>
      <dgm:spPr/>
    </dgm:pt>
    <dgm:pt modelId="{90A05FB0-75D3-4EA9-BAF4-829971BBC498}" type="pres">
      <dgm:prSet presAssocID="{2169186E-22CA-484C-9308-FA74305D706B}" presName="node" presStyleLbl="node1" presStyleIdx="2" presStyleCnt="6">
        <dgm:presLayoutVars>
          <dgm:bulletEnabled val="1"/>
        </dgm:presLayoutVars>
      </dgm:prSet>
      <dgm:spPr/>
    </dgm:pt>
    <dgm:pt modelId="{0F9C4E36-3EDA-442B-90F9-5B2B28448234}" type="pres">
      <dgm:prSet presAssocID="{EE34503B-495F-43DD-A399-C9ED4CFE89D7}" presName="sibTrans" presStyleCnt="0"/>
      <dgm:spPr/>
    </dgm:pt>
    <dgm:pt modelId="{E19B3DE9-C808-4DCC-9489-AD15E3A26DC1}" type="pres">
      <dgm:prSet presAssocID="{D7312714-DAA7-47AA-A0B3-87C3E757D02B}" presName="node" presStyleLbl="node1" presStyleIdx="3" presStyleCnt="6">
        <dgm:presLayoutVars>
          <dgm:bulletEnabled val="1"/>
        </dgm:presLayoutVars>
      </dgm:prSet>
      <dgm:spPr/>
    </dgm:pt>
    <dgm:pt modelId="{F1E71844-6877-4BE3-BEEB-E430D1145F32}" type="pres">
      <dgm:prSet presAssocID="{33068A66-BE21-4973-8564-043F044DBB78}" presName="sibTrans" presStyleCnt="0"/>
      <dgm:spPr/>
    </dgm:pt>
    <dgm:pt modelId="{ED0A76E5-6D5D-4716-B461-4955E3F83230}" type="pres">
      <dgm:prSet presAssocID="{42C08033-A049-4225-883F-F04A9DD4E0D9}" presName="node" presStyleLbl="node1" presStyleIdx="4" presStyleCnt="6">
        <dgm:presLayoutVars>
          <dgm:bulletEnabled val="1"/>
        </dgm:presLayoutVars>
      </dgm:prSet>
      <dgm:spPr/>
    </dgm:pt>
    <dgm:pt modelId="{8579FC2B-A109-46FA-AF0C-4CAB17814B05}" type="pres">
      <dgm:prSet presAssocID="{36778C8E-2E4E-41F0-BBCC-EF3BBA20CC1F}" presName="sibTrans" presStyleCnt="0"/>
      <dgm:spPr/>
    </dgm:pt>
    <dgm:pt modelId="{36DFE597-75FE-47DE-8C52-AE6A0E5914A2}" type="pres">
      <dgm:prSet presAssocID="{C37F795B-9478-4560-847C-72A77E600F2B}" presName="node" presStyleLbl="node1" presStyleIdx="5" presStyleCnt="6" custLinFactNeighborX="2046" custLinFactNeighborY="-10366">
        <dgm:presLayoutVars>
          <dgm:bulletEnabled val="1"/>
        </dgm:presLayoutVars>
      </dgm:prSet>
      <dgm:spPr/>
    </dgm:pt>
  </dgm:ptLst>
  <dgm:cxnLst>
    <dgm:cxn modelId="{2E71372C-309F-41FF-A23E-FBCE57DAE58A}" srcId="{830DFCFB-CC59-433D-B35D-F2FADFA99314}" destId="{C37F795B-9478-4560-847C-72A77E600F2B}" srcOrd="5" destOrd="0" parTransId="{FC78BB96-AE9D-449F-A13C-D168B2F092A2}" sibTransId="{237C3380-0688-4F73-B105-18B5E02608DD}"/>
    <dgm:cxn modelId="{CA77695D-6AA2-418B-B0CE-3AEB683EF3A4}" srcId="{830DFCFB-CC59-433D-B35D-F2FADFA99314}" destId="{2169186E-22CA-484C-9308-FA74305D706B}" srcOrd="2" destOrd="0" parTransId="{794BD539-A025-4CE5-9648-4AD43E961174}" sibTransId="{EE34503B-495F-43DD-A399-C9ED4CFE89D7}"/>
    <dgm:cxn modelId="{6FFCEF7F-5ABA-4426-8EB2-B6CB3D02566A}" srcId="{830DFCFB-CC59-433D-B35D-F2FADFA99314}" destId="{42C08033-A049-4225-883F-F04A9DD4E0D9}" srcOrd="4" destOrd="0" parTransId="{BBFFF47C-EA60-43EB-AB59-4A75DDC7F798}" sibTransId="{36778C8E-2E4E-41F0-BBCC-EF3BBA20CC1F}"/>
    <dgm:cxn modelId="{461F3D87-1408-4D74-990F-B4D3C045887B}" type="presOf" srcId="{2169186E-22CA-484C-9308-FA74305D706B}" destId="{90A05FB0-75D3-4EA9-BAF4-829971BBC498}" srcOrd="0" destOrd="0" presId="urn:microsoft.com/office/officeart/2005/8/layout/default"/>
    <dgm:cxn modelId="{42E51591-D367-40FF-8E33-CD79DAC86A5F}" type="presOf" srcId="{D7312714-DAA7-47AA-A0B3-87C3E757D02B}" destId="{E19B3DE9-C808-4DCC-9489-AD15E3A26DC1}" srcOrd="0" destOrd="0" presId="urn:microsoft.com/office/officeart/2005/8/layout/default"/>
    <dgm:cxn modelId="{765B3FA3-A5B0-4579-8291-36D7A62B7CCE}" srcId="{830DFCFB-CC59-433D-B35D-F2FADFA99314}" destId="{D7312714-DAA7-47AA-A0B3-87C3E757D02B}" srcOrd="3" destOrd="0" parTransId="{BB012377-3E85-4249-B268-78F512AC0214}" sibTransId="{33068A66-BE21-4973-8564-043F044DBB78}"/>
    <dgm:cxn modelId="{FE8AD4B4-05EC-4589-A1F1-517D01A1C17E}" srcId="{830DFCFB-CC59-433D-B35D-F2FADFA99314}" destId="{D1E660B6-FC0A-4D71-948B-382AC3F8F009}" srcOrd="1" destOrd="0" parTransId="{5B0E7589-60BC-4651-98D0-F52FF984BB01}" sibTransId="{63209E54-5BC1-4EC0-8F7F-D8342F2993F6}"/>
    <dgm:cxn modelId="{4BED2EC2-2E46-4A64-8CDC-61DBF7E7F00A}" type="presOf" srcId="{42C08033-A049-4225-883F-F04A9DD4E0D9}" destId="{ED0A76E5-6D5D-4716-B461-4955E3F83230}" srcOrd="0" destOrd="0" presId="urn:microsoft.com/office/officeart/2005/8/layout/default"/>
    <dgm:cxn modelId="{C7022AC7-414B-41DE-BFD5-04A92854959C}" srcId="{830DFCFB-CC59-433D-B35D-F2FADFA99314}" destId="{160B55C0-5AE3-4815-A508-F749C005D49C}" srcOrd="0" destOrd="0" parTransId="{76D258EA-9F5D-48F1-BD4D-240C95299E01}" sibTransId="{753736FB-B844-49D5-8B8B-EC9D3F50315B}"/>
    <dgm:cxn modelId="{738267D1-4EBD-4DF6-97D3-69358983079F}" type="presOf" srcId="{C37F795B-9478-4560-847C-72A77E600F2B}" destId="{36DFE597-75FE-47DE-8C52-AE6A0E5914A2}" srcOrd="0" destOrd="0" presId="urn:microsoft.com/office/officeart/2005/8/layout/default"/>
    <dgm:cxn modelId="{8E5641E6-0548-4BFF-A1C9-C2EA042C1AAA}" type="presOf" srcId="{160B55C0-5AE3-4815-A508-F749C005D49C}" destId="{1A2027F0-A801-4D37-945C-613CA0887926}" srcOrd="0" destOrd="0" presId="urn:microsoft.com/office/officeart/2005/8/layout/default"/>
    <dgm:cxn modelId="{C30613EF-AB87-46D8-8EBF-03ED0CFCB309}" type="presOf" srcId="{830DFCFB-CC59-433D-B35D-F2FADFA99314}" destId="{C2B0C5BC-078F-423E-BFAA-0674699E113C}" srcOrd="0" destOrd="0" presId="urn:microsoft.com/office/officeart/2005/8/layout/default"/>
    <dgm:cxn modelId="{4ABDFCF6-F16D-4D12-AF3A-4457E7662BA2}" type="presOf" srcId="{D1E660B6-FC0A-4D71-948B-382AC3F8F009}" destId="{C7F572B4-9F5C-45DC-BD01-B42F9ADC4A81}" srcOrd="0" destOrd="0" presId="urn:microsoft.com/office/officeart/2005/8/layout/default"/>
    <dgm:cxn modelId="{1F3D0196-02FD-4F57-854F-18F467CEF66B}" type="presParOf" srcId="{C2B0C5BC-078F-423E-BFAA-0674699E113C}" destId="{1A2027F0-A801-4D37-945C-613CA0887926}" srcOrd="0" destOrd="0" presId="urn:microsoft.com/office/officeart/2005/8/layout/default"/>
    <dgm:cxn modelId="{E23DE3B5-6B53-4610-BB83-75C93C07818A}" type="presParOf" srcId="{C2B0C5BC-078F-423E-BFAA-0674699E113C}" destId="{3154357D-F4D3-4113-9FFB-CDB80AEECD3C}" srcOrd="1" destOrd="0" presId="urn:microsoft.com/office/officeart/2005/8/layout/default"/>
    <dgm:cxn modelId="{2835412B-75AE-4928-B42B-51BB6CC36855}" type="presParOf" srcId="{C2B0C5BC-078F-423E-BFAA-0674699E113C}" destId="{C7F572B4-9F5C-45DC-BD01-B42F9ADC4A81}" srcOrd="2" destOrd="0" presId="urn:microsoft.com/office/officeart/2005/8/layout/default"/>
    <dgm:cxn modelId="{3C8AA45E-7A86-4C0A-B59A-59910B9F9D4F}" type="presParOf" srcId="{C2B0C5BC-078F-423E-BFAA-0674699E113C}" destId="{DB0537E7-0892-47A5-9FB6-A4BDC0F46E2F}" srcOrd="3" destOrd="0" presId="urn:microsoft.com/office/officeart/2005/8/layout/default"/>
    <dgm:cxn modelId="{854515EF-2190-4341-986C-F9035E618DB9}" type="presParOf" srcId="{C2B0C5BC-078F-423E-BFAA-0674699E113C}" destId="{90A05FB0-75D3-4EA9-BAF4-829971BBC498}" srcOrd="4" destOrd="0" presId="urn:microsoft.com/office/officeart/2005/8/layout/default"/>
    <dgm:cxn modelId="{387BFA40-4491-4B38-8361-B6E6613CFC28}" type="presParOf" srcId="{C2B0C5BC-078F-423E-BFAA-0674699E113C}" destId="{0F9C4E36-3EDA-442B-90F9-5B2B28448234}" srcOrd="5" destOrd="0" presId="urn:microsoft.com/office/officeart/2005/8/layout/default"/>
    <dgm:cxn modelId="{EC58C023-4C3A-4F6D-9389-817649D7084A}" type="presParOf" srcId="{C2B0C5BC-078F-423E-BFAA-0674699E113C}" destId="{E19B3DE9-C808-4DCC-9489-AD15E3A26DC1}" srcOrd="6" destOrd="0" presId="urn:microsoft.com/office/officeart/2005/8/layout/default"/>
    <dgm:cxn modelId="{41850E8E-9935-4946-8544-7DA5FABDF0CD}" type="presParOf" srcId="{C2B0C5BC-078F-423E-BFAA-0674699E113C}" destId="{F1E71844-6877-4BE3-BEEB-E430D1145F32}" srcOrd="7" destOrd="0" presId="urn:microsoft.com/office/officeart/2005/8/layout/default"/>
    <dgm:cxn modelId="{BF076104-E3BF-4268-82FC-B1244E0DE79B}" type="presParOf" srcId="{C2B0C5BC-078F-423E-BFAA-0674699E113C}" destId="{ED0A76E5-6D5D-4716-B461-4955E3F83230}" srcOrd="8" destOrd="0" presId="urn:microsoft.com/office/officeart/2005/8/layout/default"/>
    <dgm:cxn modelId="{0451B081-3E88-456E-B785-A49861019AB2}" type="presParOf" srcId="{C2B0C5BC-078F-423E-BFAA-0674699E113C}" destId="{8579FC2B-A109-46FA-AF0C-4CAB17814B05}" srcOrd="9" destOrd="0" presId="urn:microsoft.com/office/officeart/2005/8/layout/default"/>
    <dgm:cxn modelId="{F1708AD8-4D1E-429B-B678-8B5EAEDBB3DE}" type="presParOf" srcId="{C2B0C5BC-078F-423E-BFAA-0674699E113C}" destId="{36DFE597-75FE-47DE-8C52-AE6A0E5914A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24B575C-9314-4D52-980A-A96ED58DC46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ru-RU"/>
        </a:p>
      </dgm:t>
    </dgm:pt>
    <dgm:pt modelId="{9BA39411-BDD0-46EF-BA18-A47C5ECFE126}">
      <dgm:prSet phldrT="[Текст]" custT="1"/>
      <dgm:spPr/>
      <dgm:t>
        <a:bodyPr/>
        <a:lstStyle/>
        <a:p>
          <a:r>
            <a:rPr lang="ru-RU" sz="1800" dirty="0">
              <a:solidFill>
                <a:schemeClr val="accent6">
                  <a:lumMod val="50000"/>
                </a:schemeClr>
              </a:solidFill>
            </a:rPr>
            <a:t>СРО «СОЮЗАТОМСТРОЙ»</a:t>
          </a:r>
        </a:p>
        <a:p>
          <a:r>
            <a:rPr lang="ru-RU" sz="2000" dirty="0">
              <a:solidFill>
                <a:schemeClr val="accent6">
                  <a:lumMod val="50000"/>
                </a:schemeClr>
              </a:solidFill>
            </a:rPr>
            <a:t>всего-129</a:t>
          </a:r>
        </a:p>
        <a:p>
          <a:r>
            <a:rPr lang="ru-RU" sz="2000" u="sng" dirty="0">
              <a:solidFill>
                <a:schemeClr val="accent6">
                  <a:lumMod val="50000"/>
                </a:schemeClr>
              </a:solidFill>
            </a:rPr>
            <a:t>65 организаций - 50%</a:t>
          </a:r>
        </a:p>
      </dgm:t>
    </dgm:pt>
    <dgm:pt modelId="{83AB9D01-EF0C-4055-9803-9D3D30286582}" type="parTrans" cxnId="{53DDB25A-840B-4575-B801-A97287633E14}">
      <dgm:prSet/>
      <dgm:spPr/>
      <dgm:t>
        <a:bodyPr/>
        <a:lstStyle/>
        <a:p>
          <a:endParaRPr lang="ru-RU"/>
        </a:p>
      </dgm:t>
    </dgm:pt>
    <dgm:pt modelId="{0CD493F2-47D9-4D0F-AB87-D36043341C8F}" type="sibTrans" cxnId="{53DDB25A-840B-4575-B801-A97287633E14}">
      <dgm:prSet/>
      <dgm:spPr/>
      <dgm:t>
        <a:bodyPr/>
        <a:lstStyle/>
        <a:p>
          <a:endParaRPr lang="ru-RU"/>
        </a:p>
      </dgm:t>
    </dgm:pt>
    <dgm:pt modelId="{2ED26DA6-8C4A-4CD7-BA1A-9E3BAAFE81F1}">
      <dgm:prSet phldrT="[Текст]" custT="1"/>
      <dgm:spPr/>
      <dgm:t>
        <a:bodyPr/>
        <a:lstStyle/>
        <a:p>
          <a:r>
            <a:rPr lang="ru-RU" sz="1800" dirty="0">
              <a:solidFill>
                <a:schemeClr val="accent2">
                  <a:lumMod val="75000"/>
                </a:schemeClr>
              </a:solidFill>
            </a:rPr>
            <a:t>СРО                    «СОЮЗАТОМПРОЕКТ»</a:t>
          </a:r>
        </a:p>
        <a:p>
          <a:r>
            <a:rPr lang="ru-RU" sz="2000" dirty="0">
              <a:solidFill>
                <a:schemeClr val="accent2">
                  <a:lumMod val="75000"/>
                </a:schemeClr>
              </a:solidFill>
            </a:rPr>
            <a:t>всего-152</a:t>
          </a:r>
        </a:p>
        <a:p>
          <a:r>
            <a:rPr lang="ru-RU" sz="2000" u="sng" dirty="0">
              <a:solidFill>
                <a:schemeClr val="accent2">
                  <a:lumMod val="75000"/>
                </a:schemeClr>
              </a:solidFill>
            </a:rPr>
            <a:t>75 организаций – 50%</a:t>
          </a:r>
        </a:p>
      </dgm:t>
    </dgm:pt>
    <dgm:pt modelId="{1672641B-72B8-4904-83B1-77599C23EF5D}" type="parTrans" cxnId="{FFBCC7CC-3506-498B-93D3-338B7E703A80}">
      <dgm:prSet/>
      <dgm:spPr/>
      <dgm:t>
        <a:bodyPr/>
        <a:lstStyle/>
        <a:p>
          <a:endParaRPr lang="ru-RU"/>
        </a:p>
      </dgm:t>
    </dgm:pt>
    <dgm:pt modelId="{0DBDFC64-06DC-4C0C-8BEC-A850883650E5}" type="sibTrans" cxnId="{FFBCC7CC-3506-498B-93D3-338B7E703A80}">
      <dgm:prSet/>
      <dgm:spPr/>
      <dgm:t>
        <a:bodyPr/>
        <a:lstStyle/>
        <a:p>
          <a:endParaRPr lang="ru-RU"/>
        </a:p>
      </dgm:t>
    </dgm:pt>
    <dgm:pt modelId="{3C1F295E-9385-452F-9263-1F7BE3895A78}">
      <dgm:prSet phldrT="[Текст]" custT="1"/>
      <dgm:spPr/>
      <dgm:t>
        <a:bodyPr/>
        <a:lstStyle/>
        <a:p>
          <a:r>
            <a:rPr lang="ru-RU" sz="1800" dirty="0">
              <a:solidFill>
                <a:srgbClr val="002060"/>
              </a:solidFill>
            </a:rPr>
            <a:t>СРО «СОЮЗАТОМГЕО»</a:t>
          </a:r>
        </a:p>
        <a:p>
          <a:r>
            <a:rPr lang="ru-RU" sz="2000" dirty="0">
              <a:solidFill>
                <a:srgbClr val="002060"/>
              </a:solidFill>
            </a:rPr>
            <a:t>всего-77</a:t>
          </a:r>
        </a:p>
        <a:p>
          <a:r>
            <a:rPr lang="ru-RU" sz="2000" u="sng" dirty="0">
              <a:solidFill>
                <a:srgbClr val="002060"/>
              </a:solidFill>
            </a:rPr>
            <a:t>35 организаций – 45%</a:t>
          </a:r>
        </a:p>
      </dgm:t>
    </dgm:pt>
    <dgm:pt modelId="{654435AA-D18F-48C0-BD18-F12AAE920B7E}" type="parTrans" cxnId="{3C86E2BA-5ADF-4C0C-AD4E-E88709F3FBA1}">
      <dgm:prSet/>
      <dgm:spPr/>
      <dgm:t>
        <a:bodyPr/>
        <a:lstStyle/>
        <a:p>
          <a:endParaRPr lang="ru-RU"/>
        </a:p>
      </dgm:t>
    </dgm:pt>
    <dgm:pt modelId="{2AF47672-3192-427D-BFAC-D209821B86DA}" type="sibTrans" cxnId="{3C86E2BA-5ADF-4C0C-AD4E-E88709F3FBA1}">
      <dgm:prSet/>
      <dgm:spPr/>
      <dgm:t>
        <a:bodyPr/>
        <a:lstStyle/>
        <a:p>
          <a:endParaRPr lang="ru-RU"/>
        </a:p>
      </dgm:t>
    </dgm:pt>
    <dgm:pt modelId="{A1379B03-825E-4ACE-9303-4877437ACE4A}" type="pres">
      <dgm:prSet presAssocID="{A24B575C-9314-4D52-980A-A96ED58DC463}" presName="rootnode" presStyleCnt="0">
        <dgm:presLayoutVars>
          <dgm:chMax/>
          <dgm:chPref/>
          <dgm:dir/>
          <dgm:animLvl val="lvl"/>
        </dgm:presLayoutVars>
      </dgm:prSet>
      <dgm:spPr/>
    </dgm:pt>
    <dgm:pt modelId="{0CDF9474-7DC3-4D38-B09E-2F7F48098EDE}" type="pres">
      <dgm:prSet presAssocID="{9BA39411-BDD0-46EF-BA18-A47C5ECFE126}" presName="composite" presStyleCnt="0"/>
      <dgm:spPr/>
    </dgm:pt>
    <dgm:pt modelId="{2A348F2D-FA70-43D9-A113-A0922C5D8FFC}" type="pres">
      <dgm:prSet presAssocID="{9BA39411-BDD0-46EF-BA18-A47C5ECFE126}" presName="LShape" presStyleLbl="alignNode1" presStyleIdx="0" presStyleCnt="5"/>
      <dgm:spPr/>
    </dgm:pt>
    <dgm:pt modelId="{DE12C156-3215-4A24-8BB9-FC8E0491F37D}" type="pres">
      <dgm:prSet presAssocID="{9BA39411-BDD0-46EF-BA18-A47C5ECFE126}" presName="ParentText" presStyleLbl="revTx" presStyleIdx="0" presStyleCnt="3" custScaleX="127330" custLinFactNeighborX="12921" custLinFactNeighborY="-1340">
        <dgm:presLayoutVars>
          <dgm:chMax val="0"/>
          <dgm:chPref val="0"/>
          <dgm:bulletEnabled val="1"/>
        </dgm:presLayoutVars>
      </dgm:prSet>
      <dgm:spPr/>
    </dgm:pt>
    <dgm:pt modelId="{3394988A-E954-486A-9CDE-E4593E0CB341}" type="pres">
      <dgm:prSet presAssocID="{9BA39411-BDD0-46EF-BA18-A47C5ECFE126}" presName="Triangle" presStyleLbl="alignNode1" presStyleIdx="1" presStyleCnt="5"/>
      <dgm:spPr>
        <a:blipFill rotWithShape="0">
          <a:blip xmlns:r="http://schemas.openxmlformats.org/officeDocument/2006/relationships" r:embed="rId1"/>
          <a:stretch>
            <a:fillRect/>
          </a:stretch>
        </a:blipFill>
      </dgm:spPr>
    </dgm:pt>
    <dgm:pt modelId="{43654A0D-98FF-41D9-B8C0-5D9763434EDB}" type="pres">
      <dgm:prSet presAssocID="{0CD493F2-47D9-4D0F-AB87-D36043341C8F}" presName="sibTrans" presStyleCnt="0"/>
      <dgm:spPr/>
    </dgm:pt>
    <dgm:pt modelId="{38C8DD40-0EFE-43C3-B466-435AA3AC0801}" type="pres">
      <dgm:prSet presAssocID="{0CD493F2-47D9-4D0F-AB87-D36043341C8F}" presName="space" presStyleCnt="0"/>
      <dgm:spPr/>
    </dgm:pt>
    <dgm:pt modelId="{CCA3D0CE-1E98-4150-BCD8-78D347A95E18}" type="pres">
      <dgm:prSet presAssocID="{2ED26DA6-8C4A-4CD7-BA1A-9E3BAAFE81F1}" presName="composite" presStyleCnt="0"/>
      <dgm:spPr/>
    </dgm:pt>
    <dgm:pt modelId="{9E053A30-B052-4F66-8BEF-5057E9DCA4A9}" type="pres">
      <dgm:prSet presAssocID="{2ED26DA6-8C4A-4CD7-BA1A-9E3BAAFE81F1}" presName="LShape" presStyleLbl="alignNode1" presStyleIdx="2" presStyleCnt="5" custLinFactNeighborX="-13079" custLinFactNeighborY="-2353"/>
      <dgm:spPr/>
    </dgm:pt>
    <dgm:pt modelId="{52731FFC-24EA-419F-A43F-59605C627433}" type="pres">
      <dgm:prSet presAssocID="{2ED26DA6-8C4A-4CD7-BA1A-9E3BAAFE81F1}" presName="ParentText" presStyleLbl="revTx" presStyleIdx="1" presStyleCnt="3" custScaleX="144503" custLinFactNeighborX="6637" custLinFactNeighborY="-3103">
        <dgm:presLayoutVars>
          <dgm:chMax val="0"/>
          <dgm:chPref val="0"/>
          <dgm:bulletEnabled val="1"/>
        </dgm:presLayoutVars>
      </dgm:prSet>
      <dgm:spPr/>
    </dgm:pt>
    <dgm:pt modelId="{A895DC1F-FD7E-45F0-935F-EA96997B3764}" type="pres">
      <dgm:prSet presAssocID="{2ED26DA6-8C4A-4CD7-BA1A-9E3BAAFE81F1}" presName="Triangle" presStyleLbl="alignNode1" presStyleIdx="3" presStyleCnt="5" custLinFactNeighborX="-80930" custLinFactNeighborY="2075"/>
      <dgm:spPr>
        <a:blipFill rotWithShape="0">
          <a:blip xmlns:r="http://schemas.openxmlformats.org/officeDocument/2006/relationships" r:embed="rId2"/>
          <a:stretch>
            <a:fillRect/>
          </a:stretch>
        </a:blipFill>
      </dgm:spPr>
    </dgm:pt>
    <dgm:pt modelId="{EE50CD3C-383E-47B6-850C-26AA63B95D19}" type="pres">
      <dgm:prSet presAssocID="{0DBDFC64-06DC-4C0C-8BEC-A850883650E5}" presName="sibTrans" presStyleCnt="0"/>
      <dgm:spPr/>
    </dgm:pt>
    <dgm:pt modelId="{DD38B75B-B744-4A05-AD83-4FEB41ACF26E}" type="pres">
      <dgm:prSet presAssocID="{0DBDFC64-06DC-4C0C-8BEC-A850883650E5}" presName="space" presStyleCnt="0"/>
      <dgm:spPr/>
    </dgm:pt>
    <dgm:pt modelId="{8635090B-F8A9-4447-92CF-DEA83A07BB9D}" type="pres">
      <dgm:prSet presAssocID="{3C1F295E-9385-452F-9263-1F7BE3895A78}" presName="composite" presStyleCnt="0"/>
      <dgm:spPr/>
    </dgm:pt>
    <dgm:pt modelId="{863045EF-E600-4322-B49F-8E6CF8E3F21D}" type="pres">
      <dgm:prSet presAssocID="{3C1F295E-9385-452F-9263-1F7BE3895A78}" presName="LShape" presStyleLbl="alignNode1" presStyleIdx="4" presStyleCnt="5" custLinFactNeighborX="-13042" custLinFactNeighborY="-10876"/>
      <dgm:spPr/>
    </dgm:pt>
    <dgm:pt modelId="{15FFF024-D31C-4589-BFA6-10C679013624}" type="pres">
      <dgm:prSet presAssocID="{3C1F295E-9385-452F-9263-1F7BE3895A78}" presName="ParentText" presStyleLbl="revTx" presStyleIdx="2" presStyleCnt="3" custScaleX="131753" custLinFactNeighborX="529" custLinFactNeighborY="-9687">
        <dgm:presLayoutVars>
          <dgm:chMax val="0"/>
          <dgm:chPref val="0"/>
          <dgm:bulletEnabled val="1"/>
        </dgm:presLayoutVars>
      </dgm:prSet>
      <dgm:spPr/>
    </dgm:pt>
  </dgm:ptLst>
  <dgm:cxnLst>
    <dgm:cxn modelId="{7C622424-9B4D-4E38-A2ED-8055E5CF0821}" type="presOf" srcId="{9BA39411-BDD0-46EF-BA18-A47C5ECFE126}" destId="{DE12C156-3215-4A24-8BB9-FC8E0491F37D}" srcOrd="0" destOrd="0" presId="urn:microsoft.com/office/officeart/2009/3/layout/StepUpProcess"/>
    <dgm:cxn modelId="{44D07A5B-8108-4CF7-9ED8-2586DE5D7150}" type="presOf" srcId="{A24B575C-9314-4D52-980A-A96ED58DC463}" destId="{A1379B03-825E-4ACE-9303-4877437ACE4A}" srcOrd="0" destOrd="0" presId="urn:microsoft.com/office/officeart/2009/3/layout/StepUpProcess"/>
    <dgm:cxn modelId="{CD354D45-6D97-4586-8425-46831F6A0338}" type="presOf" srcId="{2ED26DA6-8C4A-4CD7-BA1A-9E3BAAFE81F1}" destId="{52731FFC-24EA-419F-A43F-59605C627433}" srcOrd="0" destOrd="0" presId="urn:microsoft.com/office/officeart/2009/3/layout/StepUpProcess"/>
    <dgm:cxn modelId="{84D1C273-561D-4017-A65E-8298F0AACAE9}" type="presOf" srcId="{3C1F295E-9385-452F-9263-1F7BE3895A78}" destId="{15FFF024-D31C-4589-BFA6-10C679013624}" srcOrd="0" destOrd="0" presId="urn:microsoft.com/office/officeart/2009/3/layout/StepUpProcess"/>
    <dgm:cxn modelId="{53DDB25A-840B-4575-B801-A97287633E14}" srcId="{A24B575C-9314-4D52-980A-A96ED58DC463}" destId="{9BA39411-BDD0-46EF-BA18-A47C5ECFE126}" srcOrd="0" destOrd="0" parTransId="{83AB9D01-EF0C-4055-9803-9D3D30286582}" sibTransId="{0CD493F2-47D9-4D0F-AB87-D36043341C8F}"/>
    <dgm:cxn modelId="{3C86E2BA-5ADF-4C0C-AD4E-E88709F3FBA1}" srcId="{A24B575C-9314-4D52-980A-A96ED58DC463}" destId="{3C1F295E-9385-452F-9263-1F7BE3895A78}" srcOrd="2" destOrd="0" parTransId="{654435AA-D18F-48C0-BD18-F12AAE920B7E}" sibTransId="{2AF47672-3192-427D-BFAC-D209821B86DA}"/>
    <dgm:cxn modelId="{FFBCC7CC-3506-498B-93D3-338B7E703A80}" srcId="{A24B575C-9314-4D52-980A-A96ED58DC463}" destId="{2ED26DA6-8C4A-4CD7-BA1A-9E3BAAFE81F1}" srcOrd="1" destOrd="0" parTransId="{1672641B-72B8-4904-83B1-77599C23EF5D}" sibTransId="{0DBDFC64-06DC-4C0C-8BEC-A850883650E5}"/>
    <dgm:cxn modelId="{40759A29-8B79-4DD8-91E4-41DBDC4A0573}" type="presParOf" srcId="{A1379B03-825E-4ACE-9303-4877437ACE4A}" destId="{0CDF9474-7DC3-4D38-B09E-2F7F48098EDE}" srcOrd="0" destOrd="0" presId="urn:microsoft.com/office/officeart/2009/3/layout/StepUpProcess"/>
    <dgm:cxn modelId="{9A150D66-0656-4A06-83A9-BFA1D3AA6611}" type="presParOf" srcId="{0CDF9474-7DC3-4D38-B09E-2F7F48098EDE}" destId="{2A348F2D-FA70-43D9-A113-A0922C5D8FFC}" srcOrd="0" destOrd="0" presId="urn:microsoft.com/office/officeart/2009/3/layout/StepUpProcess"/>
    <dgm:cxn modelId="{89B48233-82DF-4333-BA49-3F927A77B708}" type="presParOf" srcId="{0CDF9474-7DC3-4D38-B09E-2F7F48098EDE}" destId="{DE12C156-3215-4A24-8BB9-FC8E0491F37D}" srcOrd="1" destOrd="0" presId="urn:microsoft.com/office/officeart/2009/3/layout/StepUpProcess"/>
    <dgm:cxn modelId="{AA05A7CA-0A0B-47E4-B838-6B4CB604FB90}" type="presParOf" srcId="{0CDF9474-7DC3-4D38-B09E-2F7F48098EDE}" destId="{3394988A-E954-486A-9CDE-E4593E0CB341}" srcOrd="2" destOrd="0" presId="urn:microsoft.com/office/officeart/2009/3/layout/StepUpProcess"/>
    <dgm:cxn modelId="{F363790E-A5AD-40D3-B9FD-57B3DAC6C7D5}" type="presParOf" srcId="{A1379B03-825E-4ACE-9303-4877437ACE4A}" destId="{43654A0D-98FF-41D9-B8C0-5D9763434EDB}" srcOrd="1" destOrd="0" presId="urn:microsoft.com/office/officeart/2009/3/layout/StepUpProcess"/>
    <dgm:cxn modelId="{F56B7FAE-4AEF-468F-8332-67AF3E1A6DC9}" type="presParOf" srcId="{43654A0D-98FF-41D9-B8C0-5D9763434EDB}" destId="{38C8DD40-0EFE-43C3-B466-435AA3AC0801}" srcOrd="0" destOrd="0" presId="urn:microsoft.com/office/officeart/2009/3/layout/StepUpProcess"/>
    <dgm:cxn modelId="{53FAB972-5C75-43AC-A42B-51BC9851115F}" type="presParOf" srcId="{A1379B03-825E-4ACE-9303-4877437ACE4A}" destId="{CCA3D0CE-1E98-4150-BCD8-78D347A95E18}" srcOrd="2" destOrd="0" presId="urn:microsoft.com/office/officeart/2009/3/layout/StepUpProcess"/>
    <dgm:cxn modelId="{C94BD284-2E2D-4A87-95BE-F6455448B9B1}" type="presParOf" srcId="{CCA3D0CE-1E98-4150-BCD8-78D347A95E18}" destId="{9E053A30-B052-4F66-8BEF-5057E9DCA4A9}" srcOrd="0" destOrd="0" presId="urn:microsoft.com/office/officeart/2009/3/layout/StepUpProcess"/>
    <dgm:cxn modelId="{9729765F-BF8E-440B-AAF2-CB893110391E}" type="presParOf" srcId="{CCA3D0CE-1E98-4150-BCD8-78D347A95E18}" destId="{52731FFC-24EA-419F-A43F-59605C627433}" srcOrd="1" destOrd="0" presId="urn:microsoft.com/office/officeart/2009/3/layout/StepUpProcess"/>
    <dgm:cxn modelId="{81E772D2-3823-469F-BA49-7CEC7B9E0884}" type="presParOf" srcId="{CCA3D0CE-1E98-4150-BCD8-78D347A95E18}" destId="{A895DC1F-FD7E-45F0-935F-EA96997B3764}" srcOrd="2" destOrd="0" presId="urn:microsoft.com/office/officeart/2009/3/layout/StepUpProcess"/>
    <dgm:cxn modelId="{E0C69D1A-720D-4246-B701-08B33E1EF37F}" type="presParOf" srcId="{A1379B03-825E-4ACE-9303-4877437ACE4A}" destId="{EE50CD3C-383E-47B6-850C-26AA63B95D19}" srcOrd="3" destOrd="0" presId="urn:microsoft.com/office/officeart/2009/3/layout/StepUpProcess"/>
    <dgm:cxn modelId="{E82BFEC6-A009-4EDF-8615-E3DBB0DCF8E0}" type="presParOf" srcId="{EE50CD3C-383E-47B6-850C-26AA63B95D19}" destId="{DD38B75B-B744-4A05-AD83-4FEB41ACF26E}" srcOrd="0" destOrd="0" presId="urn:microsoft.com/office/officeart/2009/3/layout/StepUpProcess"/>
    <dgm:cxn modelId="{EB3525CF-E541-4ED3-819B-4FCBFE4F316D}" type="presParOf" srcId="{A1379B03-825E-4ACE-9303-4877437ACE4A}" destId="{8635090B-F8A9-4447-92CF-DEA83A07BB9D}" srcOrd="4" destOrd="0" presId="urn:microsoft.com/office/officeart/2009/3/layout/StepUpProcess"/>
    <dgm:cxn modelId="{D18558C5-2620-4DD7-9CA6-447C34D7EC13}" type="presParOf" srcId="{8635090B-F8A9-4447-92CF-DEA83A07BB9D}" destId="{863045EF-E600-4322-B49F-8E6CF8E3F21D}" srcOrd="0" destOrd="0" presId="urn:microsoft.com/office/officeart/2009/3/layout/StepUpProcess"/>
    <dgm:cxn modelId="{03096177-97C5-49C6-B11F-998656311D9F}" type="presParOf" srcId="{8635090B-F8A9-4447-92CF-DEA83A07BB9D}" destId="{15FFF024-D31C-4589-BFA6-10C67901362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480FB-2D8D-4012-A74C-DC049F45FA39}">
      <dsp:nvSpPr>
        <dsp:cNvPr id="0" name=""/>
        <dsp:cNvSpPr/>
      </dsp:nvSpPr>
      <dsp:spPr>
        <a:xfrm>
          <a:off x="1427826" y="837793"/>
          <a:ext cx="1023970" cy="1023970"/>
        </a:xfrm>
        <a:prstGeom prst="gear9">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ru-RU" sz="500" b="1" kern="1200" dirty="0" err="1">
              <a:solidFill>
                <a:schemeClr val="tx2"/>
              </a:solidFill>
            </a:rPr>
            <a:t>ТехРегламенты</a:t>
          </a:r>
          <a:r>
            <a:rPr lang="ru-RU" sz="500" b="1" kern="1200" dirty="0">
              <a:solidFill>
                <a:schemeClr val="tx2"/>
              </a:solidFill>
            </a:rPr>
            <a:t>, СНиП и ГОСТ</a:t>
          </a:r>
        </a:p>
      </dsp:txBody>
      <dsp:txXfrm>
        <a:off x="1633690" y="1077653"/>
        <a:ext cx="612242" cy="526342"/>
      </dsp:txXfrm>
    </dsp:sp>
    <dsp:sp modelId="{DCE485B7-6417-4E6C-840A-AF805FE1A882}">
      <dsp:nvSpPr>
        <dsp:cNvPr id="0" name=""/>
        <dsp:cNvSpPr/>
      </dsp:nvSpPr>
      <dsp:spPr>
        <a:xfrm>
          <a:off x="632443" y="1023158"/>
          <a:ext cx="744705" cy="744705"/>
        </a:xfrm>
        <a:prstGeom prst="gear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ru-RU" sz="500" b="1" kern="1200" dirty="0">
              <a:solidFill>
                <a:schemeClr val="tx2"/>
              </a:solidFill>
            </a:rPr>
            <a:t>ФНП</a:t>
          </a:r>
        </a:p>
      </dsp:txBody>
      <dsp:txXfrm>
        <a:off x="819925" y="1211773"/>
        <a:ext cx="369741" cy="367475"/>
      </dsp:txXfrm>
    </dsp:sp>
    <dsp:sp modelId="{30F777FD-7CBC-4A29-A333-454E374EF838}">
      <dsp:nvSpPr>
        <dsp:cNvPr id="0" name=""/>
        <dsp:cNvSpPr/>
      </dsp:nvSpPr>
      <dsp:spPr>
        <a:xfrm rot="20700000">
          <a:off x="1249173" y="81993"/>
          <a:ext cx="729659" cy="729659"/>
        </a:xfrm>
        <a:prstGeom prst="gear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ru-RU" sz="500" b="1" kern="1200" dirty="0">
              <a:solidFill>
                <a:schemeClr val="tx2"/>
              </a:solidFill>
            </a:rPr>
            <a:t>170-ФЗ</a:t>
          </a:r>
        </a:p>
      </dsp:txBody>
      <dsp:txXfrm rot="-20700000">
        <a:off x="1409209" y="242029"/>
        <a:ext cx="409588" cy="409588"/>
      </dsp:txXfrm>
    </dsp:sp>
    <dsp:sp modelId="{3F51A81E-EDB6-49A7-A843-DAEEA3EBAC6E}">
      <dsp:nvSpPr>
        <dsp:cNvPr id="0" name=""/>
        <dsp:cNvSpPr/>
      </dsp:nvSpPr>
      <dsp:spPr>
        <a:xfrm>
          <a:off x="1325931" y="695962"/>
          <a:ext cx="1310681" cy="1310681"/>
        </a:xfrm>
        <a:prstGeom prst="circularArrow">
          <a:avLst>
            <a:gd name="adj1" fmla="val 4688"/>
            <a:gd name="adj2" fmla="val 299029"/>
            <a:gd name="adj3" fmla="val 2409572"/>
            <a:gd name="adj4" fmla="val 16113758"/>
            <a:gd name="adj5" fmla="val 5469"/>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F06C21B-C262-447B-A34E-2E3368E1F0E8}">
      <dsp:nvSpPr>
        <dsp:cNvPr id="0" name=""/>
        <dsp:cNvSpPr/>
      </dsp:nvSpPr>
      <dsp:spPr>
        <a:xfrm>
          <a:off x="700176" y="440999"/>
          <a:ext cx="952292" cy="95229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1F789A4-1C39-4267-A83E-B8DA6BA45CE5}">
      <dsp:nvSpPr>
        <dsp:cNvPr id="0" name=""/>
        <dsp:cNvSpPr/>
      </dsp:nvSpPr>
      <dsp:spPr>
        <a:xfrm>
          <a:off x="1080395" y="-67819"/>
          <a:ext cx="1026762" cy="102676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027F0-A801-4D37-945C-613CA0887926}">
      <dsp:nvSpPr>
        <dsp:cNvPr id="0" name=""/>
        <dsp:cNvSpPr/>
      </dsp:nvSpPr>
      <dsp:spPr>
        <a:xfrm>
          <a:off x="494603" y="0"/>
          <a:ext cx="1447965" cy="868779"/>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solidFill>
                <a:schemeClr val="accent3">
                  <a:lumMod val="75000"/>
                </a:schemeClr>
              </a:solidFill>
              <a:latin typeface="Arial"/>
              <a:ea typeface="+mn-ea"/>
              <a:cs typeface="+mn-cs"/>
            </a:rPr>
            <a:t>ГОСТ Р … </a:t>
          </a:r>
          <a:br>
            <a:rPr lang="ru-RU" sz="1000" kern="1200" dirty="0">
              <a:solidFill>
                <a:schemeClr val="accent3">
                  <a:lumMod val="75000"/>
                </a:schemeClr>
              </a:solidFill>
              <a:latin typeface="Arial"/>
              <a:ea typeface="+mn-ea"/>
              <a:cs typeface="+mn-cs"/>
            </a:rPr>
          </a:br>
          <a:r>
            <a:rPr lang="ru-RU" sz="1000" kern="1200" dirty="0">
              <a:solidFill>
                <a:schemeClr val="accent3">
                  <a:lumMod val="75000"/>
                </a:schemeClr>
              </a:solidFill>
              <a:latin typeface="Arial"/>
              <a:ea typeface="+mn-ea"/>
              <a:cs typeface="+mn-cs"/>
            </a:rPr>
            <a:t>Геодезический  мониторинг. </a:t>
          </a:r>
          <a:br>
            <a:rPr lang="ru-RU" sz="1000" kern="1200" dirty="0">
              <a:solidFill>
                <a:schemeClr val="accent3">
                  <a:lumMod val="75000"/>
                </a:schemeClr>
              </a:solidFill>
              <a:latin typeface="Arial"/>
              <a:ea typeface="+mn-ea"/>
              <a:cs typeface="+mn-cs"/>
            </a:rPr>
          </a:br>
          <a:r>
            <a:rPr lang="ru-RU" sz="1000" kern="1200" dirty="0">
              <a:solidFill>
                <a:schemeClr val="accent3">
                  <a:lumMod val="75000"/>
                </a:schemeClr>
              </a:solidFill>
              <a:latin typeface="Arial"/>
              <a:ea typeface="+mn-ea"/>
              <a:cs typeface="+mn-cs"/>
            </a:rPr>
            <a:t>Термины и  определения</a:t>
          </a:r>
        </a:p>
      </dsp:txBody>
      <dsp:txXfrm>
        <a:off x="494603" y="0"/>
        <a:ext cx="1447965" cy="868779"/>
      </dsp:txXfrm>
    </dsp:sp>
    <dsp:sp modelId="{C7F572B4-9F5C-45DC-BD01-B42F9ADC4A81}">
      <dsp:nvSpPr>
        <dsp:cNvPr id="0" name=""/>
        <dsp:cNvSpPr/>
      </dsp:nvSpPr>
      <dsp:spPr>
        <a:xfrm>
          <a:off x="2129182" y="565"/>
          <a:ext cx="1447965" cy="868779"/>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solidFill>
                <a:schemeClr val="accent3">
                  <a:lumMod val="75000"/>
                </a:schemeClr>
              </a:solidFill>
              <a:latin typeface="Arial"/>
              <a:ea typeface="+mn-ea"/>
              <a:cs typeface="+mn-cs"/>
            </a:rPr>
            <a:t>ГОСТ Р … Геодезический  мониторинг. </a:t>
          </a:r>
          <a:br>
            <a:rPr lang="ru-RU" sz="1000" kern="1200" dirty="0">
              <a:solidFill>
                <a:schemeClr val="accent3">
                  <a:lumMod val="75000"/>
                </a:schemeClr>
              </a:solidFill>
              <a:latin typeface="Arial"/>
              <a:ea typeface="+mn-ea"/>
              <a:cs typeface="+mn-cs"/>
            </a:rPr>
          </a:br>
          <a:r>
            <a:rPr lang="ru-RU" sz="1000" kern="1200" dirty="0">
              <a:solidFill>
                <a:schemeClr val="accent3">
                  <a:lumMod val="75000"/>
                </a:schemeClr>
              </a:solidFill>
              <a:latin typeface="Arial"/>
              <a:ea typeface="+mn-ea"/>
              <a:cs typeface="+mn-cs"/>
            </a:rPr>
            <a:t>Методы повторных геодезических измерений </a:t>
          </a:r>
        </a:p>
      </dsp:txBody>
      <dsp:txXfrm>
        <a:off x="2129182" y="565"/>
        <a:ext cx="1447965" cy="868779"/>
      </dsp:txXfrm>
    </dsp:sp>
    <dsp:sp modelId="{90A05FB0-75D3-4EA9-BAF4-829971BBC498}">
      <dsp:nvSpPr>
        <dsp:cNvPr id="0" name=""/>
        <dsp:cNvSpPr/>
      </dsp:nvSpPr>
      <dsp:spPr>
        <a:xfrm>
          <a:off x="3721945" y="565"/>
          <a:ext cx="1447965" cy="868779"/>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solidFill>
                <a:schemeClr val="accent3">
                  <a:lumMod val="75000"/>
                </a:schemeClr>
              </a:solidFill>
              <a:latin typeface="Arial"/>
              <a:ea typeface="+mn-ea"/>
              <a:cs typeface="+mn-cs"/>
            </a:rPr>
            <a:t>ГОСТ Р … Геодезический  мониторинг. </a:t>
          </a:r>
          <a:br>
            <a:rPr lang="ru-RU" sz="1000" kern="1200" dirty="0">
              <a:solidFill>
                <a:schemeClr val="accent3">
                  <a:lumMod val="75000"/>
                </a:schemeClr>
              </a:solidFill>
              <a:latin typeface="Arial"/>
              <a:ea typeface="+mn-ea"/>
              <a:cs typeface="+mn-cs"/>
            </a:rPr>
          </a:br>
          <a:r>
            <a:rPr lang="ru-RU" sz="1000" kern="1200" dirty="0">
              <a:solidFill>
                <a:schemeClr val="accent3">
                  <a:lumMod val="75000"/>
                </a:schemeClr>
              </a:solidFill>
              <a:latin typeface="Arial"/>
              <a:ea typeface="+mn-ea"/>
              <a:cs typeface="+mn-cs"/>
            </a:rPr>
            <a:t>Оценка устойчивости и стабильности геодезических знаков </a:t>
          </a:r>
        </a:p>
      </dsp:txBody>
      <dsp:txXfrm>
        <a:off x="3721945" y="565"/>
        <a:ext cx="1447965" cy="868779"/>
      </dsp:txXfrm>
    </dsp:sp>
    <dsp:sp modelId="{E19B3DE9-C808-4DCC-9489-AD15E3A26DC1}">
      <dsp:nvSpPr>
        <dsp:cNvPr id="0" name=""/>
        <dsp:cNvSpPr/>
      </dsp:nvSpPr>
      <dsp:spPr>
        <a:xfrm>
          <a:off x="5314707" y="565"/>
          <a:ext cx="1447965" cy="868779"/>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solidFill>
                <a:schemeClr val="accent3">
                  <a:lumMod val="75000"/>
                </a:schemeClr>
              </a:solidFill>
              <a:latin typeface="Arial"/>
              <a:ea typeface="+mn-ea"/>
              <a:cs typeface="+mn-cs"/>
            </a:rPr>
            <a:t>ГОСТ Р … Геодезический  мониторинг. </a:t>
          </a:r>
          <a:br>
            <a:rPr lang="ru-RU" sz="1000" kern="1200" dirty="0">
              <a:solidFill>
                <a:schemeClr val="accent3">
                  <a:lumMod val="75000"/>
                </a:schemeClr>
              </a:solidFill>
              <a:latin typeface="Arial"/>
              <a:ea typeface="+mn-ea"/>
              <a:cs typeface="+mn-cs"/>
            </a:rPr>
          </a:br>
          <a:r>
            <a:rPr lang="ru-RU" sz="1000" kern="1200" dirty="0">
              <a:solidFill>
                <a:schemeClr val="accent3">
                  <a:lumMod val="75000"/>
                </a:schemeClr>
              </a:solidFill>
              <a:latin typeface="Arial"/>
              <a:ea typeface="+mn-ea"/>
              <a:cs typeface="+mn-cs"/>
            </a:rPr>
            <a:t>Методы обработки временных данных</a:t>
          </a:r>
        </a:p>
      </dsp:txBody>
      <dsp:txXfrm>
        <a:off x="5314707" y="565"/>
        <a:ext cx="1447965" cy="868779"/>
      </dsp:txXfrm>
    </dsp:sp>
    <dsp:sp modelId="{ED0A76E5-6D5D-4716-B461-4955E3F83230}">
      <dsp:nvSpPr>
        <dsp:cNvPr id="0" name=""/>
        <dsp:cNvSpPr/>
      </dsp:nvSpPr>
      <dsp:spPr>
        <a:xfrm>
          <a:off x="6907469" y="565"/>
          <a:ext cx="1447965" cy="868779"/>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solidFill>
                <a:sysClr val="window" lastClr="FFFFFF"/>
              </a:solidFill>
              <a:latin typeface="Arial"/>
              <a:ea typeface="+mn-ea"/>
              <a:cs typeface="+mn-cs"/>
            </a:rPr>
            <a:t> </a:t>
          </a:r>
          <a:r>
            <a:rPr lang="ru-RU" sz="1000" kern="1200" dirty="0">
              <a:solidFill>
                <a:schemeClr val="accent3">
                  <a:lumMod val="75000"/>
                </a:schemeClr>
              </a:solidFill>
              <a:latin typeface="Arial"/>
              <a:ea typeface="+mn-ea"/>
              <a:cs typeface="+mn-cs"/>
            </a:rPr>
            <a:t>ГОСТ Р … Геодезический  мониторинг. </a:t>
          </a:r>
          <a:br>
            <a:rPr lang="ru-RU" sz="1000" kern="1200" dirty="0">
              <a:solidFill>
                <a:schemeClr val="accent3">
                  <a:lumMod val="75000"/>
                </a:schemeClr>
              </a:solidFill>
              <a:latin typeface="Arial"/>
              <a:ea typeface="+mn-ea"/>
              <a:cs typeface="+mn-cs"/>
            </a:rPr>
          </a:br>
          <a:r>
            <a:rPr lang="ru-RU" sz="1000" kern="1200" dirty="0">
              <a:solidFill>
                <a:schemeClr val="accent3">
                  <a:lumMod val="75000"/>
                </a:schemeClr>
              </a:solidFill>
              <a:latin typeface="Arial"/>
              <a:ea typeface="+mn-ea"/>
              <a:cs typeface="+mn-cs"/>
            </a:rPr>
            <a:t>База данных геодезического мониторинга</a:t>
          </a:r>
        </a:p>
      </dsp:txBody>
      <dsp:txXfrm>
        <a:off x="6907469" y="565"/>
        <a:ext cx="1447965" cy="868779"/>
      </dsp:txXfrm>
    </dsp:sp>
    <dsp:sp modelId="{36DFE597-75FE-47DE-8C52-AE6A0E5914A2}">
      <dsp:nvSpPr>
        <dsp:cNvPr id="0" name=""/>
        <dsp:cNvSpPr/>
      </dsp:nvSpPr>
      <dsp:spPr>
        <a:xfrm>
          <a:off x="3751570" y="924084"/>
          <a:ext cx="1447965" cy="868779"/>
        </a:xfrm>
        <a:prstGeom prst="rect">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kern="1200" dirty="0">
              <a:solidFill>
                <a:schemeClr val="tx1"/>
              </a:solidFill>
              <a:latin typeface="Arial"/>
              <a:ea typeface="+mn-ea"/>
              <a:cs typeface="+mn-cs"/>
            </a:rPr>
            <a:t>ГОСТ Р … Геодезический мониторинг. </a:t>
          </a:r>
          <a:br>
            <a:rPr lang="ru-RU" sz="1000" kern="1200" dirty="0">
              <a:solidFill>
                <a:schemeClr val="tx1"/>
              </a:solidFill>
              <a:latin typeface="Arial"/>
              <a:ea typeface="+mn-ea"/>
              <a:cs typeface="+mn-cs"/>
            </a:rPr>
          </a:br>
          <a:r>
            <a:rPr lang="ru-RU" sz="1000" kern="1200" dirty="0">
              <a:solidFill>
                <a:schemeClr val="tx1"/>
              </a:solidFill>
              <a:latin typeface="Arial"/>
              <a:ea typeface="+mn-ea"/>
              <a:cs typeface="+mn-cs"/>
            </a:rPr>
            <a:t>Разработка программ геодезического мониторинга</a:t>
          </a:r>
        </a:p>
      </dsp:txBody>
      <dsp:txXfrm>
        <a:off x="3751570" y="924084"/>
        <a:ext cx="1447965" cy="868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48F2D-FA70-43D9-A113-A0922C5D8FFC}">
      <dsp:nvSpPr>
        <dsp:cNvPr id="0" name=""/>
        <dsp:cNvSpPr/>
      </dsp:nvSpPr>
      <dsp:spPr>
        <a:xfrm rot="5400000">
          <a:off x="540698" y="1185613"/>
          <a:ext cx="1447606" cy="2408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2C156-3215-4A24-8BB9-FC8E0491F37D}">
      <dsp:nvSpPr>
        <dsp:cNvPr id="0" name=""/>
        <dsp:cNvSpPr/>
      </dsp:nvSpPr>
      <dsp:spPr>
        <a:xfrm>
          <a:off x="282877" y="1879777"/>
          <a:ext cx="2769000" cy="1906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solidFill>
                <a:schemeClr val="accent6">
                  <a:lumMod val="50000"/>
                </a:schemeClr>
              </a:solidFill>
            </a:rPr>
            <a:t>СРО «СОЮЗАТОМСТРОЙ»</a:t>
          </a:r>
        </a:p>
        <a:p>
          <a:pPr marL="0" lvl="0" indent="0" algn="l" defTabSz="800100">
            <a:lnSpc>
              <a:spcPct val="90000"/>
            </a:lnSpc>
            <a:spcBef>
              <a:spcPct val="0"/>
            </a:spcBef>
            <a:spcAft>
              <a:spcPct val="35000"/>
            </a:spcAft>
            <a:buNone/>
          </a:pPr>
          <a:r>
            <a:rPr lang="ru-RU" sz="2000" kern="1200" dirty="0">
              <a:solidFill>
                <a:schemeClr val="accent6">
                  <a:lumMod val="50000"/>
                </a:schemeClr>
              </a:solidFill>
            </a:rPr>
            <a:t>всего-129</a:t>
          </a:r>
        </a:p>
        <a:p>
          <a:pPr marL="0" lvl="0" indent="0" algn="l" defTabSz="800100">
            <a:lnSpc>
              <a:spcPct val="90000"/>
            </a:lnSpc>
            <a:spcBef>
              <a:spcPct val="0"/>
            </a:spcBef>
            <a:spcAft>
              <a:spcPct val="35000"/>
            </a:spcAft>
            <a:buNone/>
          </a:pPr>
          <a:r>
            <a:rPr lang="ru-RU" sz="2000" u="sng" kern="1200" dirty="0">
              <a:solidFill>
                <a:schemeClr val="accent6">
                  <a:lumMod val="50000"/>
                </a:schemeClr>
              </a:solidFill>
            </a:rPr>
            <a:t>65 организаций - 50%</a:t>
          </a:r>
        </a:p>
      </dsp:txBody>
      <dsp:txXfrm>
        <a:off x="282877" y="1879777"/>
        <a:ext cx="2769000" cy="1906221"/>
      </dsp:txXfrm>
    </dsp:sp>
    <dsp:sp modelId="{3394988A-E954-486A-9CDE-E4593E0CB341}">
      <dsp:nvSpPr>
        <dsp:cNvPr id="0" name=""/>
        <dsp:cNvSpPr/>
      </dsp:nvSpPr>
      <dsp:spPr>
        <a:xfrm>
          <a:off x="2063407" y="1008276"/>
          <a:ext cx="410314" cy="410314"/>
        </a:xfrm>
        <a:prstGeom prst="triangle">
          <a:avLst>
            <a:gd name="adj" fmla="val 10000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53A30-B052-4F66-8BEF-5057E9DCA4A9}">
      <dsp:nvSpPr>
        <dsp:cNvPr id="0" name=""/>
        <dsp:cNvSpPr/>
      </dsp:nvSpPr>
      <dsp:spPr>
        <a:xfrm rot="5400000">
          <a:off x="3429983" y="492783"/>
          <a:ext cx="1447606" cy="2408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31FFC-24EA-419F-A43F-59605C627433}">
      <dsp:nvSpPr>
        <dsp:cNvPr id="0" name=""/>
        <dsp:cNvSpPr/>
      </dsp:nvSpPr>
      <dsp:spPr>
        <a:xfrm>
          <a:off x="3163823" y="1187403"/>
          <a:ext cx="3142455" cy="1906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solidFill>
                <a:schemeClr val="accent2">
                  <a:lumMod val="75000"/>
                </a:schemeClr>
              </a:solidFill>
            </a:rPr>
            <a:t>СРО                    «СОЮЗАТОМПРОЕКТ»</a:t>
          </a:r>
        </a:p>
        <a:p>
          <a:pPr marL="0" lvl="0" indent="0" algn="l" defTabSz="800100">
            <a:lnSpc>
              <a:spcPct val="90000"/>
            </a:lnSpc>
            <a:spcBef>
              <a:spcPct val="0"/>
            </a:spcBef>
            <a:spcAft>
              <a:spcPct val="35000"/>
            </a:spcAft>
            <a:buNone/>
          </a:pPr>
          <a:r>
            <a:rPr lang="ru-RU" sz="2000" kern="1200" dirty="0">
              <a:solidFill>
                <a:schemeClr val="accent2">
                  <a:lumMod val="75000"/>
                </a:schemeClr>
              </a:solidFill>
            </a:rPr>
            <a:t>всего-152</a:t>
          </a:r>
        </a:p>
        <a:p>
          <a:pPr marL="0" lvl="0" indent="0" algn="l" defTabSz="800100">
            <a:lnSpc>
              <a:spcPct val="90000"/>
            </a:lnSpc>
            <a:spcBef>
              <a:spcPct val="0"/>
            </a:spcBef>
            <a:spcAft>
              <a:spcPct val="35000"/>
            </a:spcAft>
            <a:buNone/>
          </a:pPr>
          <a:r>
            <a:rPr lang="ru-RU" sz="2000" u="sng" kern="1200" dirty="0">
              <a:solidFill>
                <a:schemeClr val="accent2">
                  <a:lumMod val="75000"/>
                </a:schemeClr>
              </a:solidFill>
            </a:rPr>
            <a:t>75 организаций – 50%</a:t>
          </a:r>
        </a:p>
      </dsp:txBody>
      <dsp:txXfrm>
        <a:off x="3163823" y="1187403"/>
        <a:ext cx="3142455" cy="1906221"/>
      </dsp:txXfrm>
    </dsp:sp>
    <dsp:sp modelId="{A895DC1F-FD7E-45F0-935F-EA96997B3764}">
      <dsp:nvSpPr>
        <dsp:cNvPr id="0" name=""/>
        <dsp:cNvSpPr/>
      </dsp:nvSpPr>
      <dsp:spPr>
        <a:xfrm>
          <a:off x="4935670" y="358022"/>
          <a:ext cx="410314" cy="410314"/>
        </a:xfrm>
        <a:prstGeom prst="triangle">
          <a:avLst>
            <a:gd name="adj" fmla="val 100000"/>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045EF-E600-4322-B49F-8E6CF8E3F21D}">
      <dsp:nvSpPr>
        <dsp:cNvPr id="0" name=""/>
        <dsp:cNvSpPr/>
      </dsp:nvSpPr>
      <dsp:spPr>
        <a:xfrm rot="5400000">
          <a:off x="6309842" y="-289363"/>
          <a:ext cx="1447606" cy="240878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FF024-D31C-4589-BFA6-10C679013624}">
      <dsp:nvSpPr>
        <dsp:cNvPr id="0" name=""/>
        <dsp:cNvSpPr/>
      </dsp:nvSpPr>
      <dsp:spPr>
        <a:xfrm>
          <a:off x="6038982" y="403130"/>
          <a:ext cx="2865186" cy="1906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solidFill>
                <a:srgbClr val="002060"/>
              </a:solidFill>
            </a:rPr>
            <a:t>СРО «СОЮЗАТОМГЕО»</a:t>
          </a:r>
        </a:p>
        <a:p>
          <a:pPr marL="0" lvl="0" indent="0" algn="l" defTabSz="800100">
            <a:lnSpc>
              <a:spcPct val="90000"/>
            </a:lnSpc>
            <a:spcBef>
              <a:spcPct val="0"/>
            </a:spcBef>
            <a:spcAft>
              <a:spcPct val="35000"/>
            </a:spcAft>
            <a:buNone/>
          </a:pPr>
          <a:r>
            <a:rPr lang="ru-RU" sz="2000" kern="1200" dirty="0">
              <a:solidFill>
                <a:srgbClr val="002060"/>
              </a:solidFill>
            </a:rPr>
            <a:t>всего-77</a:t>
          </a:r>
        </a:p>
        <a:p>
          <a:pPr marL="0" lvl="0" indent="0" algn="l" defTabSz="800100">
            <a:lnSpc>
              <a:spcPct val="90000"/>
            </a:lnSpc>
            <a:spcBef>
              <a:spcPct val="0"/>
            </a:spcBef>
            <a:spcAft>
              <a:spcPct val="35000"/>
            </a:spcAft>
            <a:buNone/>
          </a:pPr>
          <a:r>
            <a:rPr lang="ru-RU" sz="2000" u="sng" kern="1200" dirty="0">
              <a:solidFill>
                <a:srgbClr val="002060"/>
              </a:solidFill>
            </a:rPr>
            <a:t>35 организаций – 45%</a:t>
          </a:r>
        </a:p>
      </dsp:txBody>
      <dsp:txXfrm>
        <a:off x="6038982" y="403130"/>
        <a:ext cx="2865186" cy="1906221"/>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0.53768</cdr:x>
      <cdr:y>0.00181</cdr:y>
    </cdr:from>
    <cdr:to>
      <cdr:x>0.54068</cdr:x>
      <cdr:y>0.72893</cdr:y>
    </cdr:to>
    <cdr:cxnSp macro="">
      <cdr:nvCxnSpPr>
        <cdr:cNvPr id="17" name="Прямая соединительная линия 16">
          <a:extLst xmlns:a="http://schemas.openxmlformats.org/drawingml/2006/main">
            <a:ext uri="{FF2B5EF4-FFF2-40B4-BE49-F238E27FC236}">
              <a16:creationId xmlns:a16="http://schemas.microsoft.com/office/drawing/2014/main" id="{628C4315-68F7-4067-BC3B-F3215D465634}"/>
            </a:ext>
          </a:extLst>
        </cdr:cNvPr>
        <cdr:cNvCxnSpPr/>
      </cdr:nvCxnSpPr>
      <cdr:spPr>
        <a:xfrm xmlns:a="http://schemas.openxmlformats.org/drawingml/2006/main">
          <a:off x="4437841" y="7611"/>
          <a:ext cx="24755" cy="306242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0.23011</cdr:x>
      <cdr:y>0.0019</cdr:y>
    </cdr:from>
    <cdr:to>
      <cdr:x>0.23131</cdr:x>
      <cdr:y>0.72893</cdr:y>
    </cdr:to>
    <cdr:cxnSp macro="">
      <cdr:nvCxnSpPr>
        <cdr:cNvPr id="7" name="Прямая соединительная линия 6">
          <a:extLst xmlns:a="http://schemas.openxmlformats.org/drawingml/2006/main">
            <a:ext uri="{FF2B5EF4-FFF2-40B4-BE49-F238E27FC236}">
              <a16:creationId xmlns:a16="http://schemas.microsoft.com/office/drawing/2014/main" id="{5ABB9EBA-9873-417F-A6FD-66FB6FF8AE39}"/>
            </a:ext>
          </a:extLst>
        </cdr:cNvPr>
        <cdr:cNvCxnSpPr/>
      </cdr:nvCxnSpPr>
      <cdr:spPr>
        <a:xfrm xmlns:a="http://schemas.openxmlformats.org/drawingml/2006/main" flipH="1">
          <a:off x="1899250" y="8009"/>
          <a:ext cx="9949" cy="306202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0.07053</cdr:x>
      <cdr:y>0</cdr:y>
    </cdr:from>
    <cdr:to>
      <cdr:x>0.07103</cdr:x>
      <cdr:y>0.72893</cdr:y>
    </cdr:to>
    <cdr:cxnSp macro="">
      <cdr:nvCxnSpPr>
        <cdr:cNvPr id="5" name="Прямая соединительная линия 4">
          <a:extLst xmlns:a="http://schemas.openxmlformats.org/drawingml/2006/main">
            <a:ext uri="{FF2B5EF4-FFF2-40B4-BE49-F238E27FC236}">
              <a16:creationId xmlns:a16="http://schemas.microsoft.com/office/drawing/2014/main" id="{248D74EF-0613-4E99-8714-55F68D5CAAFA}"/>
            </a:ext>
          </a:extLst>
        </cdr:cNvPr>
        <cdr:cNvCxnSpPr/>
      </cdr:nvCxnSpPr>
      <cdr:spPr>
        <a:xfrm xmlns:a="http://schemas.openxmlformats.org/drawingml/2006/main" flipH="1">
          <a:off x="582132" y="0"/>
          <a:ext cx="4101" cy="307004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0.15293</cdr:x>
      <cdr:y>0</cdr:y>
    </cdr:from>
    <cdr:to>
      <cdr:x>0.15293</cdr:x>
      <cdr:y>0.72893</cdr:y>
    </cdr:to>
    <cdr:cxnSp macro="">
      <cdr:nvCxnSpPr>
        <cdr:cNvPr id="8" name="Прямая соединительная линия 7">
          <a:extLst xmlns:a="http://schemas.openxmlformats.org/drawingml/2006/main">
            <a:ext uri="{FF2B5EF4-FFF2-40B4-BE49-F238E27FC236}">
              <a16:creationId xmlns:a16="http://schemas.microsoft.com/office/drawing/2014/main" id="{EC8AA988-6AAC-47AD-BCF1-81EF8CB8E09F}"/>
            </a:ext>
          </a:extLst>
        </cdr:cNvPr>
        <cdr:cNvCxnSpPr/>
      </cdr:nvCxnSpPr>
      <cdr:spPr>
        <a:xfrm xmlns:a="http://schemas.openxmlformats.org/drawingml/2006/main">
          <a:off x="1262236" y="0"/>
          <a:ext cx="0" cy="307004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0.30816</cdr:x>
      <cdr:y>0</cdr:y>
    </cdr:from>
    <cdr:to>
      <cdr:x>0.31066</cdr:x>
      <cdr:y>0.72893</cdr:y>
    </cdr:to>
    <cdr:cxnSp macro="">
      <cdr:nvCxnSpPr>
        <cdr:cNvPr id="9" name="Прямая соединительная линия 8">
          <a:extLst xmlns:a="http://schemas.openxmlformats.org/drawingml/2006/main">
            <a:ext uri="{FF2B5EF4-FFF2-40B4-BE49-F238E27FC236}">
              <a16:creationId xmlns:a16="http://schemas.microsoft.com/office/drawing/2014/main" id="{28CCAEDD-4D6C-4009-BA3B-394A4630527D}"/>
            </a:ext>
          </a:extLst>
        </cdr:cNvPr>
        <cdr:cNvCxnSpPr/>
      </cdr:nvCxnSpPr>
      <cdr:spPr>
        <a:xfrm xmlns:a="http://schemas.openxmlformats.org/drawingml/2006/main">
          <a:off x="2543462" y="-1242882"/>
          <a:ext cx="20634" cy="307004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0.38172</cdr:x>
      <cdr:y>0.00295</cdr:y>
    </cdr:from>
    <cdr:to>
      <cdr:x>0.38289</cdr:x>
      <cdr:y>0.7235</cdr:y>
    </cdr:to>
    <cdr:cxnSp macro="">
      <cdr:nvCxnSpPr>
        <cdr:cNvPr id="11" name="Прямая соединительная линия 10">
          <a:extLst xmlns:a="http://schemas.openxmlformats.org/drawingml/2006/main">
            <a:ext uri="{FF2B5EF4-FFF2-40B4-BE49-F238E27FC236}">
              <a16:creationId xmlns:a16="http://schemas.microsoft.com/office/drawing/2014/main" id="{A486512A-EA09-498E-9914-AA4CFA0414DF}"/>
            </a:ext>
          </a:extLst>
        </cdr:cNvPr>
        <cdr:cNvCxnSpPr/>
      </cdr:nvCxnSpPr>
      <cdr:spPr>
        <a:xfrm xmlns:a="http://schemas.openxmlformats.org/drawingml/2006/main">
          <a:off x="3150594" y="12419"/>
          <a:ext cx="9671" cy="303475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0.45668</cdr:x>
      <cdr:y>0</cdr:y>
    </cdr:from>
    <cdr:to>
      <cdr:x>0.45774</cdr:x>
      <cdr:y>0.73074</cdr:y>
    </cdr:to>
    <cdr:cxnSp macro="">
      <cdr:nvCxnSpPr>
        <cdr:cNvPr id="14" name="Прямая соединительная линия 13">
          <a:extLst xmlns:a="http://schemas.openxmlformats.org/drawingml/2006/main">
            <a:ext uri="{FF2B5EF4-FFF2-40B4-BE49-F238E27FC236}">
              <a16:creationId xmlns:a16="http://schemas.microsoft.com/office/drawing/2014/main" id="{68AE406B-62DC-4123-8FC9-254D39D9B552}"/>
            </a:ext>
          </a:extLst>
        </cdr:cNvPr>
        <cdr:cNvCxnSpPr/>
      </cdr:nvCxnSpPr>
      <cdr:spPr>
        <a:xfrm xmlns:a="http://schemas.openxmlformats.org/drawingml/2006/main">
          <a:off x="3769278" y="0"/>
          <a:ext cx="8784" cy="307765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0.88921</cdr:x>
      <cdr:y>0.78289</cdr:y>
    </cdr:from>
    <cdr:to>
      <cdr:x>1</cdr:x>
      <cdr:y>1</cdr:y>
    </cdr:to>
    <cdr:sp macro="" textlink="">
      <cdr:nvSpPr>
        <cdr:cNvPr id="37" name="TextBox 36"/>
        <cdr:cNvSpPr txBox="1"/>
      </cdr:nvSpPr>
      <cdr:spPr>
        <a:xfrm xmlns:a="http://schemas.openxmlformats.org/drawingml/2006/main">
          <a:off x="7339282" y="329731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0.65408</cdr:x>
      <cdr:y>0.35644</cdr:y>
    </cdr:from>
    <cdr:to>
      <cdr:x>0.65457</cdr:x>
      <cdr:y>0.61103</cdr:y>
    </cdr:to>
    <cdr:cxnSp macro="">
      <cdr:nvCxnSpPr>
        <cdr:cNvPr id="41" name="Прямая соединительная линия 40">
          <a:extLst xmlns:a="http://schemas.openxmlformats.org/drawingml/2006/main">
            <a:ext uri="{FF2B5EF4-FFF2-40B4-BE49-F238E27FC236}">
              <a16:creationId xmlns:a16="http://schemas.microsoft.com/office/drawing/2014/main" id="{6AD693B3-64D6-4F8C-9942-9B394B21738D}"/>
            </a:ext>
          </a:extLst>
        </cdr:cNvPr>
        <cdr:cNvCxnSpPr/>
      </cdr:nvCxnSpPr>
      <cdr:spPr>
        <a:xfrm xmlns:a="http://schemas.openxmlformats.org/drawingml/2006/main" flipH="1">
          <a:off x="5398586" y="1501223"/>
          <a:ext cx="4027" cy="1072245"/>
        </a:xfrm>
        <a:prstGeom xmlns:a="http://schemas.openxmlformats.org/drawingml/2006/main" prst="line">
          <a:avLst/>
        </a:prstGeom>
        <a:ln xmlns:a="http://schemas.openxmlformats.org/drawingml/2006/main" w="28575">
          <a:solidFill>
            <a:schemeClr val="accent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0.65485</cdr:x>
      <cdr:y>0.53941</cdr:y>
    </cdr:from>
    <cdr:to>
      <cdr:x>0.71525</cdr:x>
      <cdr:y>0.60801</cdr:y>
    </cdr:to>
    <cdr:cxnSp macro="">
      <cdr:nvCxnSpPr>
        <cdr:cNvPr id="45" name="Прямая соединительная линия 44">
          <a:extLst xmlns:a="http://schemas.openxmlformats.org/drawingml/2006/main">
            <a:ext uri="{FF2B5EF4-FFF2-40B4-BE49-F238E27FC236}">
              <a16:creationId xmlns:a16="http://schemas.microsoft.com/office/drawing/2014/main" id="{ABCA9E80-30A5-4FC9-A774-5F69C3041145}"/>
            </a:ext>
          </a:extLst>
        </cdr:cNvPr>
        <cdr:cNvCxnSpPr/>
      </cdr:nvCxnSpPr>
      <cdr:spPr>
        <a:xfrm xmlns:a="http://schemas.openxmlformats.org/drawingml/2006/main" flipV="1">
          <a:off x="5404936" y="2271843"/>
          <a:ext cx="498475" cy="288928"/>
        </a:xfrm>
        <a:prstGeom xmlns:a="http://schemas.openxmlformats.org/drawingml/2006/main" prst="line">
          <a:avLst/>
        </a:prstGeom>
        <a:ln xmlns:a="http://schemas.openxmlformats.org/drawingml/2006/main" w="38100">
          <a:solidFill>
            <a:schemeClr val="accent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0.71217</cdr:x>
      <cdr:y>0.53941</cdr:y>
    </cdr:from>
    <cdr:to>
      <cdr:x>0.80949</cdr:x>
      <cdr:y>0.54092</cdr:y>
    </cdr:to>
    <cdr:cxnSp macro="">
      <cdr:nvCxnSpPr>
        <cdr:cNvPr id="48" name="Прямая соединительная линия 47">
          <a:extLst xmlns:a="http://schemas.openxmlformats.org/drawingml/2006/main">
            <a:ext uri="{FF2B5EF4-FFF2-40B4-BE49-F238E27FC236}">
              <a16:creationId xmlns:a16="http://schemas.microsoft.com/office/drawing/2014/main" id="{DF8ED5F3-A536-4AEC-A4B9-DDFB1C5EFDA0}"/>
            </a:ext>
          </a:extLst>
        </cdr:cNvPr>
        <cdr:cNvCxnSpPr/>
      </cdr:nvCxnSpPr>
      <cdr:spPr>
        <a:xfrm xmlns:a="http://schemas.openxmlformats.org/drawingml/2006/main" flipV="1">
          <a:off x="5878011" y="2271844"/>
          <a:ext cx="803275" cy="6349"/>
        </a:xfrm>
        <a:prstGeom xmlns:a="http://schemas.openxmlformats.org/drawingml/2006/main" prst="line">
          <a:avLst/>
        </a:prstGeom>
        <a:ln xmlns:a="http://schemas.openxmlformats.org/drawingml/2006/main" w="38100">
          <a:solidFill>
            <a:schemeClr val="accent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0.70024</cdr:x>
      <cdr:y>0.4497</cdr:y>
    </cdr:from>
    <cdr:to>
      <cdr:x>0.82796</cdr:x>
      <cdr:y>0.66681</cdr:y>
    </cdr:to>
    <cdr:sp macro="" textlink="">
      <cdr:nvSpPr>
        <cdr:cNvPr id="55" name="TextBox 54"/>
        <cdr:cNvSpPr txBox="1"/>
      </cdr:nvSpPr>
      <cdr:spPr>
        <a:xfrm xmlns:a="http://schemas.openxmlformats.org/drawingml/2006/main">
          <a:off x="5779586" y="1894018"/>
          <a:ext cx="10541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0.60671</cdr:x>
      <cdr:y>0.56659</cdr:y>
    </cdr:from>
    <cdr:to>
      <cdr:x>0.65973</cdr:x>
      <cdr:y>0.63601</cdr:y>
    </cdr:to>
    <cdr:sp macro="" textlink="">
      <cdr:nvSpPr>
        <cdr:cNvPr id="56" name="TextBox 55"/>
        <cdr:cNvSpPr txBox="1">
          <a:spLocks xmlns:a="http://schemas.openxmlformats.org/drawingml/2006/main" noChangeAspect="1"/>
        </cdr:cNvSpPr>
      </cdr:nvSpPr>
      <cdr:spPr>
        <a:xfrm xmlns:a="http://schemas.openxmlformats.org/drawingml/2006/main">
          <a:off x="5007589" y="2386331"/>
          <a:ext cx="437610" cy="292377"/>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lstStyle xmlns:a="http://schemas.openxmlformats.org/drawingml/2006/main"/>
        <a:p xmlns:a="http://schemas.openxmlformats.org/drawingml/2006/main">
          <a:r>
            <a:rPr lang="ru-RU" sz="1200" b="1" dirty="0">
              <a:solidFill>
                <a:schemeClr val="accent1">
                  <a:lumMod val="50000"/>
                </a:schemeClr>
              </a:solidFill>
            </a:rPr>
            <a:t>127</a:t>
          </a:r>
        </a:p>
      </cdr:txBody>
    </cdr:sp>
  </cdr:relSizeAnchor>
  <cdr:relSizeAnchor xmlns:cdr="http://schemas.openxmlformats.org/drawingml/2006/chartDrawing">
    <cdr:from>
      <cdr:x>0.84492</cdr:x>
      <cdr:y>0.54969</cdr:y>
    </cdr:from>
    <cdr:to>
      <cdr:x>0.89734</cdr:x>
      <cdr:y>0.6094</cdr:y>
    </cdr:to>
    <cdr:sp macro="" textlink="">
      <cdr:nvSpPr>
        <cdr:cNvPr id="57" name="TextBox 56"/>
        <cdr:cNvSpPr txBox="1"/>
      </cdr:nvSpPr>
      <cdr:spPr>
        <a:xfrm xmlns:a="http://schemas.openxmlformats.org/drawingml/2006/main">
          <a:off x="8693165" y="3099405"/>
          <a:ext cx="539339" cy="336672"/>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ru-RU" b="1" dirty="0">
              <a:solidFill>
                <a:schemeClr val="accent2">
                  <a:lumMod val="75000"/>
                </a:schemeClr>
              </a:solidFill>
            </a:rPr>
            <a:t>142</a:t>
          </a:r>
        </a:p>
      </cdr:txBody>
    </cdr:sp>
  </cdr:relSizeAnchor>
  <cdr:relSizeAnchor xmlns:cdr="http://schemas.openxmlformats.org/drawingml/2006/chartDrawing">
    <cdr:from>
      <cdr:x>0.78055</cdr:x>
      <cdr:y>0.46529</cdr:y>
    </cdr:from>
    <cdr:to>
      <cdr:x>0.83358</cdr:x>
      <cdr:y>0.53471</cdr:y>
    </cdr:to>
    <cdr:sp macro="" textlink="">
      <cdr:nvSpPr>
        <cdr:cNvPr id="58" name="TextBox 1"/>
        <cdr:cNvSpPr txBox="1">
          <a:spLocks xmlns:a="http://schemas.openxmlformats.org/drawingml/2006/main" noChangeAspect="1"/>
        </cdr:cNvSpPr>
      </cdr:nvSpPr>
      <cdr:spPr>
        <a:xfrm xmlns:a="http://schemas.openxmlformats.org/drawingml/2006/main">
          <a:off x="6442419" y="1959668"/>
          <a:ext cx="437693" cy="292378"/>
        </a:xfrm>
        <a:prstGeom xmlns:a="http://schemas.openxmlformats.org/drawingml/2006/main" prst="rect">
          <a:avLst/>
        </a:prstGeom>
        <a:noFill xmlns:a="http://schemas.openxmlformats.org/drawingml/2006/mai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a:solidFill>
                <a:schemeClr val="accent1">
                  <a:lumMod val="50000"/>
                </a:schemeClr>
              </a:solidFill>
            </a:rPr>
            <a:t>145</a:t>
          </a:r>
        </a:p>
      </cdr:txBody>
    </cdr:sp>
  </cdr:relSizeAnchor>
  <cdr:relSizeAnchor xmlns:cdr="http://schemas.openxmlformats.org/drawingml/2006/chartDrawing">
    <cdr:from>
      <cdr:x>0.85805</cdr:x>
      <cdr:y>0.48417</cdr:y>
    </cdr:from>
    <cdr:to>
      <cdr:x>0.90735</cdr:x>
      <cdr:y>0.56768</cdr:y>
    </cdr:to>
    <cdr:sp macro="" textlink="">
      <cdr:nvSpPr>
        <cdr:cNvPr id="16" name="TextBox 15"/>
        <cdr:cNvSpPr txBox="1"/>
      </cdr:nvSpPr>
      <cdr:spPr>
        <a:xfrm xmlns:a="http://schemas.openxmlformats.org/drawingml/2006/main">
          <a:off x="7082045" y="2039182"/>
          <a:ext cx="406958" cy="3517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a:solidFill>
                <a:schemeClr val="accent1">
                  <a:lumMod val="50000"/>
                </a:schemeClr>
              </a:solidFill>
            </a:rPr>
            <a:t>146</a:t>
          </a:r>
        </a:p>
      </cdr:txBody>
    </cdr:sp>
  </cdr:relSizeAnchor>
</c:userShapes>
</file>

<file path=ppt/drawings/drawing2.xml><?xml version="1.0" encoding="utf-8"?>
<c:userShapes xmlns:c="http://schemas.openxmlformats.org/drawingml/2006/chart">
  <cdr:relSizeAnchor xmlns:cdr="http://schemas.openxmlformats.org/drawingml/2006/chartDrawing">
    <cdr:from>
      <cdr:x>0.6985</cdr:x>
      <cdr:y>0.56101</cdr:y>
    </cdr:from>
    <cdr:to>
      <cdr:x>0.74682</cdr:x>
      <cdr:y>0.61012</cdr:y>
    </cdr:to>
    <cdr:sp macro="" textlink="">
      <cdr:nvSpPr>
        <cdr:cNvPr id="8" name="TextBox 7"/>
        <cdr:cNvSpPr txBox="1"/>
      </cdr:nvSpPr>
      <cdr:spPr>
        <a:xfrm xmlns:a="http://schemas.openxmlformats.org/drawingml/2006/main">
          <a:off x="6297495" y="3179445"/>
          <a:ext cx="435602" cy="2783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a:solidFill>
                <a:schemeClr val="bg2">
                  <a:lumMod val="25000"/>
                </a:schemeClr>
              </a:solidFill>
            </a:rPr>
            <a:t>50</a:t>
          </a:r>
        </a:p>
      </cdr:txBody>
    </cdr:sp>
  </cdr:relSizeAnchor>
  <cdr:relSizeAnchor xmlns:cdr="http://schemas.openxmlformats.org/drawingml/2006/chartDrawing">
    <cdr:from>
      <cdr:x>0.68083</cdr:x>
      <cdr:y>0.6825</cdr:y>
    </cdr:from>
    <cdr:to>
      <cdr:x>0.73055</cdr:x>
      <cdr:y>0.73693</cdr:y>
    </cdr:to>
    <cdr:sp macro="" textlink="">
      <cdr:nvSpPr>
        <cdr:cNvPr id="9" name="TextBox 8"/>
        <cdr:cNvSpPr txBox="1"/>
      </cdr:nvSpPr>
      <cdr:spPr>
        <a:xfrm xmlns:a="http://schemas.openxmlformats.org/drawingml/2006/main">
          <a:off x="6328794" y="3867995"/>
          <a:ext cx="462182" cy="3084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a:solidFill>
                <a:schemeClr val="bg2">
                  <a:lumMod val="25000"/>
                </a:schemeClr>
              </a:solidFill>
            </a:rPr>
            <a:t>4,45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F663FC6-BB75-48B6-B192-015CB31F9C3F}" type="datetimeFigureOut">
              <a:rPr lang="ru-RU" smtClean="0"/>
              <a:t>24.10.2022</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167109E-6BD8-413E-8CC0-37299CFF73DE}" type="slidenum">
              <a:rPr lang="ru-RU" smtClean="0"/>
              <a:t>‹#›</a:t>
            </a:fld>
            <a:endParaRPr lang="ru-RU"/>
          </a:p>
        </p:txBody>
      </p:sp>
    </p:spTree>
    <p:extLst>
      <p:ext uri="{BB962C8B-B14F-4D97-AF65-F5344CB8AC3E}">
        <p14:creationId xmlns:p14="http://schemas.microsoft.com/office/powerpoint/2010/main" val="347980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pPr/>
              <a:t>44</a:t>
            </a:fld>
            <a:endParaRPr lang="ru-RU" dirty="0"/>
          </a:p>
        </p:txBody>
      </p:sp>
    </p:spTree>
    <p:extLst>
      <p:ext uri="{BB962C8B-B14F-4D97-AF65-F5344CB8AC3E}">
        <p14:creationId xmlns:p14="http://schemas.microsoft.com/office/powerpoint/2010/main" val="64483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t>85</a:t>
            </a:fld>
            <a:endParaRPr lang="ru-RU"/>
          </a:p>
        </p:txBody>
      </p:sp>
    </p:spTree>
    <p:extLst>
      <p:ext uri="{BB962C8B-B14F-4D97-AF65-F5344CB8AC3E}">
        <p14:creationId xmlns:p14="http://schemas.microsoft.com/office/powerpoint/2010/main" val="41934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pPr/>
              <a:t>46</a:t>
            </a:fld>
            <a:endParaRPr lang="ru-RU" dirty="0"/>
          </a:p>
        </p:txBody>
      </p:sp>
    </p:spTree>
    <p:extLst>
      <p:ext uri="{BB962C8B-B14F-4D97-AF65-F5344CB8AC3E}">
        <p14:creationId xmlns:p14="http://schemas.microsoft.com/office/powerpoint/2010/main" val="72671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t>48</a:t>
            </a:fld>
            <a:endParaRPr lang="ru-RU" dirty="0"/>
          </a:p>
        </p:txBody>
      </p:sp>
    </p:spTree>
    <p:extLst>
      <p:ext uri="{BB962C8B-B14F-4D97-AF65-F5344CB8AC3E}">
        <p14:creationId xmlns:p14="http://schemas.microsoft.com/office/powerpoint/2010/main" val="104774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t>49</a:t>
            </a:fld>
            <a:endParaRPr lang="ru-RU" dirty="0"/>
          </a:p>
        </p:txBody>
      </p:sp>
    </p:spTree>
    <p:extLst>
      <p:ext uri="{BB962C8B-B14F-4D97-AF65-F5344CB8AC3E}">
        <p14:creationId xmlns:p14="http://schemas.microsoft.com/office/powerpoint/2010/main" val="103683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pPr/>
              <a:t>51</a:t>
            </a:fld>
            <a:endParaRPr lang="ru-RU" dirty="0"/>
          </a:p>
        </p:txBody>
      </p:sp>
    </p:spTree>
    <p:extLst>
      <p:ext uri="{BB962C8B-B14F-4D97-AF65-F5344CB8AC3E}">
        <p14:creationId xmlns:p14="http://schemas.microsoft.com/office/powerpoint/2010/main" val="47474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t>56</a:t>
            </a:fld>
            <a:endParaRPr lang="ru-RU" dirty="0"/>
          </a:p>
        </p:txBody>
      </p:sp>
    </p:spTree>
    <p:extLst>
      <p:ext uri="{BB962C8B-B14F-4D97-AF65-F5344CB8AC3E}">
        <p14:creationId xmlns:p14="http://schemas.microsoft.com/office/powerpoint/2010/main" val="146854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1D274EA-3F5F-489A-B9AF-5F40830B12FC}" type="slidenum">
              <a:rPr lang="ru-RU" smtClean="0"/>
              <a:t>57</a:t>
            </a:fld>
            <a:endParaRPr lang="ru-RU"/>
          </a:p>
        </p:txBody>
      </p:sp>
    </p:spTree>
    <p:extLst>
      <p:ext uri="{BB962C8B-B14F-4D97-AF65-F5344CB8AC3E}">
        <p14:creationId xmlns:p14="http://schemas.microsoft.com/office/powerpoint/2010/main" val="295461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t>59</a:t>
            </a:fld>
            <a:endParaRPr lang="ru-RU" dirty="0"/>
          </a:p>
        </p:txBody>
      </p:sp>
    </p:spTree>
    <p:extLst>
      <p:ext uri="{BB962C8B-B14F-4D97-AF65-F5344CB8AC3E}">
        <p14:creationId xmlns:p14="http://schemas.microsoft.com/office/powerpoint/2010/main" val="79214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Разработаны новые  программы:</a:t>
            </a:r>
            <a:r>
              <a:rPr lang="ru-RU" baseline="0" dirty="0"/>
              <a:t> - Культура безопасности в строительстве; - 3 программы по СМК (совместно с ЦТКАО); - Техническая эксплуатация зданий и сооружений.</a:t>
            </a:r>
          </a:p>
          <a:p>
            <a:pPr>
              <a:buFontTx/>
              <a:buNone/>
            </a:pPr>
            <a:r>
              <a:rPr lang="ru-RU" sz="1200" kern="1200" dirty="0">
                <a:solidFill>
                  <a:schemeClr val="tx1"/>
                </a:solidFill>
                <a:latin typeface="+mn-lt"/>
                <a:ea typeface="+mn-ea"/>
                <a:cs typeface="+mn-cs"/>
              </a:rPr>
              <a:t>План на 2022год: стройка – Нормы и правила безопасности в области использования атомной энергии; проект –информационное моделирование (</a:t>
            </a:r>
            <a:r>
              <a:rPr lang="en-US" sz="1200" kern="1200" dirty="0">
                <a:solidFill>
                  <a:schemeClr val="tx1"/>
                </a:solidFill>
                <a:latin typeface="+mn-lt"/>
                <a:ea typeface="+mn-ea"/>
                <a:cs typeface="+mn-cs"/>
              </a:rPr>
              <a:t>BIM</a:t>
            </a:r>
            <a:r>
              <a:rPr lang="ru-RU" sz="1200" kern="1200" dirty="0">
                <a:solidFill>
                  <a:schemeClr val="tx1"/>
                </a:solidFill>
                <a:latin typeface="+mn-lt"/>
                <a:ea typeface="+mn-ea"/>
                <a:cs typeface="+mn-cs"/>
              </a:rPr>
              <a:t>)</a:t>
            </a:r>
          </a:p>
          <a:p>
            <a:pPr>
              <a:buFontTx/>
              <a:buChar char="-"/>
            </a:pPr>
            <a:endParaRPr lang="ru-RU" dirty="0"/>
          </a:p>
        </p:txBody>
      </p:sp>
      <p:sp>
        <p:nvSpPr>
          <p:cNvPr id="4" name="Номер слайда 3"/>
          <p:cNvSpPr>
            <a:spLocks noGrp="1"/>
          </p:cNvSpPr>
          <p:nvPr>
            <p:ph type="sldNum" sz="quarter" idx="10"/>
          </p:nvPr>
        </p:nvSpPr>
        <p:spPr/>
        <p:txBody>
          <a:bodyPr/>
          <a:lstStyle/>
          <a:p>
            <a:fld id="{15E02C8E-FDC1-4911-AA47-6147EE7E2079}" type="slidenum">
              <a:rPr lang="ru-RU" smtClean="0"/>
              <a:pPr/>
              <a:t>63</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endParaRP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179C4AAC-47E6-40FA-8E59-A389A289EEA9}" type="datetime1">
              <a:rPr lang="ru-RU"/>
              <a:t>24.10.2022</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392C7DE4-F3AD-4F6D-BDA1-4F3877260C08}" type="datetime1">
              <a:rPr lang="ru-RU"/>
              <a:t>24.10.2022</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B63D55BF-D867-4DB8-A091-78AA21D791F1}" type="datetime1">
              <a:rPr lang="ru-RU"/>
              <a:t>24.10.2022</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bg>
      <p:bgPr>
        <a:blipFill>
          <a:blip r:embed="rId2">
            <a:lum/>
          </a:blip>
          <a:stretch/>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0" y="129277"/>
            <a:ext cx="9153832" cy="539699"/>
          </a:xfrm>
        </p:spPr>
        <p:txBody>
          <a:bodyPr>
            <a:noAutofit/>
          </a:bodyPr>
          <a:lstStyle>
            <a:lvl1pPr>
              <a:defRPr sz="2800">
                <a:solidFill>
                  <a:srgbClr val="434F9B"/>
                </a:solidFill>
              </a:defRPr>
            </a:lvl1pPr>
          </a:lstStyle>
          <a:p>
            <a:pPr>
              <a:defRPr/>
            </a:pPr>
            <a:r>
              <a:rPr lang="ru-RU"/>
              <a:t>Образец заголовка</a:t>
            </a:r>
            <a:endParaRPr/>
          </a:p>
        </p:txBody>
      </p:sp>
      <p:sp>
        <p:nvSpPr>
          <p:cNvPr id="3" name="Объект 2"/>
          <p:cNvSpPr>
            <a:spLocks noGrp="1"/>
          </p:cNvSpPr>
          <p:nvPr>
            <p:ph idx="1"/>
          </p:nvPr>
        </p:nvSpPr>
        <p:spPr bwMode="auto">
          <a:xfrm>
            <a:off x="789039" y="1520825"/>
            <a:ext cx="10515600" cy="4351338"/>
          </a:xfrm>
        </p:spPr>
        <p:txBody>
          <a:bodyPr>
            <a:normAutofit/>
          </a:bodyPr>
          <a:lstStyle>
            <a:lvl1pPr>
              <a:defRPr sz="2400">
                <a:solidFill>
                  <a:srgbClr val="434F9B"/>
                </a:solidFill>
              </a:defRPr>
            </a:lvl1pPr>
          </a:lstStyle>
          <a:p>
            <a:pPr lvl="0">
              <a:defRPr/>
            </a:pPr>
            <a:r>
              <a:rPr lang="ru-RU"/>
              <a:t>Образец текста</a:t>
            </a:r>
            <a:endParaRPr/>
          </a:p>
        </p:txBody>
      </p:sp>
      <p:sp>
        <p:nvSpPr>
          <p:cNvPr id="6" name="Номер слайда 5"/>
          <p:cNvSpPr>
            <a:spLocks noGrp="1"/>
          </p:cNvSpPr>
          <p:nvPr>
            <p:ph type="sldNum" sz="quarter" idx="12"/>
          </p:nvPr>
        </p:nvSpPr>
        <p:spPr bwMode="auto">
          <a:xfrm>
            <a:off x="9308690" y="216563"/>
            <a:ext cx="2743200" cy="365125"/>
          </a:xfrm>
        </p:spPr>
        <p:txBody>
          <a:bodyPr/>
          <a:lstStyle>
            <a:lvl1pPr>
              <a:defRPr sz="3200">
                <a:solidFill>
                  <a:schemeClr val="bg1"/>
                </a:solidFill>
              </a:defRPr>
            </a:lvl1pPr>
          </a:lstStyle>
          <a:p>
            <a:pPr>
              <a:defRPr/>
            </a:pPr>
            <a:fld id="{35A78594-8646-4D53-8F42-51980A186450}" type="slidenum">
              <a:rPr lang="ru-RU"/>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endParaRP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1055AF8B-E143-4990-AB3D-51B1761C827B}" type="datetime1">
              <a:rPr lang="ru-RU"/>
              <a:t>24.10.2022</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05C797E2-8F0A-4A82-9492-B66C15556785}" type="datetime1">
              <a:rPr lang="ru-RU"/>
              <a:t>24.10.2022</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endParaRP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82D55CA7-0863-45A2-8DF0-49D87C51AC83}" type="datetime1">
              <a:rPr lang="ru-RU"/>
              <a:t>24.10.2022</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CD57C159-F0A2-45A2-B211-C45013280E1E}" type="datetime1">
              <a:rPr lang="ru-RU"/>
              <a:t>24.10.2022</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B73D0B63-E879-4C4D-99EC-64A2B4B0F58E}" type="datetime1">
              <a:rPr lang="ru-RU"/>
              <a:t>24.10.2022</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1A277838-E0CA-41C8-98BC-583D7107CD41}" type="datetime1">
              <a:rPr lang="ru-RU"/>
              <a:t>24.10.2022</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14600AB5-A725-4A2A-B0D0-68A677DF5AFE}" type="datetime1">
              <a:rPr lang="ru-RU"/>
              <a:t>24.10.2022</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35A78594-8646-4D53-8F42-51980A186450}" type="slidenum">
              <a:rPr lang="ru-RU"/>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endParaRP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AE159F1-1C28-4608-9DC9-440613790CAF}" type="datetime1">
              <a:rPr lang="ru-RU"/>
              <a:t>24.10.2022</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A78594-8646-4D53-8F42-51980A186450}"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tmp"/><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tmp"/><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tmp"/><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tmp"/><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tmp"/><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tmp"/><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emf"/><Relationship Id="rId4" Type="http://schemas.openxmlformats.org/officeDocument/2006/relationships/image" Target="../media/image11.png"/><Relationship Id="rId9"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emf"/><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gif"/><Relationship Id="rId15" Type="http://schemas.openxmlformats.org/officeDocument/2006/relationships/image" Target="../media/image35.pn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1.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1.wdp"/><Relationship Id="rId7" Type="http://schemas.openxmlformats.org/officeDocument/2006/relationships/image" Target="../media/image76.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png"/><Relationship Id="rId10" Type="http://schemas.openxmlformats.org/officeDocument/2006/relationships/image" Target="../media/image90.jpg"/><Relationship Id="rId4" Type="http://schemas.openxmlformats.org/officeDocument/2006/relationships/image" Target="../media/image84.png"/><Relationship Id="rId9" Type="http://schemas.openxmlformats.org/officeDocument/2006/relationships/image" Target="../media/image8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1.tmp"/><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tmp"/><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tmp"/><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4.tmp"/><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280697" y="216563"/>
            <a:ext cx="2743200" cy="365125"/>
          </a:xfrm>
        </p:spPr>
        <p:txBody>
          <a:bodyPr/>
          <a:lstStyle/>
          <a:p>
            <a:pPr>
              <a:defRPr/>
            </a:pPr>
            <a:fld id="{35A78594-8646-4D53-8F42-51980A186450}" type="slidenum">
              <a:rPr lang="ru-RU"/>
              <a:t>1</a:t>
            </a:fld>
            <a:endParaRPr lang="ru-RU"/>
          </a:p>
        </p:txBody>
      </p:sp>
      <p:sp>
        <p:nvSpPr>
          <p:cNvPr id="6" name="TextBox 5">
            <a:extLst>
              <a:ext uri="{FF2B5EF4-FFF2-40B4-BE49-F238E27FC236}">
                <a16:creationId xmlns:a16="http://schemas.microsoft.com/office/drawing/2014/main" id="{A34A5147-4C85-4C49-AFC9-D5FD27703028}"/>
              </a:ext>
            </a:extLst>
          </p:cNvPr>
          <p:cNvSpPr txBox="1"/>
          <p:nvPr/>
        </p:nvSpPr>
        <p:spPr>
          <a:xfrm>
            <a:off x="2999656" y="2348880"/>
            <a:ext cx="6579310" cy="1323439"/>
          </a:xfrm>
          <a:prstGeom prst="rect">
            <a:avLst/>
          </a:prstGeom>
          <a:noFill/>
        </p:spPr>
        <p:txBody>
          <a:bodyPr wrap="square" rtlCol="0">
            <a:spAutoFit/>
          </a:bodyPr>
          <a:lstStyle>
            <a:defPPr>
              <a:defRPr lang="ru-RU"/>
            </a:defPPr>
            <a:lvl1pPr algn="ctr">
              <a:defRPr sz="4000" b="1">
                <a:solidFill>
                  <a:srgbClr val="002060"/>
                </a:solidFill>
              </a:defRPr>
            </a:lvl1pPr>
          </a:lstStyle>
          <a:p>
            <a:r>
              <a:rPr lang="ru-RU" dirty="0"/>
              <a:t>Заседание Совета</a:t>
            </a:r>
          </a:p>
          <a:p>
            <a:r>
              <a:rPr lang="ru-RU" dirty="0"/>
              <a:t>СРО атомной отрасли</a:t>
            </a:r>
          </a:p>
        </p:txBody>
      </p:sp>
      <p:sp>
        <p:nvSpPr>
          <p:cNvPr id="7" name="TextBox 6">
            <a:extLst>
              <a:ext uri="{FF2B5EF4-FFF2-40B4-BE49-F238E27FC236}">
                <a16:creationId xmlns:a16="http://schemas.microsoft.com/office/drawing/2014/main" id="{FBB9CA02-2198-4EB4-84B4-C0163DFF0B39}"/>
              </a:ext>
            </a:extLst>
          </p:cNvPr>
          <p:cNvSpPr txBox="1"/>
          <p:nvPr/>
        </p:nvSpPr>
        <p:spPr>
          <a:xfrm>
            <a:off x="3630182" y="4113891"/>
            <a:ext cx="5318255" cy="1938992"/>
          </a:xfrm>
          <a:prstGeom prst="rect">
            <a:avLst/>
          </a:prstGeom>
          <a:noFill/>
        </p:spPr>
        <p:txBody>
          <a:bodyPr wrap="square" rtlCol="0">
            <a:spAutoFit/>
          </a:bodyPr>
          <a:lstStyle>
            <a:defPPr>
              <a:defRPr lang="ru-RU"/>
            </a:defPPr>
            <a:lvl1pPr algn="ctr">
              <a:defRPr sz="4000" b="1">
                <a:solidFill>
                  <a:srgbClr val="002060"/>
                </a:solidFill>
              </a:defRPr>
            </a:lvl1pPr>
          </a:lstStyle>
          <a:p>
            <a:r>
              <a:rPr lang="ru-RU" sz="2000" dirty="0"/>
              <a:t>СРО «СОЮЗАТОМСТРОЙ»</a:t>
            </a:r>
          </a:p>
          <a:p>
            <a:r>
              <a:rPr lang="ru-RU" sz="2000" dirty="0"/>
              <a:t>СРО «СОЮЗАТОМПРОЕКТ»</a:t>
            </a:r>
          </a:p>
          <a:p>
            <a:r>
              <a:rPr lang="ru-RU" sz="2000" dirty="0"/>
              <a:t>СРО «СОЮЗАТОМГЕО»</a:t>
            </a:r>
          </a:p>
          <a:p>
            <a:endParaRPr lang="ru-RU" sz="2000" dirty="0"/>
          </a:p>
          <a:p>
            <a:r>
              <a:rPr lang="en-US" sz="2000" dirty="0"/>
              <a:t>1</a:t>
            </a:r>
            <a:r>
              <a:rPr lang="ru-RU" sz="2000" dirty="0"/>
              <a:t>3 октября 20</a:t>
            </a:r>
            <a:r>
              <a:rPr lang="en-US" sz="2000" dirty="0"/>
              <a:t>22</a:t>
            </a:r>
            <a:r>
              <a:rPr lang="ru-RU" sz="2000" dirty="0"/>
              <a:t> года</a:t>
            </a:r>
          </a:p>
          <a:p>
            <a:r>
              <a:rPr lang="ru-RU" sz="2000" dirty="0"/>
              <a:t>г. Димитровград – АО «ГНЦ НИИАР»</a:t>
            </a:r>
          </a:p>
        </p:txBody>
      </p:sp>
      <p:pic>
        <p:nvPicPr>
          <p:cNvPr id="8" name="Рисунок 7">
            <a:extLst>
              <a:ext uri="{FF2B5EF4-FFF2-40B4-BE49-F238E27FC236}">
                <a16:creationId xmlns:a16="http://schemas.microsoft.com/office/drawing/2014/main" id="{40F248C7-F5DF-4B87-9313-3BDF6320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103" y="943449"/>
            <a:ext cx="1210415" cy="1216291"/>
          </a:xfrm>
          <a:prstGeom prst="rect">
            <a:avLst/>
          </a:prstGeom>
        </p:spPr>
      </p:pic>
    </p:spTree>
    <p:extLst>
      <p:ext uri="{BB962C8B-B14F-4D97-AF65-F5344CB8AC3E}">
        <p14:creationId xmlns:p14="http://schemas.microsoft.com/office/powerpoint/2010/main" val="131076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1472" y="216563"/>
            <a:ext cx="2743200" cy="365125"/>
          </a:xfrm>
        </p:spPr>
        <p:txBody>
          <a:bodyPr/>
          <a:lstStyle/>
          <a:p>
            <a:pPr>
              <a:defRPr/>
            </a:pPr>
            <a:fld id="{35A78594-8646-4D53-8F42-51980A186450}" type="slidenum">
              <a:rPr lang="ru-RU"/>
              <a:t>10</a:t>
            </a:fld>
            <a:endParaRPr lang="ru-RU" dirty="0"/>
          </a:p>
        </p:txBody>
      </p:sp>
      <p:sp>
        <p:nvSpPr>
          <p:cNvPr id="5" name="Объект 2"/>
          <p:cNvSpPr txBox="1"/>
          <p:nvPr/>
        </p:nvSpPr>
        <p:spPr bwMode="auto">
          <a:xfrm>
            <a:off x="1703512" y="1055549"/>
            <a:ext cx="8784976" cy="845897"/>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sz="1400" b="0" i="0" u="none" strike="noStrike" cap="none" spc="0">
                <a:ln>
                  <a:noFill/>
                </a:ln>
                <a:solidFill>
                  <a:srgbClr val="FFFFFF"/>
                </a:solidFill>
                <a:latin typeface="Arial"/>
                <a:ea typeface="Arial"/>
                <a:cs typeface="Arial"/>
              </a:rPr>
              <a:t>Совещание с участием министра строительства и ЖКК Якушева В.В., министра энергетики Новака А.В., председателя Комитета ГД РФ по энергетике Завального П.Н. по вопросу внесения изменений в законодательство с целью создания специализированных СРО в области ТЭК и атомной энергетики. </a:t>
            </a:r>
            <a:endParaRPr lang="ru-RU" sz="1400" b="1" i="0" u="none" strike="noStrike" cap="none" spc="0">
              <a:ln>
                <a:noFill/>
              </a:ln>
              <a:solidFill>
                <a:srgbClr val="FFFFFF"/>
              </a:solidFill>
              <a:latin typeface="Arial"/>
              <a:ea typeface="Arial"/>
              <a:cs typeface="Arial"/>
            </a:endParaRPr>
          </a:p>
        </p:txBody>
      </p:sp>
      <p:sp>
        <p:nvSpPr>
          <p:cNvPr id="6" name="Объект 2"/>
          <p:cNvSpPr txBox="1"/>
          <p:nvPr/>
        </p:nvSpPr>
        <p:spPr bwMode="auto">
          <a:xfrm>
            <a:off x="1506135" y="807021"/>
            <a:ext cx="1448706" cy="262580"/>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a:ln>
                  <a:noFill/>
                </a:ln>
                <a:solidFill>
                  <a:srgbClr val="191919"/>
                </a:solidFill>
                <a:latin typeface="Arial"/>
                <a:ea typeface="Arial"/>
                <a:cs typeface="Arial"/>
              </a:rPr>
              <a:t>11 июля 2019</a:t>
            </a:r>
            <a:endParaRPr lang="ru-RU" sz="1400" b="1" i="1" u="none" strike="noStrike" cap="none" spc="0">
              <a:ln>
                <a:noFill/>
              </a:ln>
              <a:solidFill>
                <a:srgbClr val="191919"/>
              </a:solidFill>
              <a:latin typeface="Arial"/>
              <a:ea typeface="Arial"/>
              <a:cs typeface="Arial"/>
            </a:endParaRPr>
          </a:p>
        </p:txBody>
      </p:sp>
      <p:sp>
        <p:nvSpPr>
          <p:cNvPr id="7" name="Объект 2"/>
          <p:cNvSpPr txBox="1"/>
          <p:nvPr/>
        </p:nvSpPr>
        <p:spPr bwMode="auto">
          <a:xfrm>
            <a:off x="1691791" y="2197244"/>
            <a:ext cx="8784976" cy="639499"/>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lvl="0" algn="ctr">
              <a:defRPr/>
            </a:pPr>
            <a:r>
              <a:rPr lang="ru-RU" sz="1400" b="0" i="0" u="none" strike="noStrike" cap="none" spc="0">
                <a:ln>
                  <a:noFill/>
                </a:ln>
                <a:solidFill>
                  <a:srgbClr val="FFFFFF"/>
                </a:solidFill>
                <a:latin typeface="Arial"/>
                <a:ea typeface="Arial"/>
                <a:cs typeface="Arial"/>
              </a:rPr>
              <a:t>Решение Комитета ГД по энергетике о создании Рабочей</a:t>
            </a:r>
            <a:r>
              <a:rPr lang="ru-RU" sz="1400">
                <a:solidFill>
                  <a:srgbClr val="FFFFFF"/>
                </a:solidFill>
                <a:latin typeface="Arial"/>
              </a:rPr>
              <a:t> группы по внесению изменений в законодательство в области саморегулирования в ТЭК и атомной энергетике </a:t>
            </a:r>
            <a:r>
              <a:rPr lang="ru-RU" sz="1400" b="0" i="0" u="none" strike="noStrike" cap="none" spc="0">
                <a:ln>
                  <a:noFill/>
                </a:ln>
                <a:solidFill>
                  <a:srgbClr val="FFFFFF"/>
                </a:solidFill>
                <a:latin typeface="Arial"/>
                <a:ea typeface="Arial"/>
                <a:cs typeface="Arial"/>
              </a:rPr>
              <a:t> </a:t>
            </a:r>
            <a:endParaRPr lang="ru-RU" sz="1400" b="1" i="0" u="none" strike="noStrike" cap="none" spc="0">
              <a:ln>
                <a:noFill/>
              </a:ln>
              <a:solidFill>
                <a:srgbClr val="FFFFFF"/>
              </a:solidFill>
              <a:latin typeface="Arial"/>
              <a:ea typeface="Arial"/>
              <a:cs typeface="Arial"/>
            </a:endParaRPr>
          </a:p>
        </p:txBody>
      </p:sp>
      <p:sp>
        <p:nvSpPr>
          <p:cNvPr id="8" name="Объект 2"/>
          <p:cNvSpPr txBox="1"/>
          <p:nvPr/>
        </p:nvSpPr>
        <p:spPr bwMode="auto">
          <a:xfrm>
            <a:off x="1506135" y="1972015"/>
            <a:ext cx="1601268" cy="262581"/>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a:ln>
                  <a:noFill/>
                </a:ln>
                <a:solidFill>
                  <a:srgbClr val="191919"/>
                </a:solidFill>
                <a:latin typeface="Arial"/>
                <a:ea typeface="Arial"/>
                <a:cs typeface="Arial"/>
              </a:rPr>
              <a:t>07 ноября 2019</a:t>
            </a:r>
            <a:endParaRPr lang="ru-RU" sz="1400" b="1" i="1" u="none" strike="noStrike" cap="none" spc="0">
              <a:ln>
                <a:noFill/>
              </a:ln>
              <a:solidFill>
                <a:srgbClr val="191919"/>
              </a:solidFill>
              <a:latin typeface="Arial"/>
              <a:ea typeface="Arial"/>
              <a:cs typeface="Arial"/>
            </a:endParaRPr>
          </a:p>
        </p:txBody>
      </p:sp>
      <p:sp>
        <p:nvSpPr>
          <p:cNvPr id="9" name="Стрелка вправо 8"/>
          <p:cNvSpPr/>
          <p:nvPr/>
        </p:nvSpPr>
        <p:spPr bwMode="auto">
          <a:xfrm rot="5400000">
            <a:off x="5987317" y="1954786"/>
            <a:ext cx="217364" cy="234507"/>
          </a:xfrm>
          <a:prstGeom prst="rightArrow">
            <a:avLst>
              <a:gd name="adj1" fmla="val 50000"/>
              <a:gd name="adj2" fmla="val 50000"/>
            </a:avLst>
          </a:prstGeom>
          <a:solidFill>
            <a:srgbClr val="00B050"/>
          </a:solidFill>
          <a:ln w="19050" cap="flat" cmpd="sng" algn="ctr">
            <a:solidFill>
              <a:srgbClr val="00B050"/>
            </a:solidFill>
            <a:prstDash val="solid"/>
            <a:miter lim="800000"/>
          </a:ln>
          <a:effectLst/>
        </p:spPr>
        <p:txBody>
          <a:bodyPr lIns="91220" tIns="45611" rIns="91220" bIns="45611" rtlCol="0" anchor="ctr"/>
          <a:lstStyle/>
          <a:p>
            <a:pPr marL="0" marR="0" lvl="0" indent="0" algn="ctr" defTabSz="914400">
              <a:lnSpc>
                <a:spcPct val="100000"/>
              </a:lnSpc>
              <a:spcBef>
                <a:spcPts val="0"/>
              </a:spcBef>
              <a:spcAft>
                <a:spcPts val="0"/>
              </a:spcAft>
              <a:buClrTx/>
              <a:buSzTx/>
              <a:buFontTx/>
              <a:buNone/>
              <a:defRPr/>
            </a:pPr>
            <a:endParaRPr lang="ru-RU" sz="1800" b="0" i="0" u="none" strike="noStrike" cap="none" spc="0">
              <a:ln>
                <a:noFill/>
              </a:ln>
              <a:solidFill>
                <a:prstClr val="white"/>
              </a:solidFill>
              <a:latin typeface="Arial"/>
              <a:ea typeface="Arial"/>
              <a:cs typeface="Arial"/>
            </a:endParaRPr>
          </a:p>
        </p:txBody>
      </p:sp>
      <p:sp>
        <p:nvSpPr>
          <p:cNvPr id="10" name="Объект 2"/>
          <p:cNvSpPr txBox="1"/>
          <p:nvPr/>
        </p:nvSpPr>
        <p:spPr bwMode="auto">
          <a:xfrm>
            <a:off x="1691791" y="3154509"/>
            <a:ext cx="4317305" cy="513885"/>
          </a:xfrm>
          <a:prstGeom prst="rect">
            <a:avLst/>
          </a:prstGeom>
          <a:solidFill>
            <a:schemeClr val="bg1"/>
          </a:solidFill>
          <a:ln w="9525" cap="flat" cmpd="sng" algn="ctr">
            <a:solidFill>
              <a:srgbClr val="00B050"/>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sz="1400" b="1" i="0" u="none" strike="noStrike" cap="none" spc="0">
                <a:ln>
                  <a:noFill/>
                </a:ln>
                <a:solidFill>
                  <a:schemeClr val="tx1"/>
                </a:solidFill>
                <a:latin typeface="Arial"/>
                <a:ea typeface="Arial"/>
                <a:cs typeface="Arial"/>
              </a:rPr>
              <a:t>Рабочей группой подготовлен проект закона о внесении изменений в ГрК РФ</a:t>
            </a:r>
          </a:p>
        </p:txBody>
      </p:sp>
      <p:sp>
        <p:nvSpPr>
          <p:cNvPr id="11" name="Объект 2"/>
          <p:cNvSpPr txBox="1"/>
          <p:nvPr/>
        </p:nvSpPr>
        <p:spPr bwMode="auto">
          <a:xfrm>
            <a:off x="1680070" y="3692354"/>
            <a:ext cx="4329026" cy="419520"/>
          </a:xfrm>
          <a:prstGeom prst="rect">
            <a:avLst/>
          </a:prstGeom>
          <a:solidFill>
            <a:srgbClr val="00B050"/>
          </a:solidFill>
          <a:ln w="9525" cap="flat" cmpd="sng" algn="ctr">
            <a:solidFill>
              <a:srgbClr val="002060"/>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sz="1400" b="0" i="0" u="none" strike="noStrike" cap="none" spc="0">
                <a:ln>
                  <a:noFill/>
                </a:ln>
                <a:solidFill>
                  <a:srgbClr val="FFFFFF"/>
                </a:solidFill>
                <a:latin typeface="Arial"/>
                <a:ea typeface="Arial"/>
                <a:cs typeface="Arial"/>
              </a:rPr>
              <a:t>Минэнерго, Минэкономразвития, Ростехнадзор, Росатом, Газпром, Роснефть, НОВАТЭК и др. </a:t>
            </a:r>
            <a:endParaRPr lang="ru-RU" sz="1400" b="1" i="0" u="none" strike="noStrike" cap="none" spc="0">
              <a:ln>
                <a:noFill/>
              </a:ln>
              <a:solidFill>
                <a:srgbClr val="FFFFFF"/>
              </a:solidFill>
              <a:latin typeface="Arial"/>
              <a:ea typeface="Arial"/>
              <a:cs typeface="Arial"/>
            </a:endParaRPr>
          </a:p>
        </p:txBody>
      </p:sp>
      <p:sp>
        <p:nvSpPr>
          <p:cNvPr id="12" name="Объект 2"/>
          <p:cNvSpPr txBox="1"/>
          <p:nvPr/>
        </p:nvSpPr>
        <p:spPr bwMode="auto">
          <a:xfrm>
            <a:off x="1668349" y="4148565"/>
            <a:ext cx="4340747" cy="420465"/>
          </a:xfrm>
          <a:prstGeom prst="rect">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sz="1400" b="1" i="0" u="none" strike="noStrike" cap="none" spc="0">
                <a:ln>
                  <a:noFill/>
                </a:ln>
                <a:solidFill>
                  <a:srgbClr val="FFFFFF"/>
                </a:solidFill>
                <a:latin typeface="Arial"/>
                <a:ea typeface="Arial"/>
                <a:cs typeface="Arial"/>
              </a:rPr>
              <a:t>МИНСТРОЙ</a:t>
            </a:r>
            <a:endParaRPr/>
          </a:p>
        </p:txBody>
      </p:sp>
      <p:sp>
        <p:nvSpPr>
          <p:cNvPr id="13" name="Объект 2"/>
          <p:cNvSpPr txBox="1"/>
          <p:nvPr/>
        </p:nvSpPr>
        <p:spPr bwMode="auto">
          <a:xfrm>
            <a:off x="1680070" y="5087681"/>
            <a:ext cx="8808418" cy="457499"/>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lvl="0" algn="ctr">
              <a:defRPr/>
            </a:pPr>
            <a:r>
              <a:rPr lang="ru-RU" sz="1400">
                <a:solidFill>
                  <a:srgbClr val="FFFFFF"/>
                </a:solidFill>
                <a:latin typeface="Arial"/>
              </a:rPr>
              <a:t>Законопроект направлен в координационный совет по законотворческой деятельности фракции «Единая Россия» (Исаев А.К.)</a:t>
            </a:r>
            <a:endParaRPr lang="ru-RU" sz="1400" b="1" i="0" u="none" strike="noStrike" cap="none" spc="0">
              <a:ln>
                <a:noFill/>
              </a:ln>
              <a:solidFill>
                <a:srgbClr val="FFFFFF"/>
              </a:solidFill>
              <a:latin typeface="Arial"/>
              <a:ea typeface="Arial"/>
              <a:cs typeface="Arial"/>
            </a:endParaRPr>
          </a:p>
        </p:txBody>
      </p:sp>
      <p:sp>
        <p:nvSpPr>
          <p:cNvPr id="14" name="Объект 2"/>
          <p:cNvSpPr txBox="1"/>
          <p:nvPr/>
        </p:nvSpPr>
        <p:spPr bwMode="auto">
          <a:xfrm>
            <a:off x="1506135" y="4842854"/>
            <a:ext cx="1601268" cy="262581"/>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a:ln>
                  <a:noFill/>
                </a:ln>
                <a:solidFill>
                  <a:srgbClr val="191919"/>
                </a:solidFill>
                <a:latin typeface="Arial"/>
                <a:ea typeface="Arial"/>
                <a:cs typeface="Arial"/>
              </a:rPr>
              <a:t>13 мая 2020</a:t>
            </a:r>
            <a:endParaRPr lang="ru-RU" sz="1400" b="1" i="1" u="none" strike="noStrike" cap="none" spc="0">
              <a:ln>
                <a:noFill/>
              </a:ln>
              <a:solidFill>
                <a:srgbClr val="191919"/>
              </a:solidFill>
              <a:latin typeface="Arial"/>
              <a:ea typeface="Arial"/>
              <a:cs typeface="Arial"/>
            </a:endParaRPr>
          </a:p>
        </p:txBody>
      </p:sp>
      <p:sp>
        <p:nvSpPr>
          <p:cNvPr id="15" name="Объект 2"/>
          <p:cNvSpPr txBox="1"/>
          <p:nvPr/>
        </p:nvSpPr>
        <p:spPr bwMode="auto">
          <a:xfrm>
            <a:off x="1680070" y="5600056"/>
            <a:ext cx="8808418" cy="457499"/>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lvl="0" algn="ctr">
              <a:defRPr/>
            </a:pPr>
            <a:r>
              <a:rPr lang="ru-RU" sz="1400">
                <a:solidFill>
                  <a:srgbClr val="FFFFFF"/>
                </a:solidFill>
                <a:latin typeface="Arial"/>
              </a:rPr>
              <a:t>Экспертно-консультативный совет по совершенствованию законодательства в сфере экономической политики, промышленности и науки (Панина Е.В.)</a:t>
            </a:r>
            <a:endParaRPr lang="ru-RU" sz="1400" b="1" i="0" u="none" strike="noStrike" cap="none" spc="0">
              <a:ln>
                <a:noFill/>
              </a:ln>
              <a:solidFill>
                <a:srgbClr val="FFFFFF"/>
              </a:solidFill>
              <a:latin typeface="Arial"/>
              <a:ea typeface="Arial"/>
              <a:cs typeface="Arial"/>
            </a:endParaRPr>
          </a:p>
        </p:txBody>
      </p:sp>
      <p:sp>
        <p:nvSpPr>
          <p:cNvPr id="16" name="Объект 2"/>
          <p:cNvSpPr txBox="1"/>
          <p:nvPr/>
        </p:nvSpPr>
        <p:spPr bwMode="auto">
          <a:xfrm>
            <a:off x="6071958" y="6112431"/>
            <a:ext cx="4415930" cy="420465"/>
          </a:xfrm>
          <a:prstGeom prst="rect">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sz="1400" b="1" i="0" u="none" strike="noStrike" cap="none" spc="0">
                <a:ln>
                  <a:noFill/>
                </a:ln>
                <a:solidFill>
                  <a:srgbClr val="FFFFFF"/>
                </a:solidFill>
                <a:latin typeface="Arial"/>
                <a:ea typeface="Arial"/>
                <a:cs typeface="Arial"/>
              </a:rPr>
              <a:t>МИНСТРОЙ</a:t>
            </a:r>
            <a:endParaRPr/>
          </a:p>
        </p:txBody>
      </p:sp>
      <p:sp>
        <p:nvSpPr>
          <p:cNvPr id="17" name="Объект 2"/>
          <p:cNvSpPr txBox="1"/>
          <p:nvPr/>
        </p:nvSpPr>
        <p:spPr bwMode="auto">
          <a:xfrm>
            <a:off x="1680070" y="6113376"/>
            <a:ext cx="4329026" cy="419520"/>
          </a:xfrm>
          <a:prstGeom prst="rect">
            <a:avLst/>
          </a:prstGeom>
          <a:solidFill>
            <a:srgbClr val="00B050"/>
          </a:solidFill>
          <a:ln w="9525" cap="flat" cmpd="sng" algn="ctr">
            <a:solidFill>
              <a:srgbClr val="002060"/>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sz="1400" b="0" i="0" u="none" strike="noStrike" cap="none" spc="0">
                <a:ln>
                  <a:noFill/>
                </a:ln>
                <a:solidFill>
                  <a:srgbClr val="FFFFFF"/>
                </a:solidFill>
                <a:latin typeface="Arial"/>
                <a:ea typeface="Arial"/>
                <a:cs typeface="Arial"/>
              </a:rPr>
              <a:t>Минэнерго, Минэкономразвития, Ростехнадзор </a:t>
            </a:r>
            <a:endParaRPr lang="ru-RU" sz="1400" b="1" i="0" u="none" strike="noStrike" cap="none" spc="0">
              <a:ln>
                <a:noFill/>
              </a:ln>
              <a:solidFill>
                <a:srgbClr val="FFFFFF"/>
              </a:solidFill>
              <a:latin typeface="Arial"/>
              <a:ea typeface="Arial"/>
              <a:cs typeface="Arial"/>
            </a:endParaRPr>
          </a:p>
        </p:txBody>
      </p:sp>
      <p:sp>
        <p:nvSpPr>
          <p:cNvPr id="18" name="Прямоугольник 17"/>
          <p:cNvSpPr/>
          <p:nvPr/>
        </p:nvSpPr>
        <p:spPr bwMode="auto">
          <a:xfrm>
            <a:off x="6071958" y="3145558"/>
            <a:ext cx="2180154" cy="658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a:t>Перечень видов работ</a:t>
            </a:r>
            <a:endParaRPr/>
          </a:p>
        </p:txBody>
      </p:sp>
      <p:sp>
        <p:nvSpPr>
          <p:cNvPr id="19" name="Прямоугольник 18"/>
          <p:cNvSpPr/>
          <p:nvPr/>
        </p:nvSpPr>
        <p:spPr bwMode="auto">
          <a:xfrm>
            <a:off x="8302218" y="3145047"/>
            <a:ext cx="2185670" cy="64665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a:t>Минимальные требования</a:t>
            </a:r>
            <a:endParaRPr/>
          </a:p>
        </p:txBody>
      </p:sp>
      <p:sp>
        <p:nvSpPr>
          <p:cNvPr id="20" name="Прямоугольник 19"/>
          <p:cNvSpPr/>
          <p:nvPr/>
        </p:nvSpPr>
        <p:spPr bwMode="auto">
          <a:xfrm>
            <a:off x="6071958" y="3858834"/>
            <a:ext cx="2180154" cy="71019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a:t>Обязательное членство</a:t>
            </a:r>
            <a:endParaRPr/>
          </a:p>
        </p:txBody>
      </p:sp>
      <p:sp>
        <p:nvSpPr>
          <p:cNvPr id="21" name="Прямоугольник 20"/>
          <p:cNvSpPr/>
          <p:nvPr/>
        </p:nvSpPr>
        <p:spPr bwMode="auto">
          <a:xfrm>
            <a:off x="8296612" y="3847526"/>
            <a:ext cx="2191275" cy="7215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a:t>Отмена регионализации</a:t>
            </a:r>
            <a:endParaRPr/>
          </a:p>
        </p:txBody>
      </p:sp>
      <p:sp>
        <p:nvSpPr>
          <p:cNvPr id="22" name="Стрелка вправо 27"/>
          <p:cNvSpPr/>
          <p:nvPr/>
        </p:nvSpPr>
        <p:spPr bwMode="auto">
          <a:xfrm rot="5400000">
            <a:off x="5987317" y="4826235"/>
            <a:ext cx="217364" cy="234507"/>
          </a:xfrm>
          <a:prstGeom prst="rightArrow">
            <a:avLst>
              <a:gd name="adj1" fmla="val 50000"/>
              <a:gd name="adj2" fmla="val 50000"/>
            </a:avLst>
          </a:prstGeom>
          <a:solidFill>
            <a:srgbClr val="00B050"/>
          </a:solidFill>
          <a:ln w="19050" cap="flat" cmpd="sng" algn="ctr">
            <a:solidFill>
              <a:srgbClr val="00B050"/>
            </a:solidFill>
            <a:prstDash val="solid"/>
            <a:miter lim="800000"/>
          </a:ln>
          <a:effectLst/>
        </p:spPr>
        <p:txBody>
          <a:bodyPr lIns="91220" tIns="45611" rIns="91220" bIns="45611" rtlCol="0" anchor="ctr"/>
          <a:lstStyle/>
          <a:p>
            <a:pPr marL="0" marR="0" lvl="0" indent="0" algn="ctr" defTabSz="914400">
              <a:lnSpc>
                <a:spcPct val="100000"/>
              </a:lnSpc>
              <a:spcBef>
                <a:spcPts val="0"/>
              </a:spcBef>
              <a:spcAft>
                <a:spcPts val="0"/>
              </a:spcAft>
              <a:buClrTx/>
              <a:buSzTx/>
              <a:buFontTx/>
              <a:buNone/>
              <a:defRPr/>
            </a:pPr>
            <a:endParaRPr lang="ru-RU" sz="1800" b="0" i="0" u="none" strike="noStrike" cap="none" spc="0">
              <a:ln>
                <a:noFill/>
              </a:ln>
              <a:solidFill>
                <a:prstClr val="white"/>
              </a:solidFill>
              <a:latin typeface="Arial"/>
              <a:ea typeface="Arial"/>
              <a:cs typeface="Arial"/>
            </a:endParaRPr>
          </a:p>
        </p:txBody>
      </p:sp>
      <p:sp>
        <p:nvSpPr>
          <p:cNvPr id="23" name="Скругленный прямоугольник 29"/>
          <p:cNvSpPr/>
          <p:nvPr/>
        </p:nvSpPr>
        <p:spPr bwMode="auto">
          <a:xfrm>
            <a:off x="1620160" y="2982153"/>
            <a:ext cx="8933893" cy="1742753"/>
          </a:xfrm>
          <a:prstGeom prst="roundRect">
            <a:avLst>
              <a:gd name="adj" fmla="val 5718"/>
            </a:avLst>
          </a:prstGeom>
          <a:noFill/>
          <a:ln w="317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4" name="Заголовок 20"/>
          <p:cNvSpPr>
            <a:spLocks noGrp="1"/>
          </p:cNvSpPr>
          <p:nvPr>
            <p:ph type="title"/>
          </p:nvPr>
        </p:nvSpPr>
        <p:spPr bwMode="auto">
          <a:xfrm>
            <a:off x="71429" y="161687"/>
            <a:ext cx="11177596" cy="343560"/>
          </a:xfrm>
        </p:spPr>
        <p:txBody>
          <a:bodyPr vert="horz" lIns="91440" tIns="45720" rIns="91440" bIns="45720" rtlCol="0" anchor="ctr">
            <a:normAutofit fontScale="90000"/>
          </a:bodyPr>
          <a:lstStyle/>
          <a:p>
            <a:pPr>
              <a:defRPr/>
            </a:pPr>
            <a:r>
              <a:rPr lang="ru-RU">
                <a:solidFill>
                  <a:srgbClr val="002060"/>
                </a:solidFill>
              </a:rPr>
              <a:t>Законопроект об отраслевых СРО в ТЭК и атомной энергетике</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6050A61-C158-4CE0-8CF2-5EDFC6273D64}"/>
              </a:ext>
            </a:extLst>
          </p:cNvPr>
          <p:cNvSpPr>
            <a:spLocks noGrp="1"/>
          </p:cNvSpPr>
          <p:nvPr>
            <p:ph type="sldNum" sz="quarter" idx="12"/>
          </p:nvPr>
        </p:nvSpPr>
        <p:spPr/>
        <p:txBody>
          <a:bodyPr/>
          <a:lstStyle/>
          <a:p>
            <a:pPr>
              <a:defRPr/>
            </a:pPr>
            <a:fld id="{35A78594-8646-4D53-8F42-51980A186450}" type="slidenum">
              <a:rPr lang="ru-RU" smtClean="0"/>
              <a:t>100</a:t>
            </a:fld>
            <a:endParaRPr lang="ru-RU"/>
          </a:p>
        </p:txBody>
      </p:sp>
      <p:pic>
        <p:nvPicPr>
          <p:cNvPr id="3" name="Рисунок 2">
            <a:extLst>
              <a:ext uri="{FF2B5EF4-FFF2-40B4-BE49-F238E27FC236}">
                <a16:creationId xmlns:a16="http://schemas.microsoft.com/office/drawing/2014/main" id="{2342797A-B64F-432B-88FD-A225DF74F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16193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6050A61-C158-4CE0-8CF2-5EDFC6273D64}"/>
              </a:ext>
            </a:extLst>
          </p:cNvPr>
          <p:cNvSpPr>
            <a:spLocks noGrp="1"/>
          </p:cNvSpPr>
          <p:nvPr>
            <p:ph type="sldNum" sz="quarter" idx="12"/>
          </p:nvPr>
        </p:nvSpPr>
        <p:spPr/>
        <p:txBody>
          <a:bodyPr/>
          <a:lstStyle/>
          <a:p>
            <a:pPr>
              <a:defRPr/>
            </a:pPr>
            <a:fld id="{35A78594-8646-4D53-8F42-51980A186450}" type="slidenum">
              <a:rPr lang="ru-RU" smtClean="0"/>
              <a:t>101</a:t>
            </a:fld>
            <a:endParaRPr lang="ru-RU"/>
          </a:p>
        </p:txBody>
      </p:sp>
      <p:pic>
        <p:nvPicPr>
          <p:cNvPr id="3" name="Рисунок 2">
            <a:extLst>
              <a:ext uri="{FF2B5EF4-FFF2-40B4-BE49-F238E27FC236}">
                <a16:creationId xmlns:a16="http://schemas.microsoft.com/office/drawing/2014/main" id="{3EC818E4-6481-4BBA-A530-7667AEDBB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47848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BAF4C9A-C4A7-472E-B35B-43597537BE9F}"/>
              </a:ext>
            </a:extLst>
          </p:cNvPr>
          <p:cNvSpPr>
            <a:spLocks noGrp="1"/>
          </p:cNvSpPr>
          <p:nvPr>
            <p:ph type="sldNum" sz="quarter" idx="12"/>
          </p:nvPr>
        </p:nvSpPr>
        <p:spPr/>
        <p:txBody>
          <a:bodyPr/>
          <a:lstStyle/>
          <a:p>
            <a:pPr>
              <a:defRPr/>
            </a:pPr>
            <a:fld id="{35A78594-8646-4D53-8F42-51980A186450}" type="slidenum">
              <a:rPr lang="ru-RU" smtClean="0"/>
              <a:t>102</a:t>
            </a:fld>
            <a:endParaRPr lang="ru-RU"/>
          </a:p>
        </p:txBody>
      </p:sp>
      <p:pic>
        <p:nvPicPr>
          <p:cNvPr id="6" name="Рисунок 5">
            <a:extLst>
              <a:ext uri="{FF2B5EF4-FFF2-40B4-BE49-F238E27FC236}">
                <a16:creationId xmlns:a16="http://schemas.microsoft.com/office/drawing/2014/main" id="{68B7CE56-9311-41C7-98BC-FAB8161E9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74203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BAF4C9A-C4A7-472E-B35B-43597537BE9F}"/>
              </a:ext>
            </a:extLst>
          </p:cNvPr>
          <p:cNvSpPr>
            <a:spLocks noGrp="1"/>
          </p:cNvSpPr>
          <p:nvPr>
            <p:ph type="sldNum" sz="quarter" idx="12"/>
          </p:nvPr>
        </p:nvSpPr>
        <p:spPr/>
        <p:txBody>
          <a:bodyPr/>
          <a:lstStyle/>
          <a:p>
            <a:pPr>
              <a:defRPr/>
            </a:pPr>
            <a:fld id="{35A78594-8646-4D53-8F42-51980A186450}" type="slidenum">
              <a:rPr lang="ru-RU" smtClean="0"/>
              <a:t>103</a:t>
            </a:fld>
            <a:endParaRPr lang="ru-RU"/>
          </a:p>
        </p:txBody>
      </p:sp>
      <p:pic>
        <p:nvPicPr>
          <p:cNvPr id="3" name="Рисунок 2">
            <a:extLst>
              <a:ext uri="{FF2B5EF4-FFF2-40B4-BE49-F238E27FC236}">
                <a16:creationId xmlns:a16="http://schemas.microsoft.com/office/drawing/2014/main" id="{84D8495C-F577-4BC4-B59A-88BC1FCA9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2491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BAF4C9A-C4A7-472E-B35B-43597537BE9F}"/>
              </a:ext>
            </a:extLst>
          </p:cNvPr>
          <p:cNvSpPr>
            <a:spLocks noGrp="1"/>
          </p:cNvSpPr>
          <p:nvPr>
            <p:ph type="sldNum" sz="quarter" idx="12"/>
          </p:nvPr>
        </p:nvSpPr>
        <p:spPr/>
        <p:txBody>
          <a:bodyPr/>
          <a:lstStyle/>
          <a:p>
            <a:pPr>
              <a:defRPr/>
            </a:pPr>
            <a:fld id="{35A78594-8646-4D53-8F42-51980A186450}" type="slidenum">
              <a:rPr lang="ru-RU" smtClean="0"/>
              <a:t>104</a:t>
            </a:fld>
            <a:endParaRPr lang="ru-RU"/>
          </a:p>
        </p:txBody>
      </p:sp>
      <p:pic>
        <p:nvPicPr>
          <p:cNvPr id="3" name="Рисунок 2">
            <a:extLst>
              <a:ext uri="{FF2B5EF4-FFF2-40B4-BE49-F238E27FC236}">
                <a16:creationId xmlns:a16="http://schemas.microsoft.com/office/drawing/2014/main" id="{6B7C6A9D-B1F9-44A5-A6AB-20B09F390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39745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BAF4C9A-C4A7-472E-B35B-43597537BE9F}"/>
              </a:ext>
            </a:extLst>
          </p:cNvPr>
          <p:cNvSpPr>
            <a:spLocks noGrp="1"/>
          </p:cNvSpPr>
          <p:nvPr>
            <p:ph type="sldNum" sz="quarter" idx="12"/>
          </p:nvPr>
        </p:nvSpPr>
        <p:spPr/>
        <p:txBody>
          <a:bodyPr/>
          <a:lstStyle/>
          <a:p>
            <a:pPr>
              <a:defRPr/>
            </a:pPr>
            <a:fld id="{35A78594-8646-4D53-8F42-51980A186450}" type="slidenum">
              <a:rPr lang="ru-RU" smtClean="0"/>
              <a:t>105</a:t>
            </a:fld>
            <a:endParaRPr lang="ru-RU"/>
          </a:p>
        </p:txBody>
      </p:sp>
      <p:pic>
        <p:nvPicPr>
          <p:cNvPr id="3" name="Рисунок 2">
            <a:extLst>
              <a:ext uri="{FF2B5EF4-FFF2-40B4-BE49-F238E27FC236}">
                <a16:creationId xmlns:a16="http://schemas.microsoft.com/office/drawing/2014/main" id="{962E1233-1531-429E-BB1A-0065B54A7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80684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BAF4C9A-C4A7-472E-B35B-43597537BE9F}"/>
              </a:ext>
            </a:extLst>
          </p:cNvPr>
          <p:cNvSpPr>
            <a:spLocks noGrp="1"/>
          </p:cNvSpPr>
          <p:nvPr>
            <p:ph type="sldNum" sz="quarter" idx="12"/>
          </p:nvPr>
        </p:nvSpPr>
        <p:spPr/>
        <p:txBody>
          <a:bodyPr/>
          <a:lstStyle/>
          <a:p>
            <a:pPr>
              <a:defRPr/>
            </a:pPr>
            <a:fld id="{35A78594-8646-4D53-8F42-51980A186450}" type="slidenum">
              <a:rPr lang="ru-RU" smtClean="0"/>
              <a:t>106</a:t>
            </a:fld>
            <a:endParaRPr lang="ru-RU"/>
          </a:p>
        </p:txBody>
      </p:sp>
      <p:pic>
        <p:nvPicPr>
          <p:cNvPr id="3" name="Рисунок 2">
            <a:extLst>
              <a:ext uri="{FF2B5EF4-FFF2-40B4-BE49-F238E27FC236}">
                <a16:creationId xmlns:a16="http://schemas.microsoft.com/office/drawing/2014/main" id="{15730454-8818-4A1D-BDA3-F0DEF9DAC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5484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BAF4C9A-C4A7-472E-B35B-43597537BE9F}"/>
              </a:ext>
            </a:extLst>
          </p:cNvPr>
          <p:cNvSpPr>
            <a:spLocks noGrp="1"/>
          </p:cNvSpPr>
          <p:nvPr>
            <p:ph type="sldNum" sz="quarter" idx="12"/>
          </p:nvPr>
        </p:nvSpPr>
        <p:spPr/>
        <p:txBody>
          <a:bodyPr/>
          <a:lstStyle/>
          <a:p>
            <a:pPr>
              <a:defRPr/>
            </a:pPr>
            <a:fld id="{35A78594-8646-4D53-8F42-51980A186450}" type="slidenum">
              <a:rPr lang="ru-RU" smtClean="0"/>
              <a:t>107</a:t>
            </a:fld>
            <a:endParaRPr lang="ru-RU"/>
          </a:p>
        </p:txBody>
      </p:sp>
      <p:pic>
        <p:nvPicPr>
          <p:cNvPr id="3" name="Рисунок 2">
            <a:extLst>
              <a:ext uri="{FF2B5EF4-FFF2-40B4-BE49-F238E27FC236}">
                <a16:creationId xmlns:a16="http://schemas.microsoft.com/office/drawing/2014/main" id="{5172DB59-1DB7-49AE-AD3E-DBDDC4ACA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0407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13077" y="216563"/>
            <a:ext cx="2743200" cy="365125"/>
          </a:xfrm>
        </p:spPr>
        <p:txBody>
          <a:bodyPr/>
          <a:lstStyle/>
          <a:p>
            <a:pPr>
              <a:defRPr/>
            </a:pPr>
            <a:fld id="{35A78594-8646-4D53-8F42-51980A186450}" type="slidenum">
              <a:rPr lang="ru-RU"/>
              <a:t>11</a:t>
            </a:fld>
            <a:endParaRPr lang="ru-RU"/>
          </a:p>
        </p:txBody>
      </p:sp>
      <p:sp>
        <p:nvSpPr>
          <p:cNvPr id="5" name="Объект 2">
            <a:extLst>
              <a:ext uri="{FF2B5EF4-FFF2-40B4-BE49-F238E27FC236}">
                <a16:creationId xmlns:a16="http://schemas.microsoft.com/office/drawing/2014/main" id="{666D02D2-5134-2D40-30A6-40518C6783E2}"/>
              </a:ext>
            </a:extLst>
          </p:cNvPr>
          <p:cNvSpPr txBox="1"/>
          <p:nvPr/>
        </p:nvSpPr>
        <p:spPr bwMode="auto">
          <a:xfrm>
            <a:off x="515380" y="1000689"/>
            <a:ext cx="11449272" cy="916143"/>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lvl="0" algn="ctr">
              <a:defRPr/>
            </a:pPr>
            <a:r>
              <a:rPr lang="ru-RU" b="0" i="0" u="none" strike="noStrike" cap="none" spc="0" dirty="0">
                <a:ln>
                  <a:noFill/>
                </a:ln>
                <a:latin typeface="Times New Roman" panose="02020603050405020304" pitchFamily="18" charset="0"/>
                <a:ea typeface="Arial"/>
                <a:cs typeface="Times New Roman" panose="02020603050405020304" pitchFamily="18" charset="0"/>
              </a:rPr>
              <a:t>Обращение к Президенту Российской Федерации </a:t>
            </a:r>
            <a:r>
              <a:rPr lang="ru-RU" dirty="0">
                <a:latin typeface="Times New Roman" panose="02020603050405020304" pitchFamily="18" charset="0"/>
                <a:ea typeface="Arial"/>
                <a:cs typeface="Times New Roman" panose="02020603050405020304" pitchFamily="18" charset="0"/>
              </a:rPr>
              <a:t>Путину </a:t>
            </a:r>
            <a:r>
              <a:rPr lang="ru-RU" dirty="0">
                <a:latin typeface="Times New Roman" panose="02020603050405020304" pitchFamily="18" charset="0"/>
                <a:cs typeface="Times New Roman" panose="02020603050405020304" pitchFamily="18" charset="0"/>
              </a:rPr>
              <a:t>В.В. </a:t>
            </a:r>
          </a:p>
          <a:p>
            <a:pPr lvl="0" algn="ctr">
              <a:defRPr/>
            </a:pPr>
            <a:r>
              <a:rPr lang="ru-RU" dirty="0">
                <a:latin typeface="Times New Roman" panose="02020603050405020304" pitchFamily="18" charset="0"/>
                <a:cs typeface="Times New Roman" panose="02020603050405020304" pitchFamily="18" charset="0"/>
              </a:rPr>
              <a:t>Союза </a:t>
            </a:r>
            <a:r>
              <a:rPr lang="ru-RU" dirty="0" err="1">
                <a:latin typeface="Times New Roman" panose="02020603050405020304" pitchFamily="18" charset="0"/>
                <a:cs typeface="Times New Roman" panose="02020603050405020304" pitchFamily="18" charset="0"/>
              </a:rPr>
              <a:t>нефтегазопромышленников</a:t>
            </a:r>
            <a:r>
              <a:rPr lang="ru-RU" dirty="0">
                <a:latin typeface="Times New Roman" panose="02020603050405020304" pitchFamily="18" charset="0"/>
                <a:cs typeface="Times New Roman" panose="02020603050405020304" pitchFamily="18" charset="0"/>
              </a:rPr>
              <a:t> России, Российского Союза </a:t>
            </a:r>
            <a:r>
              <a:rPr lang="ru-RU" dirty="0" err="1">
                <a:latin typeface="Times New Roman" panose="02020603050405020304" pitchFamily="18" charset="0"/>
                <a:cs typeface="Times New Roman" panose="02020603050405020304" pitchFamily="18" charset="0"/>
              </a:rPr>
              <a:t>Нефтегазостроителей</a:t>
            </a:r>
            <a:r>
              <a:rPr lang="ru-RU" dirty="0">
                <a:latin typeface="Times New Roman" panose="02020603050405020304" pitchFamily="18" charset="0"/>
                <a:cs typeface="Times New Roman" panose="02020603050405020304" pitchFamily="18" charset="0"/>
              </a:rPr>
              <a:t>, СРО «</a:t>
            </a:r>
            <a:r>
              <a:rPr lang="ru-RU" dirty="0" err="1">
                <a:latin typeface="Times New Roman" panose="02020603050405020304" pitchFamily="18" charset="0"/>
                <a:cs typeface="Times New Roman" panose="02020603050405020304" pitchFamily="18" charset="0"/>
              </a:rPr>
              <a:t>Союзатомстрой</a:t>
            </a:r>
            <a:r>
              <a:rPr lang="ru-RU" dirty="0">
                <a:latin typeface="Times New Roman" panose="02020603050405020304" pitchFamily="18" charset="0"/>
                <a:cs typeface="Times New Roman" panose="02020603050405020304" pitchFamily="18" charset="0"/>
              </a:rPr>
              <a:t>»</a:t>
            </a:r>
          </a:p>
        </p:txBody>
      </p:sp>
      <p:sp>
        <p:nvSpPr>
          <p:cNvPr id="6" name="Объект 2">
            <a:extLst>
              <a:ext uri="{FF2B5EF4-FFF2-40B4-BE49-F238E27FC236}">
                <a16:creationId xmlns:a16="http://schemas.microsoft.com/office/drawing/2014/main" id="{967C389B-BAEA-53FB-8716-38D1352D56E3}"/>
              </a:ext>
            </a:extLst>
          </p:cNvPr>
          <p:cNvSpPr txBox="1"/>
          <p:nvPr/>
        </p:nvSpPr>
        <p:spPr bwMode="auto">
          <a:xfrm>
            <a:off x="263352" y="804626"/>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dirty="0">
                <a:ln>
                  <a:noFill/>
                </a:ln>
                <a:solidFill>
                  <a:srgbClr val="191919"/>
                </a:solidFill>
                <a:latin typeface="Arial"/>
                <a:ea typeface="Arial"/>
                <a:cs typeface="Arial"/>
              </a:rPr>
              <a:t>22 апреля 2022</a:t>
            </a:r>
            <a:endParaRPr lang="ru-RU" sz="1400" b="1" i="1" u="none" strike="noStrike" cap="none" spc="0" dirty="0">
              <a:ln>
                <a:noFill/>
              </a:ln>
              <a:solidFill>
                <a:srgbClr val="191919"/>
              </a:solidFill>
              <a:latin typeface="Arial"/>
              <a:ea typeface="Arial"/>
              <a:cs typeface="Arial"/>
            </a:endParaRPr>
          </a:p>
        </p:txBody>
      </p:sp>
      <p:sp>
        <p:nvSpPr>
          <p:cNvPr id="9" name="Объект 2">
            <a:extLst>
              <a:ext uri="{FF2B5EF4-FFF2-40B4-BE49-F238E27FC236}">
                <a16:creationId xmlns:a16="http://schemas.microsoft.com/office/drawing/2014/main" id="{4C66D62E-FA33-25BD-C71A-264E70D7A653}"/>
              </a:ext>
            </a:extLst>
          </p:cNvPr>
          <p:cNvSpPr txBox="1"/>
          <p:nvPr/>
        </p:nvSpPr>
        <p:spPr bwMode="auto">
          <a:xfrm>
            <a:off x="515380" y="2348880"/>
            <a:ext cx="11449272" cy="773261"/>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b="0" i="0" u="none" strike="noStrike" cap="none" spc="0" dirty="0">
                <a:ln>
                  <a:noFill/>
                </a:ln>
                <a:latin typeface="Times New Roman" panose="02020603050405020304" pitchFamily="18" charset="0"/>
                <a:ea typeface="Arial"/>
                <a:cs typeface="Times New Roman" panose="02020603050405020304" pitchFamily="18" charset="0"/>
              </a:rPr>
              <a:t>Запрос Администрации Президента РФ в Минэнерго, Минстрой, Ростехнадзор с просьбой представить позиции по </a:t>
            </a:r>
            <a:r>
              <a:rPr lang="en-US" dirty="0">
                <a:latin typeface="Times New Roman" panose="02020603050405020304" pitchFamily="18" charset="0"/>
                <a:ea typeface="Arial"/>
                <a:cs typeface="Times New Roman" panose="02020603050405020304" pitchFamily="18" charset="0"/>
              </a:rPr>
              <a:t> </a:t>
            </a:r>
            <a:r>
              <a:rPr lang="ru-RU" dirty="0">
                <a:latin typeface="Times New Roman" panose="02020603050405020304" pitchFamily="18" charset="0"/>
                <a:ea typeface="Arial"/>
                <a:cs typeface="Times New Roman" panose="02020603050405020304" pitchFamily="18" charset="0"/>
              </a:rPr>
              <a:t>вопросам</a:t>
            </a:r>
            <a:r>
              <a:rPr lang="ru-RU">
                <a:latin typeface="Times New Roman" panose="02020603050405020304" pitchFamily="18" charset="0"/>
                <a:ea typeface="Arial"/>
                <a:cs typeface="Times New Roman" panose="02020603050405020304" pitchFamily="18" charset="0"/>
              </a:rPr>
              <a:t>, содержащимся в </a:t>
            </a:r>
            <a:r>
              <a:rPr lang="ru-RU" b="0" i="0" u="none" strike="noStrike" cap="none" spc="0">
                <a:ln>
                  <a:noFill/>
                </a:ln>
                <a:latin typeface="Times New Roman" panose="02020603050405020304" pitchFamily="18" charset="0"/>
                <a:ea typeface="Arial"/>
                <a:cs typeface="Times New Roman" panose="02020603050405020304" pitchFamily="18" charset="0"/>
              </a:rPr>
              <a:t>обращении </a:t>
            </a:r>
            <a:r>
              <a:rPr lang="ru-RU" b="0" i="0" u="none" strike="noStrike" cap="none" spc="0" dirty="0">
                <a:ln>
                  <a:noFill/>
                </a:ln>
                <a:latin typeface="Times New Roman" panose="02020603050405020304" pitchFamily="18" charset="0"/>
                <a:ea typeface="Arial"/>
                <a:cs typeface="Times New Roman" panose="02020603050405020304" pitchFamily="18" charset="0"/>
              </a:rPr>
              <a:t>к Президенту</a:t>
            </a:r>
            <a:r>
              <a:rPr lang="ru-RU" sz="800" b="1" dirty="0">
                <a:latin typeface="Times New Roman" panose="02020603050405020304" pitchFamily="18" charset="0"/>
                <a:ea typeface="Arial"/>
                <a:cs typeface="Times New Roman" panose="02020603050405020304" pitchFamily="18" charset="0"/>
              </a:rPr>
              <a:t>  </a:t>
            </a:r>
            <a:endParaRPr lang="ru-RU" dirty="0">
              <a:latin typeface="Times New Roman" panose="02020603050405020304" pitchFamily="18" charset="0"/>
              <a:ea typeface="Arial"/>
              <a:cs typeface="Times New Roman" panose="02020603050405020304" pitchFamily="18" charset="0"/>
            </a:endParaRPr>
          </a:p>
        </p:txBody>
      </p:sp>
      <p:sp>
        <p:nvSpPr>
          <p:cNvPr id="8" name="Объект 2">
            <a:extLst>
              <a:ext uri="{FF2B5EF4-FFF2-40B4-BE49-F238E27FC236}">
                <a16:creationId xmlns:a16="http://schemas.microsoft.com/office/drawing/2014/main" id="{515A2BA0-5DE9-FBC2-5F92-D92D3DCF6318}"/>
              </a:ext>
            </a:extLst>
          </p:cNvPr>
          <p:cNvSpPr txBox="1"/>
          <p:nvPr/>
        </p:nvSpPr>
        <p:spPr bwMode="auto">
          <a:xfrm>
            <a:off x="263352" y="2028762"/>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dirty="0">
                <a:ln>
                  <a:noFill/>
                </a:ln>
                <a:solidFill>
                  <a:srgbClr val="191919"/>
                </a:solidFill>
                <a:latin typeface="Arial"/>
                <a:ea typeface="Arial"/>
                <a:cs typeface="Arial"/>
              </a:rPr>
              <a:t>25 апреля 2022</a:t>
            </a:r>
            <a:endParaRPr lang="ru-RU" sz="1400" b="1" i="1" u="none" strike="noStrike" cap="none" spc="0" dirty="0">
              <a:ln>
                <a:noFill/>
              </a:ln>
              <a:solidFill>
                <a:srgbClr val="191919"/>
              </a:solidFill>
              <a:latin typeface="Arial"/>
              <a:ea typeface="Arial"/>
              <a:cs typeface="Arial"/>
            </a:endParaRPr>
          </a:p>
        </p:txBody>
      </p:sp>
      <p:sp>
        <p:nvSpPr>
          <p:cNvPr id="10" name="Объект 2">
            <a:extLst>
              <a:ext uri="{FF2B5EF4-FFF2-40B4-BE49-F238E27FC236}">
                <a16:creationId xmlns:a16="http://schemas.microsoft.com/office/drawing/2014/main" id="{004A349E-B2D9-A57D-5D57-4454A3BB6C7F}"/>
              </a:ext>
            </a:extLst>
          </p:cNvPr>
          <p:cNvSpPr txBox="1"/>
          <p:nvPr/>
        </p:nvSpPr>
        <p:spPr bwMode="auto">
          <a:xfrm>
            <a:off x="468052" y="3677110"/>
            <a:ext cx="11449272" cy="522883"/>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b="0" i="0" u="none" strike="noStrike" cap="none" spc="0" dirty="0">
                <a:ln>
                  <a:noFill/>
                </a:ln>
                <a:latin typeface="Times New Roman" panose="02020603050405020304" pitchFamily="18" charset="0"/>
                <a:ea typeface="Arial"/>
                <a:cs typeface="Times New Roman" panose="02020603050405020304" pitchFamily="18" charset="0"/>
              </a:rPr>
              <a:t>Запрос Минэнерго в Минстрой, Росатом, Ростехнадзор о формировании позиции по вопросу воссоздания отраслевых СРО</a:t>
            </a:r>
            <a:endParaRPr lang="ru-RU" dirty="0">
              <a:latin typeface="Times New Roman" panose="02020603050405020304" pitchFamily="18" charset="0"/>
              <a:ea typeface="Arial"/>
              <a:cs typeface="Times New Roman" panose="02020603050405020304" pitchFamily="18" charset="0"/>
            </a:endParaRPr>
          </a:p>
        </p:txBody>
      </p:sp>
      <p:sp>
        <p:nvSpPr>
          <p:cNvPr id="11" name="Объект 2">
            <a:extLst>
              <a:ext uri="{FF2B5EF4-FFF2-40B4-BE49-F238E27FC236}">
                <a16:creationId xmlns:a16="http://schemas.microsoft.com/office/drawing/2014/main" id="{F4513258-C21E-72D5-E2E6-E1C38DB5C919}"/>
              </a:ext>
            </a:extLst>
          </p:cNvPr>
          <p:cNvSpPr txBox="1"/>
          <p:nvPr/>
        </p:nvSpPr>
        <p:spPr bwMode="auto">
          <a:xfrm>
            <a:off x="216024" y="3356992"/>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dirty="0">
                <a:ln>
                  <a:noFill/>
                </a:ln>
                <a:solidFill>
                  <a:srgbClr val="191919"/>
                </a:solidFill>
                <a:latin typeface="Arial"/>
                <a:ea typeface="Arial"/>
                <a:cs typeface="Arial"/>
              </a:rPr>
              <a:t>15 мая 2022</a:t>
            </a:r>
            <a:endParaRPr lang="ru-RU" sz="1400" b="1" i="1" u="none" strike="noStrike" cap="none" spc="0" dirty="0">
              <a:ln>
                <a:noFill/>
              </a:ln>
              <a:solidFill>
                <a:srgbClr val="191919"/>
              </a:solidFill>
              <a:latin typeface="Arial"/>
              <a:ea typeface="Arial"/>
              <a:cs typeface="Arial"/>
            </a:endParaRPr>
          </a:p>
        </p:txBody>
      </p:sp>
      <p:sp>
        <p:nvSpPr>
          <p:cNvPr id="12" name="Заголовок 1">
            <a:extLst>
              <a:ext uri="{FF2B5EF4-FFF2-40B4-BE49-F238E27FC236}">
                <a16:creationId xmlns:a16="http://schemas.microsoft.com/office/drawing/2014/main" id="{18422266-0F24-9015-952B-A6D2EF6233D0}"/>
              </a:ext>
            </a:extLst>
          </p:cNvPr>
          <p:cNvSpPr txBox="1"/>
          <p:nvPr/>
        </p:nvSpPr>
        <p:spPr bwMode="auto">
          <a:xfrm>
            <a:off x="0" y="197513"/>
            <a:ext cx="7667625"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434F9B"/>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dirty="0">
                <a:ln>
                  <a:noFill/>
                </a:ln>
                <a:solidFill>
                  <a:srgbClr val="002060"/>
                </a:solidFill>
                <a:latin typeface="Arial"/>
                <a:ea typeface="Arial"/>
                <a:cs typeface="Arial"/>
              </a:rPr>
              <a:t>Восстановление отраслевых СРО</a:t>
            </a:r>
          </a:p>
        </p:txBody>
      </p:sp>
      <p:sp>
        <p:nvSpPr>
          <p:cNvPr id="14" name="Объект 2">
            <a:extLst>
              <a:ext uri="{FF2B5EF4-FFF2-40B4-BE49-F238E27FC236}">
                <a16:creationId xmlns:a16="http://schemas.microsoft.com/office/drawing/2014/main" id="{DFCC3ADB-C07A-4D0F-EC26-7394336DCF86}"/>
              </a:ext>
            </a:extLst>
          </p:cNvPr>
          <p:cNvSpPr txBox="1"/>
          <p:nvPr/>
        </p:nvSpPr>
        <p:spPr bwMode="auto">
          <a:xfrm>
            <a:off x="468052" y="4592731"/>
            <a:ext cx="3060340" cy="522883"/>
          </a:xfrm>
          <a:prstGeom prst="rect">
            <a:avLst/>
          </a:prstGeom>
          <a:solidFill>
            <a:srgbClr val="C00000"/>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b="0" i="0" u="none" strike="noStrike" cap="none" spc="0" dirty="0">
                <a:ln>
                  <a:noFill/>
                </a:ln>
                <a:latin typeface="Times New Roman" panose="02020603050405020304" pitchFamily="18" charset="0"/>
                <a:ea typeface="Arial"/>
                <a:cs typeface="Times New Roman" panose="02020603050405020304" pitchFamily="18" charset="0"/>
              </a:rPr>
              <a:t>Отрицательный ответ Минстроя</a:t>
            </a:r>
            <a:endParaRPr lang="ru-RU" dirty="0">
              <a:latin typeface="Times New Roman" panose="02020603050405020304" pitchFamily="18" charset="0"/>
              <a:ea typeface="Arial"/>
              <a:cs typeface="Times New Roman" panose="02020603050405020304" pitchFamily="18" charset="0"/>
            </a:endParaRPr>
          </a:p>
        </p:txBody>
      </p:sp>
      <p:sp>
        <p:nvSpPr>
          <p:cNvPr id="13" name="Объект 2">
            <a:extLst>
              <a:ext uri="{FF2B5EF4-FFF2-40B4-BE49-F238E27FC236}">
                <a16:creationId xmlns:a16="http://schemas.microsoft.com/office/drawing/2014/main" id="{7B1A15E2-991E-D053-0FA7-1F67F8DC58AA}"/>
              </a:ext>
            </a:extLst>
          </p:cNvPr>
          <p:cNvSpPr txBox="1"/>
          <p:nvPr/>
        </p:nvSpPr>
        <p:spPr bwMode="auto">
          <a:xfrm>
            <a:off x="1160811" y="4280337"/>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dirty="0">
                <a:solidFill>
                  <a:srgbClr val="191919"/>
                </a:solidFill>
                <a:latin typeface="Arial"/>
                <a:ea typeface="Arial"/>
                <a:cs typeface="Arial"/>
              </a:rPr>
              <a:t>24</a:t>
            </a:r>
            <a:r>
              <a:rPr lang="ru-RU" sz="1400" b="1" i="0" u="none" strike="noStrike" cap="none" spc="0" dirty="0">
                <a:ln>
                  <a:noFill/>
                </a:ln>
                <a:solidFill>
                  <a:srgbClr val="191919"/>
                </a:solidFill>
                <a:latin typeface="Arial"/>
                <a:ea typeface="Arial"/>
                <a:cs typeface="Arial"/>
              </a:rPr>
              <a:t> мая 2022</a:t>
            </a:r>
            <a:endParaRPr lang="ru-RU" sz="1400" b="1" i="1" u="none" strike="noStrike" cap="none" spc="0" dirty="0">
              <a:ln>
                <a:noFill/>
              </a:ln>
              <a:solidFill>
                <a:srgbClr val="191919"/>
              </a:solidFill>
              <a:latin typeface="Arial"/>
              <a:ea typeface="Arial"/>
              <a:cs typeface="Arial"/>
            </a:endParaRPr>
          </a:p>
        </p:txBody>
      </p:sp>
      <p:sp>
        <p:nvSpPr>
          <p:cNvPr id="15" name="Объект 2">
            <a:extLst>
              <a:ext uri="{FF2B5EF4-FFF2-40B4-BE49-F238E27FC236}">
                <a16:creationId xmlns:a16="http://schemas.microsoft.com/office/drawing/2014/main" id="{2C9C066F-557D-D794-A87A-DF7F5FE140C7}"/>
              </a:ext>
            </a:extLst>
          </p:cNvPr>
          <p:cNvSpPr txBox="1"/>
          <p:nvPr/>
        </p:nvSpPr>
        <p:spPr bwMode="auto">
          <a:xfrm>
            <a:off x="4320480" y="4613214"/>
            <a:ext cx="3060340" cy="522883"/>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b="0" i="0" u="none" strike="noStrike" cap="none" spc="0" dirty="0">
                <a:ln>
                  <a:noFill/>
                </a:ln>
                <a:latin typeface="Times New Roman" panose="02020603050405020304" pitchFamily="18" charset="0"/>
                <a:ea typeface="Arial"/>
                <a:cs typeface="Times New Roman" panose="02020603050405020304" pitchFamily="18" charset="0"/>
              </a:rPr>
              <a:t>Письмо Росатома в поддержку</a:t>
            </a:r>
          </a:p>
          <a:p>
            <a:pPr marL="0" marR="0" lvl="0" indent="0" algn="ctr" defTabSz="914400">
              <a:lnSpc>
                <a:spcPct val="110000"/>
              </a:lnSpc>
              <a:spcBef>
                <a:spcPts val="0"/>
              </a:spcBef>
              <a:spcAft>
                <a:spcPts val="0"/>
              </a:spcAft>
              <a:buClrTx/>
              <a:buSzTx/>
              <a:buFontTx/>
              <a:buNone/>
              <a:defRPr/>
            </a:pPr>
            <a:r>
              <a:rPr lang="ru-RU" dirty="0">
                <a:latin typeface="Times New Roman" panose="02020603050405020304" pitchFamily="18" charset="0"/>
                <a:ea typeface="Arial"/>
                <a:cs typeface="Times New Roman" panose="02020603050405020304" pitchFamily="18" charset="0"/>
              </a:rPr>
              <a:t>(Новиков С.Г.)</a:t>
            </a:r>
            <a:r>
              <a:rPr lang="ru-RU" b="0" i="0" u="none" strike="noStrike" cap="none" spc="0" dirty="0">
                <a:ln>
                  <a:noFill/>
                </a:ln>
                <a:latin typeface="Times New Roman" panose="02020603050405020304" pitchFamily="18" charset="0"/>
                <a:ea typeface="Arial"/>
                <a:cs typeface="Times New Roman" panose="02020603050405020304" pitchFamily="18" charset="0"/>
              </a:rPr>
              <a:t> </a:t>
            </a:r>
            <a:endParaRPr lang="ru-RU" dirty="0">
              <a:latin typeface="Times New Roman" panose="02020603050405020304" pitchFamily="18" charset="0"/>
              <a:ea typeface="Arial"/>
              <a:cs typeface="Times New Roman" panose="02020603050405020304" pitchFamily="18" charset="0"/>
            </a:endParaRPr>
          </a:p>
        </p:txBody>
      </p:sp>
      <p:sp>
        <p:nvSpPr>
          <p:cNvPr id="16" name="Объект 2">
            <a:extLst>
              <a:ext uri="{FF2B5EF4-FFF2-40B4-BE49-F238E27FC236}">
                <a16:creationId xmlns:a16="http://schemas.microsoft.com/office/drawing/2014/main" id="{76D67459-7F7A-83AB-6765-BFDF2BC20CB0}"/>
              </a:ext>
            </a:extLst>
          </p:cNvPr>
          <p:cNvSpPr txBox="1"/>
          <p:nvPr/>
        </p:nvSpPr>
        <p:spPr bwMode="auto">
          <a:xfrm>
            <a:off x="5025091" y="4272001"/>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dirty="0">
                <a:solidFill>
                  <a:srgbClr val="191919"/>
                </a:solidFill>
                <a:latin typeface="Arial"/>
                <a:ea typeface="Arial"/>
                <a:cs typeface="Arial"/>
              </a:rPr>
              <a:t>26</a:t>
            </a:r>
            <a:r>
              <a:rPr lang="ru-RU" sz="1400" b="1" i="0" u="none" strike="noStrike" cap="none" spc="0" dirty="0">
                <a:ln>
                  <a:noFill/>
                </a:ln>
                <a:solidFill>
                  <a:srgbClr val="191919"/>
                </a:solidFill>
                <a:latin typeface="Arial"/>
                <a:ea typeface="Arial"/>
                <a:cs typeface="Arial"/>
              </a:rPr>
              <a:t> мая 2022</a:t>
            </a:r>
            <a:endParaRPr lang="ru-RU" sz="1400" b="1" i="1" u="none" strike="noStrike" cap="none" spc="0" dirty="0">
              <a:ln>
                <a:noFill/>
              </a:ln>
              <a:solidFill>
                <a:srgbClr val="191919"/>
              </a:solidFill>
              <a:latin typeface="Arial"/>
              <a:ea typeface="Arial"/>
              <a:cs typeface="Arial"/>
            </a:endParaRPr>
          </a:p>
        </p:txBody>
      </p:sp>
      <p:sp>
        <p:nvSpPr>
          <p:cNvPr id="17" name="Объект 2">
            <a:extLst>
              <a:ext uri="{FF2B5EF4-FFF2-40B4-BE49-F238E27FC236}">
                <a16:creationId xmlns:a16="http://schemas.microsoft.com/office/drawing/2014/main" id="{79A95F2B-71B0-1C8E-9D12-63FF0175FCD1}"/>
              </a:ext>
            </a:extLst>
          </p:cNvPr>
          <p:cNvSpPr txBox="1"/>
          <p:nvPr/>
        </p:nvSpPr>
        <p:spPr bwMode="auto">
          <a:xfrm>
            <a:off x="8093640" y="4592731"/>
            <a:ext cx="3823683" cy="522883"/>
          </a:xfrm>
          <a:prstGeom prst="rect">
            <a:avLst/>
          </a:prstGeom>
          <a:solidFill>
            <a:schemeClr val="bg1">
              <a:lumMod val="50000"/>
            </a:scheme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b="0" i="0" u="none" strike="noStrike" cap="none" spc="0" dirty="0">
                <a:ln>
                  <a:noFill/>
                </a:ln>
                <a:latin typeface="Times New Roman" panose="02020603050405020304" pitchFamily="18" charset="0"/>
                <a:ea typeface="Arial"/>
                <a:cs typeface="Times New Roman" panose="02020603050405020304" pitchFamily="18" charset="0"/>
              </a:rPr>
              <a:t>Нейтральный ответ Ростехнадзора</a:t>
            </a:r>
            <a:endParaRPr lang="ru-RU" dirty="0">
              <a:latin typeface="Times New Roman" panose="02020603050405020304" pitchFamily="18" charset="0"/>
              <a:ea typeface="Arial"/>
              <a:cs typeface="Times New Roman" panose="02020603050405020304" pitchFamily="18" charset="0"/>
            </a:endParaRPr>
          </a:p>
        </p:txBody>
      </p:sp>
      <p:sp>
        <p:nvSpPr>
          <p:cNvPr id="18" name="Объект 2">
            <a:extLst>
              <a:ext uri="{FF2B5EF4-FFF2-40B4-BE49-F238E27FC236}">
                <a16:creationId xmlns:a16="http://schemas.microsoft.com/office/drawing/2014/main" id="{A7977F63-DCE3-32C2-2D77-2A41DE5FE781}"/>
              </a:ext>
            </a:extLst>
          </p:cNvPr>
          <p:cNvSpPr txBox="1"/>
          <p:nvPr/>
        </p:nvSpPr>
        <p:spPr bwMode="auto">
          <a:xfrm>
            <a:off x="9179922" y="4305221"/>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i="0" u="none" strike="noStrike" cap="none" spc="0" dirty="0">
                <a:ln>
                  <a:noFill/>
                </a:ln>
                <a:solidFill>
                  <a:srgbClr val="191919"/>
                </a:solidFill>
                <a:latin typeface="Arial"/>
                <a:ea typeface="Arial"/>
                <a:cs typeface="Arial"/>
              </a:rPr>
              <a:t>01 июня 2022</a:t>
            </a:r>
            <a:endParaRPr lang="ru-RU" sz="1400" b="1" i="1" u="none" strike="noStrike" cap="none" spc="0" dirty="0">
              <a:ln>
                <a:noFill/>
              </a:ln>
              <a:solidFill>
                <a:srgbClr val="191919"/>
              </a:solidFill>
              <a:latin typeface="Arial"/>
              <a:ea typeface="Arial"/>
              <a:cs typeface="Arial"/>
            </a:endParaRPr>
          </a:p>
        </p:txBody>
      </p:sp>
      <p:sp>
        <p:nvSpPr>
          <p:cNvPr id="2" name="Стрелка вправо 1">
            <a:extLst>
              <a:ext uri="{FF2B5EF4-FFF2-40B4-BE49-F238E27FC236}">
                <a16:creationId xmlns:a16="http://schemas.microsoft.com/office/drawing/2014/main" id="{91D08654-3ABE-B4DD-FD2B-A7D417B19ADA}"/>
              </a:ext>
            </a:extLst>
          </p:cNvPr>
          <p:cNvSpPr/>
          <p:nvPr/>
        </p:nvSpPr>
        <p:spPr>
          <a:xfrm>
            <a:off x="3816424" y="4613214"/>
            <a:ext cx="288032" cy="261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a:extLst>
              <a:ext uri="{FF2B5EF4-FFF2-40B4-BE49-F238E27FC236}">
                <a16:creationId xmlns:a16="http://schemas.microsoft.com/office/drawing/2014/main" id="{6F734602-28D6-37DA-4C77-448F102EAD6C}"/>
              </a:ext>
            </a:extLst>
          </p:cNvPr>
          <p:cNvSpPr/>
          <p:nvPr/>
        </p:nvSpPr>
        <p:spPr bwMode="auto">
          <a:xfrm>
            <a:off x="7620297" y="4592731"/>
            <a:ext cx="288032" cy="261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бъект 2">
            <a:extLst>
              <a:ext uri="{FF2B5EF4-FFF2-40B4-BE49-F238E27FC236}">
                <a16:creationId xmlns:a16="http://schemas.microsoft.com/office/drawing/2014/main" id="{723D1C98-8934-F0AE-E644-9828C3139BD7}"/>
              </a:ext>
            </a:extLst>
          </p:cNvPr>
          <p:cNvSpPr txBox="1"/>
          <p:nvPr/>
        </p:nvSpPr>
        <p:spPr bwMode="auto">
          <a:xfrm>
            <a:off x="399515" y="5714429"/>
            <a:ext cx="11449272" cy="522883"/>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marL="0" marR="0" lvl="0" indent="0" algn="ctr" defTabSz="914400">
              <a:lnSpc>
                <a:spcPct val="110000"/>
              </a:lnSpc>
              <a:spcBef>
                <a:spcPts val="0"/>
              </a:spcBef>
              <a:spcAft>
                <a:spcPts val="0"/>
              </a:spcAft>
              <a:buClrTx/>
              <a:buSzTx/>
              <a:buFontTx/>
              <a:buNone/>
              <a:defRPr/>
            </a:pPr>
            <a:r>
              <a:rPr lang="ru-RU" b="0" i="0" u="none" strike="noStrike" cap="none" spc="0" dirty="0">
                <a:ln>
                  <a:noFill/>
                </a:ln>
                <a:latin typeface="Times New Roman" panose="02020603050405020304" pitchFamily="18" charset="0"/>
                <a:ea typeface="Arial"/>
                <a:cs typeface="Times New Roman" panose="02020603050405020304" pitchFamily="18" charset="0"/>
              </a:rPr>
              <a:t>Проект совместного письма Минэнерго и Росатома в адрес вице-премьеров Правительства РФ Новака А.В. и </a:t>
            </a:r>
            <a:r>
              <a:rPr lang="ru-RU" b="0" i="0" u="none" strike="noStrike" cap="none" spc="0" dirty="0" err="1">
                <a:ln>
                  <a:noFill/>
                </a:ln>
                <a:latin typeface="Times New Roman" panose="02020603050405020304" pitchFamily="18" charset="0"/>
                <a:ea typeface="Arial"/>
                <a:cs typeface="Times New Roman" panose="02020603050405020304" pitchFamily="18" charset="0"/>
              </a:rPr>
              <a:t>Хуснуллина</a:t>
            </a:r>
            <a:r>
              <a:rPr lang="ru-RU" b="0" i="0" u="none" strike="noStrike" cap="none" spc="0" dirty="0">
                <a:ln>
                  <a:noFill/>
                </a:ln>
                <a:latin typeface="Times New Roman" panose="02020603050405020304" pitchFamily="18" charset="0"/>
                <a:ea typeface="Arial"/>
                <a:cs typeface="Times New Roman" panose="02020603050405020304" pitchFamily="18" charset="0"/>
              </a:rPr>
              <a:t> М.Ш. </a:t>
            </a:r>
            <a:endParaRPr lang="ru-RU" dirty="0">
              <a:latin typeface="Times New Roman" panose="02020603050405020304" pitchFamily="18" charset="0"/>
              <a:ea typeface="Arial"/>
              <a:cs typeface="Times New Roman" panose="02020603050405020304" pitchFamily="18" charset="0"/>
            </a:endParaRPr>
          </a:p>
        </p:txBody>
      </p:sp>
      <p:sp>
        <p:nvSpPr>
          <p:cNvPr id="21" name="Объект 2">
            <a:extLst>
              <a:ext uri="{FF2B5EF4-FFF2-40B4-BE49-F238E27FC236}">
                <a16:creationId xmlns:a16="http://schemas.microsoft.com/office/drawing/2014/main" id="{9948F10D-127C-0F28-316A-76F5732ADBBF}"/>
              </a:ext>
            </a:extLst>
          </p:cNvPr>
          <p:cNvSpPr txBox="1"/>
          <p:nvPr/>
        </p:nvSpPr>
        <p:spPr bwMode="auto">
          <a:xfrm>
            <a:off x="147487" y="5394311"/>
            <a:ext cx="1651118" cy="392126"/>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1400" b="1" dirty="0" err="1">
                <a:solidFill>
                  <a:srgbClr val="191919"/>
                </a:solidFill>
                <a:latin typeface="Arial"/>
                <a:ea typeface="Arial"/>
                <a:cs typeface="Arial"/>
              </a:rPr>
              <a:t>н.в</a:t>
            </a:r>
            <a:r>
              <a:rPr lang="ru-RU" sz="1400" b="1" dirty="0">
                <a:solidFill>
                  <a:srgbClr val="191919"/>
                </a:solidFill>
                <a:latin typeface="Arial"/>
                <a:ea typeface="Arial"/>
                <a:cs typeface="Arial"/>
              </a:rPr>
              <a:t>.</a:t>
            </a:r>
            <a:endParaRPr lang="ru-RU" sz="1400" b="1" i="1" u="none" strike="noStrike" cap="none" spc="0" dirty="0">
              <a:ln>
                <a:noFill/>
              </a:ln>
              <a:solidFill>
                <a:srgbClr val="191919"/>
              </a:solidFill>
              <a:latin typeface="Arial"/>
              <a:ea typeface="Arial"/>
              <a:cs typeface="Arial"/>
            </a:endParaRPr>
          </a:p>
        </p:txBody>
      </p:sp>
      <p:sp>
        <p:nvSpPr>
          <p:cNvPr id="3" name="Скругленный прямоугольник 2">
            <a:extLst>
              <a:ext uri="{FF2B5EF4-FFF2-40B4-BE49-F238E27FC236}">
                <a16:creationId xmlns:a16="http://schemas.microsoft.com/office/drawing/2014/main" id="{CB3A94CB-0431-F898-BD44-7F004F0E0753}"/>
              </a:ext>
            </a:extLst>
          </p:cNvPr>
          <p:cNvSpPr/>
          <p:nvPr/>
        </p:nvSpPr>
        <p:spPr>
          <a:xfrm>
            <a:off x="96688" y="3212976"/>
            <a:ext cx="11879288" cy="2088232"/>
          </a:xfrm>
          <a:prstGeom prst="round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74589" y="216640"/>
            <a:ext cx="2743200" cy="365125"/>
          </a:xfrm>
        </p:spPr>
        <p:txBody>
          <a:bodyPr/>
          <a:lstStyle/>
          <a:p>
            <a:pPr>
              <a:defRPr/>
            </a:pPr>
            <a:fld id="{35A78594-8646-4D53-8F42-51980A186450}" type="slidenum">
              <a:rPr lang="ru-RU"/>
              <a:t>12</a:t>
            </a:fld>
            <a:endParaRPr lang="ru-RU"/>
          </a:p>
        </p:txBody>
      </p:sp>
      <p:sp>
        <p:nvSpPr>
          <p:cNvPr id="5" name="Заголовок 1"/>
          <p:cNvSpPr>
            <a:spLocks noGrp="1"/>
          </p:cNvSpPr>
          <p:nvPr>
            <p:ph type="title"/>
          </p:nvPr>
        </p:nvSpPr>
        <p:spPr bwMode="auto">
          <a:xfrm>
            <a:off x="111535" y="187988"/>
            <a:ext cx="5565116" cy="343560"/>
          </a:xfrm>
        </p:spPr>
        <p:txBody>
          <a:bodyPr vert="horz" lIns="91440" tIns="45720" rIns="91440" bIns="45720" rtlCol="0" anchor="ctr">
            <a:noAutofit/>
          </a:bodyPr>
          <a:lstStyle/>
          <a:p>
            <a:pPr>
              <a:defRPr/>
            </a:pPr>
            <a:r>
              <a:rPr lang="ru-RU" sz="3200">
                <a:solidFill>
                  <a:srgbClr val="002060"/>
                </a:solidFill>
              </a:rPr>
              <a:t>Концепция законопроекта</a:t>
            </a:r>
            <a:endParaRPr/>
          </a:p>
        </p:txBody>
      </p:sp>
      <p:sp>
        <p:nvSpPr>
          <p:cNvPr id="6" name="Прямоугольник 5"/>
          <p:cNvSpPr/>
          <p:nvPr/>
        </p:nvSpPr>
        <p:spPr bwMode="auto">
          <a:xfrm>
            <a:off x="1720166" y="1085850"/>
            <a:ext cx="8751668" cy="517857"/>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введение определения специализированных СРО в области ТЭК и атомной энергетики;</a:t>
            </a:r>
            <a:endParaRPr/>
          </a:p>
        </p:txBody>
      </p:sp>
      <p:sp>
        <p:nvSpPr>
          <p:cNvPr id="7" name="Прямоугольник 6"/>
          <p:cNvSpPr/>
          <p:nvPr/>
        </p:nvSpPr>
        <p:spPr bwMode="auto">
          <a:xfrm>
            <a:off x="1720164" y="1639958"/>
            <a:ext cx="8751668" cy="664266"/>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установление Перечня видов работ, которые оказывают критическое влияние на безопасность объектов ТЭК и атомной энергетики;</a:t>
            </a:r>
            <a:endParaRPr/>
          </a:p>
        </p:txBody>
      </p:sp>
      <p:sp>
        <p:nvSpPr>
          <p:cNvPr id="8" name="Прямоугольник 7"/>
          <p:cNvSpPr/>
          <p:nvPr/>
        </p:nvSpPr>
        <p:spPr bwMode="auto">
          <a:xfrm>
            <a:off x="1720164" y="2355382"/>
            <a:ext cx="8751668" cy="487278"/>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установление минимальных требований к выполнению таких видов работ;</a:t>
            </a:r>
            <a:endParaRPr/>
          </a:p>
        </p:txBody>
      </p:sp>
      <p:sp>
        <p:nvSpPr>
          <p:cNvPr id="9" name="Прямоугольник 8"/>
          <p:cNvSpPr/>
          <p:nvPr/>
        </p:nvSpPr>
        <p:spPr bwMode="auto">
          <a:xfrm>
            <a:off x="1726279" y="2883665"/>
            <a:ext cx="8751668" cy="547048"/>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обязательное членство в специализированных СРО подрядных организаций, выполняющих работы, указанные в Перечне;</a:t>
            </a:r>
            <a:endParaRPr/>
          </a:p>
        </p:txBody>
      </p:sp>
      <p:sp>
        <p:nvSpPr>
          <p:cNvPr id="10" name="Прямоугольник 9"/>
          <p:cNvSpPr/>
          <p:nvPr/>
        </p:nvSpPr>
        <p:spPr bwMode="auto">
          <a:xfrm>
            <a:off x="1726279" y="3471579"/>
            <a:ext cx="8751668" cy="547816"/>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порядок наделения членов специализированных СРО правом выполнения работ, указанных в Перечне;</a:t>
            </a:r>
            <a:endParaRPr/>
          </a:p>
        </p:txBody>
      </p:sp>
      <p:sp>
        <p:nvSpPr>
          <p:cNvPr id="11" name="Прямоугольник 10"/>
          <p:cNvSpPr/>
          <p:nvPr/>
        </p:nvSpPr>
        <p:spPr bwMode="auto">
          <a:xfrm>
            <a:off x="1720164" y="4655800"/>
            <a:ext cx="8751668" cy="519091"/>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порядок перевода средств КФ СРО при переходе из СРО в специализированные СРО;</a:t>
            </a:r>
            <a:endParaRPr/>
          </a:p>
        </p:txBody>
      </p:sp>
      <p:sp>
        <p:nvSpPr>
          <p:cNvPr id="12" name="Прямоугольник 11"/>
          <p:cNvSpPr/>
          <p:nvPr/>
        </p:nvSpPr>
        <p:spPr bwMode="auto">
          <a:xfrm>
            <a:off x="1720164" y="5219051"/>
            <a:ext cx="8751668" cy="529728"/>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порядок присвоения статуса специализированным СРО по представлению Минэнерго и Росатома;</a:t>
            </a:r>
            <a:endParaRPr/>
          </a:p>
        </p:txBody>
      </p:sp>
      <p:sp>
        <p:nvSpPr>
          <p:cNvPr id="13" name="Прямоугольник 12"/>
          <p:cNvSpPr/>
          <p:nvPr/>
        </p:nvSpPr>
        <p:spPr bwMode="auto">
          <a:xfrm>
            <a:off x="1720164" y="5792938"/>
            <a:ext cx="8751668" cy="529728"/>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установление требований к составу коллегиального органа управления специализированных СРО;</a:t>
            </a:r>
            <a:endParaRPr/>
          </a:p>
        </p:txBody>
      </p:sp>
      <p:sp>
        <p:nvSpPr>
          <p:cNvPr id="14" name="Прямоугольник 13"/>
          <p:cNvSpPr/>
          <p:nvPr/>
        </p:nvSpPr>
        <p:spPr bwMode="auto">
          <a:xfrm>
            <a:off x="1719961" y="4078781"/>
            <a:ext cx="8751668" cy="517857"/>
          </a:xfrm>
          <a:prstGeom prst="rect">
            <a:avLst/>
          </a:prstGeom>
          <a:solidFill>
            <a:sysClr val="window" lastClr="FFFFFF"/>
          </a:solidFill>
          <a:ln w="19050" cap="flat" cmpd="sng" algn="ctr">
            <a:solidFill>
              <a:srgbClr val="70AD47">
                <a:lumMod val="75000"/>
              </a:srgbClr>
            </a:solidFill>
            <a:prstDash val="solid"/>
            <a:miter lim="800000"/>
          </a:ln>
          <a:effectLst/>
        </p:spPr>
        <p:txBody>
          <a:bodyPr lIns="91220" tIns="45611" rIns="91220" bIns="45611" rtlCol="0" anchor="ctr"/>
          <a:lstStyle/>
          <a:p>
            <a:pPr marL="171450" marR="0" lvl="0" indent="-171450" defTabSz="914400">
              <a:lnSpc>
                <a:spcPct val="113999"/>
              </a:lnSpc>
              <a:spcBef>
                <a:spcPts val="0"/>
              </a:spcBef>
              <a:spcAft>
                <a:spcPts val="0"/>
              </a:spcAft>
              <a:buClrTx/>
              <a:buSzTx/>
              <a:buFontTx/>
              <a:buChar char="-"/>
              <a:defRPr/>
            </a:pPr>
            <a:r>
              <a:rPr lang="ru-RU" sz="1200" b="1" i="0" u="none" strike="noStrike" cap="none" spc="0">
                <a:ln>
                  <a:noFill/>
                </a:ln>
                <a:solidFill>
                  <a:prstClr val="black"/>
                </a:solidFill>
                <a:latin typeface="Arial"/>
                <a:ea typeface="Arial"/>
                <a:cs typeface="Arial"/>
              </a:rPr>
              <a:t>отмена регионального принципа формирования специализированных СРО в строительстве;</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84502" y="216563"/>
            <a:ext cx="2743200" cy="365125"/>
          </a:xfrm>
        </p:spPr>
        <p:txBody>
          <a:bodyPr/>
          <a:lstStyle/>
          <a:p>
            <a:pPr>
              <a:defRPr/>
            </a:pPr>
            <a:fld id="{35A78594-8646-4D53-8F42-51980A186450}" type="slidenum">
              <a:rPr lang="ru-RU"/>
              <a:t>13</a:t>
            </a:fld>
            <a:endParaRPr lang="ru-RU"/>
          </a:p>
        </p:txBody>
      </p:sp>
      <p:sp>
        <p:nvSpPr>
          <p:cNvPr id="5" name="TextBox 4"/>
          <p:cNvSpPr txBox="1"/>
          <p:nvPr/>
        </p:nvSpPr>
        <p:spPr bwMode="auto">
          <a:xfrm>
            <a:off x="1266644" y="2151727"/>
            <a:ext cx="9658711" cy="2554545"/>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002060"/>
                </a:solidFill>
              </a:rPr>
              <a:t>Роль СРО атомной отрасли</a:t>
            </a:r>
            <a:endParaRPr dirty="0"/>
          </a:p>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002060"/>
                </a:solidFill>
              </a:rPr>
              <a:t>в обеспечении контроля качества проектирования и строительства объектов проекта «ИЯУ МБИР»</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95480" y="219680"/>
            <a:ext cx="2743200" cy="365125"/>
          </a:xfrm>
        </p:spPr>
        <p:txBody>
          <a:bodyPr/>
          <a:lstStyle/>
          <a:p>
            <a:pPr>
              <a:defRPr/>
            </a:pPr>
            <a:fld id="{35A78594-8646-4D53-8F42-51980A186450}" type="slidenum">
              <a:rPr lang="ru-RU"/>
              <a:t>14</a:t>
            </a:fld>
            <a:endParaRPr lang="ru-RU"/>
          </a:p>
        </p:txBody>
      </p:sp>
      <p:sp>
        <p:nvSpPr>
          <p:cNvPr id="5" name="Заголовок 1"/>
          <p:cNvSpPr txBox="1"/>
          <p:nvPr/>
        </p:nvSpPr>
        <p:spPr bwMode="auto">
          <a:xfrm>
            <a:off x="-1" y="188651"/>
            <a:ext cx="8183253"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434F9B"/>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dirty="0">
                <a:ln>
                  <a:noFill/>
                </a:ln>
                <a:solidFill>
                  <a:srgbClr val="002060"/>
                </a:solidFill>
                <a:latin typeface="Arial"/>
                <a:ea typeface="Arial"/>
                <a:cs typeface="Arial"/>
              </a:rPr>
              <a:t>Сооружение объектов АО «ГНЦ НИИАР» </a:t>
            </a:r>
            <a:endParaRPr dirty="0"/>
          </a:p>
        </p:txBody>
      </p:sp>
      <p:sp>
        <p:nvSpPr>
          <p:cNvPr id="7" name="TextBox 6"/>
          <p:cNvSpPr txBox="1"/>
          <p:nvPr/>
        </p:nvSpPr>
        <p:spPr bwMode="auto">
          <a:xfrm>
            <a:off x="1199457" y="781114"/>
            <a:ext cx="9361039" cy="646331"/>
          </a:xfrm>
          <a:prstGeom prst="rect">
            <a:avLst/>
          </a:prstGeom>
          <a:solidFill>
            <a:srgbClr val="4755A7"/>
          </a:solidFill>
          <a:ln>
            <a:solidFill>
              <a:srgbClr val="4755A7"/>
            </a:solidFill>
          </a:ln>
        </p:spPr>
        <p:txBody>
          <a:bodyPr wrap="square" rtlCol="0">
            <a:spAutoFit/>
          </a:bodyPr>
          <a:lstStyle/>
          <a:p>
            <a:pPr lvl="0">
              <a:defRPr/>
            </a:pPr>
            <a:r>
              <a:rPr lang="ru-RU" b="1" spc="225" dirty="0">
                <a:solidFill>
                  <a:schemeClr val="bg1"/>
                </a:solidFill>
              </a:rPr>
              <a:t>Многоцелевой научно-исследовательский реактор на быстрых нейтронах четвертого поколения (ИЯУ МБИР)</a:t>
            </a:r>
            <a:endParaRPr lang="ru-RU" b="1" i="0" u="none" strike="noStrike" cap="none" spc="225" dirty="0">
              <a:ln>
                <a:noFill/>
              </a:ln>
              <a:solidFill>
                <a:schemeClr val="bg1"/>
              </a:solidFill>
              <a:latin typeface="Arial"/>
            </a:endParaRPr>
          </a:p>
        </p:txBody>
      </p:sp>
      <p:sp>
        <p:nvSpPr>
          <p:cNvPr id="11" name="Прямоугольник 10"/>
          <p:cNvSpPr/>
          <p:nvPr/>
        </p:nvSpPr>
        <p:spPr bwMode="auto">
          <a:xfrm>
            <a:off x="1199457" y="1628799"/>
            <a:ext cx="9433048" cy="1580436"/>
          </a:xfrm>
          <a:prstGeom prst="rect">
            <a:avLst/>
          </a:prstGeom>
          <a:solidFill>
            <a:schemeClr val="accent6">
              <a:lumMod val="75000"/>
            </a:schemeClr>
          </a:solidFill>
          <a:ln w="38100" cap="flat" cmpd="sng" algn="ctr">
            <a:solidFill>
              <a:schemeClr val="bg1"/>
            </a:solidFill>
            <a:prstDash val="solid"/>
          </a:ln>
          <a:effectLst/>
        </p:spPr>
        <p:txBody>
          <a:bodyPr lIns="27000" tIns="27000" rIns="27000" bIns="27000" rtlCol="0" anchor="ctr">
            <a:noAutofit/>
          </a:bodyPr>
          <a:lstStyle/>
          <a:p>
            <a:pPr lvl="0">
              <a:defRPr/>
            </a:pPr>
            <a:r>
              <a:rPr lang="ru-RU" sz="2000" i="0" u="none" strike="noStrike" cap="none" spc="0" dirty="0">
                <a:ln>
                  <a:noFill/>
                </a:ln>
                <a:solidFill>
                  <a:srgbClr val="FFFFFF"/>
                </a:solidFill>
                <a:latin typeface="Arial"/>
                <a:ea typeface="Arial"/>
                <a:cs typeface="Arial"/>
              </a:rPr>
              <a:t>Застройщик: </a:t>
            </a:r>
            <a:r>
              <a:rPr lang="ru-RU" sz="2000" b="1" i="0" u="none" strike="noStrike" cap="none" spc="0" dirty="0">
                <a:ln>
                  <a:noFill/>
                </a:ln>
                <a:solidFill>
                  <a:srgbClr val="FFFFFF"/>
                </a:solidFill>
                <a:latin typeface="Arial"/>
                <a:ea typeface="Arial"/>
                <a:cs typeface="Arial"/>
              </a:rPr>
              <a:t>АО «ГНЦ НИИАР»  - </a:t>
            </a:r>
            <a:r>
              <a:rPr lang="ru-RU" sz="2000" b="1" dirty="0">
                <a:solidFill>
                  <a:srgbClr val="FFFFFF"/>
                </a:solidFill>
              </a:rPr>
              <a:t>СРО «СОЮЗАТОМСТРОЙ»</a:t>
            </a:r>
            <a:endParaRPr lang="ru-RU" sz="2000" b="1" i="0" u="none" strike="noStrike" cap="none" spc="0" dirty="0">
              <a:ln>
                <a:noFill/>
              </a:ln>
              <a:solidFill>
                <a:srgbClr val="FFFFFF"/>
              </a:solidFill>
              <a:latin typeface="Arial"/>
              <a:ea typeface="Arial"/>
              <a:cs typeface="Arial"/>
            </a:endParaRPr>
          </a:p>
          <a:p>
            <a:pPr lvl="0">
              <a:defRPr/>
            </a:pPr>
            <a:r>
              <a:rPr lang="ru-RU" sz="2000" dirty="0">
                <a:solidFill>
                  <a:srgbClr val="FFFFFF"/>
                </a:solidFill>
                <a:latin typeface="Arial"/>
              </a:rPr>
              <a:t>Генпроектировщик</a:t>
            </a:r>
            <a:r>
              <a:rPr lang="ru-RU" sz="2000" dirty="0">
                <a:solidFill>
                  <a:srgbClr val="FFFFFF"/>
                </a:solidFill>
              </a:rPr>
              <a:t>: </a:t>
            </a:r>
            <a:r>
              <a:rPr lang="ru-RU" sz="2000" b="1" dirty="0">
                <a:solidFill>
                  <a:srgbClr val="FFFFFF"/>
                </a:solidFill>
              </a:rPr>
              <a:t>АО «ГСПИ»- СРО «СОЮЗАТОМПРОЕКТ»</a:t>
            </a:r>
          </a:p>
          <a:p>
            <a:pPr lvl="0">
              <a:defRPr/>
            </a:pPr>
            <a:r>
              <a:rPr lang="ru-RU" sz="2000" i="0" u="none" strike="noStrike" cap="none" spc="0" dirty="0">
                <a:ln>
                  <a:noFill/>
                </a:ln>
                <a:solidFill>
                  <a:srgbClr val="FFFFFF"/>
                </a:solidFill>
                <a:latin typeface="Arial"/>
                <a:ea typeface="Arial"/>
                <a:cs typeface="Arial"/>
              </a:rPr>
              <a:t>Генподрядчик: </a:t>
            </a:r>
            <a:r>
              <a:rPr lang="ru-RU" sz="2000" b="1" i="0" u="none" strike="noStrike" cap="none" spc="0" dirty="0">
                <a:ln>
                  <a:noFill/>
                </a:ln>
                <a:solidFill>
                  <a:srgbClr val="FFFFFF"/>
                </a:solidFill>
                <a:latin typeface="Arial"/>
                <a:ea typeface="Arial"/>
                <a:cs typeface="Arial"/>
              </a:rPr>
              <a:t>АО «Институт </a:t>
            </a:r>
            <a:r>
              <a:rPr lang="ru-RU" sz="2000" b="1" i="0" u="none" strike="noStrike" cap="none" spc="0" dirty="0" err="1">
                <a:ln>
                  <a:noFill/>
                </a:ln>
                <a:solidFill>
                  <a:srgbClr val="FFFFFF"/>
                </a:solidFill>
                <a:latin typeface="Arial"/>
                <a:ea typeface="Arial"/>
                <a:cs typeface="Arial"/>
              </a:rPr>
              <a:t>Оргэнергострой</a:t>
            </a:r>
            <a:r>
              <a:rPr lang="ru-RU" sz="2000" b="1" i="0" u="none" strike="noStrike" cap="none" spc="0" dirty="0">
                <a:ln>
                  <a:noFill/>
                </a:ln>
                <a:solidFill>
                  <a:srgbClr val="FFFFFF"/>
                </a:solidFill>
                <a:latin typeface="Arial"/>
                <a:ea typeface="Arial"/>
                <a:cs typeface="Arial"/>
              </a:rPr>
              <a:t>» -</a:t>
            </a:r>
            <a:r>
              <a:rPr lang="ru-RU" sz="2000" b="1" dirty="0">
                <a:solidFill>
                  <a:srgbClr val="FFFFFF"/>
                </a:solidFill>
              </a:rPr>
              <a:t> </a:t>
            </a:r>
            <a:r>
              <a:rPr lang="ru-RU" b="1" dirty="0">
                <a:solidFill>
                  <a:srgbClr val="FFFFFF"/>
                </a:solidFill>
              </a:rPr>
              <a:t>СРО «СОЮЗАТОМСТРОЙ»</a:t>
            </a:r>
            <a:r>
              <a:rPr lang="ru-RU" b="1" i="0" u="none" strike="noStrike" cap="none" spc="0" dirty="0">
                <a:ln>
                  <a:noFill/>
                </a:ln>
                <a:solidFill>
                  <a:srgbClr val="FFFFFF"/>
                </a:solidFill>
                <a:latin typeface="Arial"/>
                <a:ea typeface="Arial"/>
                <a:cs typeface="Arial"/>
              </a:rPr>
              <a:t> </a:t>
            </a:r>
          </a:p>
        </p:txBody>
      </p:sp>
      <p:sp>
        <p:nvSpPr>
          <p:cNvPr id="12" name="Объект 2"/>
          <p:cNvSpPr txBox="1"/>
          <p:nvPr/>
        </p:nvSpPr>
        <p:spPr bwMode="auto">
          <a:xfrm>
            <a:off x="2423592" y="3284984"/>
            <a:ext cx="6912768" cy="864096"/>
          </a:xfrm>
          <a:prstGeom prst="rect">
            <a:avLst/>
          </a:prstGeom>
          <a:solidFill>
            <a:srgbClr val="FFC000"/>
          </a:solidFill>
          <a:ln>
            <a:solidFill>
              <a:schemeClr val="accent5">
                <a:lumMod val="75000"/>
              </a:schemeClr>
            </a:solidFill>
          </a:ln>
          <a:effectLst>
            <a:softEdge rad="0"/>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lvl="0">
              <a:lnSpc>
                <a:spcPct val="100000"/>
              </a:lnSpc>
              <a:spcAft>
                <a:spcPts val="0"/>
              </a:spcAft>
              <a:defRPr/>
            </a:pPr>
            <a:r>
              <a:rPr lang="ru-RU" sz="2400" b="1" i="0" u="none" strike="noStrike" cap="none" spc="0" dirty="0">
                <a:ln>
                  <a:noFill/>
                </a:ln>
                <a:solidFill>
                  <a:srgbClr val="191919"/>
                </a:solidFill>
                <a:latin typeface="Arial"/>
                <a:ea typeface="Arial"/>
                <a:cs typeface="Arial"/>
              </a:rPr>
              <a:t>АО «Институт </a:t>
            </a:r>
            <a:r>
              <a:rPr lang="ru-RU" sz="2400" b="1" i="0" u="none" strike="noStrike" cap="none" spc="0" dirty="0" err="1">
                <a:ln>
                  <a:noFill/>
                </a:ln>
                <a:solidFill>
                  <a:srgbClr val="191919"/>
                </a:solidFill>
                <a:latin typeface="Arial"/>
                <a:ea typeface="Arial"/>
                <a:cs typeface="Arial"/>
              </a:rPr>
              <a:t>Оргэнергострой</a:t>
            </a:r>
            <a:r>
              <a:rPr lang="ru-RU" sz="2400" b="1" i="0" u="none" strike="noStrike" cap="none" spc="0" dirty="0">
                <a:ln>
                  <a:noFill/>
                </a:ln>
                <a:solidFill>
                  <a:srgbClr val="191919"/>
                </a:solidFill>
                <a:latin typeface="Arial"/>
                <a:ea typeface="Arial"/>
                <a:cs typeface="Arial"/>
              </a:rPr>
              <a:t>»</a:t>
            </a:r>
          </a:p>
          <a:p>
            <a:pPr lvl="0">
              <a:lnSpc>
                <a:spcPct val="100000"/>
              </a:lnSpc>
              <a:spcAft>
                <a:spcPts val="0"/>
              </a:spcAft>
              <a:defRPr/>
            </a:pPr>
            <a:r>
              <a:rPr lang="ru-RU" sz="2400" b="1" dirty="0">
                <a:solidFill>
                  <a:srgbClr val="191919"/>
                </a:solidFill>
                <a:latin typeface="Arial"/>
                <a:ea typeface="Arial"/>
                <a:cs typeface="Arial"/>
              </a:rPr>
              <a:t>(СРО «СОЮЗАТОМСТРОЙ»)</a:t>
            </a:r>
            <a:endParaRPr lang="ru-RU" sz="2400" b="1" i="1" u="none" strike="noStrike" cap="none" spc="0" dirty="0">
              <a:ln>
                <a:noFill/>
              </a:ln>
              <a:solidFill>
                <a:srgbClr val="191919"/>
              </a:solidFill>
              <a:latin typeface="Arial"/>
              <a:ea typeface="Arial"/>
              <a:cs typeface="Arial"/>
            </a:endParaRPr>
          </a:p>
        </p:txBody>
      </p:sp>
      <p:sp>
        <p:nvSpPr>
          <p:cNvPr id="15" name="Скругленный прямоугольник 53"/>
          <p:cNvSpPr/>
          <p:nvPr/>
        </p:nvSpPr>
        <p:spPr bwMode="auto">
          <a:xfrm>
            <a:off x="337581" y="4407211"/>
            <a:ext cx="1544213" cy="1593012"/>
          </a:xfrm>
          <a:prstGeom prst="roundRect">
            <a:avLst>
              <a:gd name="adj" fmla="val 1666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defRPr/>
            </a:pPr>
            <a:r>
              <a:rPr lang="ru-RU" sz="1200" b="1" dirty="0"/>
              <a:t>ООО «</a:t>
            </a:r>
            <a:r>
              <a:rPr lang="ru-RU" sz="1200" b="1" dirty="0" err="1"/>
              <a:t>Енер</a:t>
            </a:r>
            <a:r>
              <a:rPr lang="ru-RU" sz="1200" b="1" dirty="0"/>
              <a:t>-холдинг»</a:t>
            </a:r>
          </a:p>
          <a:p>
            <a:pPr algn="ctr">
              <a:defRPr/>
            </a:pPr>
            <a:endParaRPr lang="ru-RU" sz="1200" b="1" dirty="0"/>
          </a:p>
          <a:p>
            <a:pPr algn="ctr">
              <a:defRPr/>
            </a:pPr>
            <a:r>
              <a:rPr lang="ru-RU" sz="1200" b="1" dirty="0"/>
              <a:t>СРО</a:t>
            </a:r>
          </a:p>
          <a:p>
            <a:pPr algn="ctr">
              <a:defRPr/>
            </a:pPr>
            <a:r>
              <a:rPr lang="ru-RU" sz="1200" b="1" dirty="0"/>
              <a:t> «Союз строителей Республики Башкортостан»</a:t>
            </a:r>
            <a:endParaRPr dirty="0"/>
          </a:p>
        </p:txBody>
      </p:sp>
      <p:sp>
        <p:nvSpPr>
          <p:cNvPr id="16" name="Скругленный прямоугольник 54"/>
          <p:cNvSpPr/>
          <p:nvPr/>
        </p:nvSpPr>
        <p:spPr bwMode="auto">
          <a:xfrm>
            <a:off x="2122431" y="4428276"/>
            <a:ext cx="1390548" cy="1593012"/>
          </a:xfrm>
          <a:prstGeom prst="roundRect">
            <a:avLst>
              <a:gd name="adj" fmla="val 1666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defRPr/>
            </a:pPr>
            <a:r>
              <a:rPr lang="ru-RU" sz="1200" b="1" dirty="0"/>
              <a:t>ООО «СК «БСУ»</a:t>
            </a:r>
          </a:p>
          <a:p>
            <a:pPr algn="ctr">
              <a:defRPr/>
            </a:pPr>
            <a:endParaRPr lang="ru-RU" sz="1200" b="1" dirty="0"/>
          </a:p>
          <a:p>
            <a:pPr algn="ctr">
              <a:defRPr/>
            </a:pPr>
            <a:r>
              <a:rPr lang="ru-RU" sz="1200" b="1" dirty="0"/>
              <a:t>СРО «Строители Свердловской области»</a:t>
            </a:r>
            <a:endParaRPr dirty="0"/>
          </a:p>
        </p:txBody>
      </p:sp>
      <p:sp>
        <p:nvSpPr>
          <p:cNvPr id="17" name="Скругленный прямоугольник 60"/>
          <p:cNvSpPr/>
          <p:nvPr/>
        </p:nvSpPr>
        <p:spPr bwMode="auto">
          <a:xfrm>
            <a:off x="3753616" y="4415812"/>
            <a:ext cx="1390548" cy="1593012"/>
          </a:xfrm>
          <a:prstGeom prst="roundRect">
            <a:avLst>
              <a:gd name="adj" fmla="val 1666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defRPr/>
            </a:pPr>
            <a:r>
              <a:rPr lang="ru-RU" sz="1200" b="1" dirty="0"/>
              <a:t>ООО «Вест-Инжиниринг»</a:t>
            </a:r>
            <a:endParaRPr dirty="0"/>
          </a:p>
          <a:p>
            <a:pPr algn="ctr">
              <a:defRPr/>
            </a:pPr>
            <a:endParaRPr lang="ru-RU" sz="800" dirty="0"/>
          </a:p>
          <a:p>
            <a:pPr algn="ctr">
              <a:defRPr/>
            </a:pPr>
            <a:r>
              <a:rPr lang="ru-RU" sz="1200" b="1" dirty="0"/>
              <a:t>СРО «Объединение строителей Санкт-Петербург»</a:t>
            </a:r>
            <a:endParaRPr b="1" dirty="0"/>
          </a:p>
        </p:txBody>
      </p:sp>
      <p:sp>
        <p:nvSpPr>
          <p:cNvPr id="20" name="Скругленный прямоугольник 71"/>
          <p:cNvSpPr/>
          <p:nvPr/>
        </p:nvSpPr>
        <p:spPr bwMode="auto">
          <a:xfrm>
            <a:off x="5490209" y="4419046"/>
            <a:ext cx="1944215" cy="1593013"/>
          </a:xfrm>
          <a:prstGeom prst="roundRect">
            <a:avLst>
              <a:gd name="adj" fmla="val 1666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defRPr/>
            </a:pPr>
            <a:r>
              <a:rPr lang="ru-RU" sz="1200" b="1" dirty="0"/>
              <a:t>ООО</a:t>
            </a:r>
            <a:endParaRPr dirty="0"/>
          </a:p>
          <a:p>
            <a:pPr algn="ctr">
              <a:defRPr/>
            </a:pPr>
            <a:r>
              <a:rPr lang="ru-RU" sz="1200" b="1" dirty="0"/>
              <a:t>«Корпорация АК «ЭСКМ»»</a:t>
            </a:r>
            <a:endParaRPr dirty="0"/>
          </a:p>
          <a:p>
            <a:pPr algn="ctr">
              <a:defRPr/>
            </a:pPr>
            <a:r>
              <a:rPr lang="ru-RU" sz="1200" b="1" dirty="0"/>
              <a:t>СРО </a:t>
            </a:r>
          </a:p>
          <a:p>
            <a:pPr algn="ctr">
              <a:defRPr/>
            </a:pPr>
            <a:r>
              <a:rPr lang="ru-RU" sz="1200" b="1" dirty="0"/>
              <a:t>«Региональное объединение строителей Кубани»</a:t>
            </a:r>
            <a:endParaRPr b="1" dirty="0"/>
          </a:p>
        </p:txBody>
      </p:sp>
      <p:sp>
        <p:nvSpPr>
          <p:cNvPr id="21" name="Скругленный прямоугольник 74"/>
          <p:cNvSpPr/>
          <p:nvPr/>
        </p:nvSpPr>
        <p:spPr bwMode="auto">
          <a:xfrm>
            <a:off x="7601106" y="4394635"/>
            <a:ext cx="2159128" cy="1593012"/>
          </a:xfrm>
          <a:prstGeom prst="roundRect">
            <a:avLst>
              <a:gd name="adj" fmla="val 1666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defRPr/>
            </a:pPr>
            <a:r>
              <a:rPr lang="ru-RU" sz="1200" b="1" dirty="0"/>
              <a:t>ООО</a:t>
            </a:r>
            <a:endParaRPr dirty="0"/>
          </a:p>
          <a:p>
            <a:pPr algn="ctr">
              <a:defRPr/>
            </a:pPr>
            <a:r>
              <a:rPr lang="ru-RU" sz="1200" b="1" dirty="0"/>
              <a:t>«</a:t>
            </a:r>
            <a:r>
              <a:rPr lang="ru-RU" sz="1200" b="1" dirty="0" err="1"/>
              <a:t>Юском</a:t>
            </a:r>
            <a:r>
              <a:rPr lang="ru-RU" sz="1200" b="1" dirty="0"/>
              <a:t>»</a:t>
            </a:r>
            <a:endParaRPr dirty="0"/>
          </a:p>
          <a:p>
            <a:pPr algn="ctr">
              <a:defRPr/>
            </a:pPr>
            <a:endParaRPr lang="ru-RU" sz="800" dirty="0"/>
          </a:p>
          <a:p>
            <a:pPr algn="ctr">
              <a:defRPr/>
            </a:pPr>
            <a:r>
              <a:rPr lang="ru-RU" sz="1200" b="1" dirty="0"/>
              <a:t>СРО </a:t>
            </a:r>
          </a:p>
          <a:p>
            <a:pPr algn="ctr">
              <a:defRPr/>
            </a:pPr>
            <a:r>
              <a:rPr lang="ru-RU" sz="1200" b="1" dirty="0"/>
              <a:t>«Объединение строителей Южного и Северо-Кавказского округов»</a:t>
            </a:r>
            <a:endParaRPr b="1" dirty="0"/>
          </a:p>
        </p:txBody>
      </p:sp>
      <p:sp>
        <p:nvSpPr>
          <p:cNvPr id="22" name="Скругленный прямоугольник 75"/>
          <p:cNvSpPr/>
          <p:nvPr/>
        </p:nvSpPr>
        <p:spPr bwMode="auto">
          <a:xfrm>
            <a:off x="9912424" y="4407211"/>
            <a:ext cx="2078611" cy="1580436"/>
          </a:xfrm>
          <a:prstGeom prst="roundRect">
            <a:avLst>
              <a:gd name="adj" fmla="val 1666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defRPr/>
            </a:pPr>
            <a:r>
              <a:rPr lang="ru-RU" sz="1200" b="1" dirty="0"/>
              <a:t>ООО</a:t>
            </a:r>
            <a:endParaRPr dirty="0"/>
          </a:p>
          <a:p>
            <a:pPr algn="ctr">
              <a:defRPr/>
            </a:pPr>
            <a:r>
              <a:rPr lang="ru-RU" sz="1200" b="1" dirty="0"/>
              <a:t>«</a:t>
            </a:r>
            <a:r>
              <a:rPr lang="ru-RU" sz="1200" b="1" dirty="0" err="1"/>
              <a:t>ТехАтомСтрой</a:t>
            </a:r>
            <a:r>
              <a:rPr lang="ru-RU" sz="1200" b="1" dirty="0"/>
              <a:t>»</a:t>
            </a:r>
            <a:endParaRPr dirty="0"/>
          </a:p>
          <a:p>
            <a:pPr algn="ctr">
              <a:defRPr/>
            </a:pPr>
            <a:endParaRPr lang="ru-RU" sz="800" dirty="0"/>
          </a:p>
          <a:p>
            <a:pPr algn="ctr">
              <a:defRPr/>
            </a:pPr>
            <a:r>
              <a:rPr lang="ru-RU" sz="1200" b="1" dirty="0"/>
              <a:t>СРО «Газораспределительная система. Строительство»</a:t>
            </a:r>
            <a:endParaRPr b="1" dirty="0"/>
          </a:p>
        </p:txBody>
      </p:sp>
      <p:cxnSp>
        <p:nvCxnSpPr>
          <p:cNvPr id="24" name="Прямая соединительная линия 23"/>
          <p:cNvCxnSpPr>
            <a:cxnSpLocks/>
          </p:cNvCxnSpPr>
          <p:nvPr/>
        </p:nvCxnSpPr>
        <p:spPr bwMode="auto">
          <a:xfrm>
            <a:off x="-1104800" y="6957392"/>
            <a:ext cx="602134"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94027" y="216563"/>
            <a:ext cx="2743200" cy="365125"/>
          </a:xfrm>
        </p:spPr>
        <p:txBody>
          <a:bodyPr/>
          <a:lstStyle/>
          <a:p>
            <a:pPr>
              <a:defRPr/>
            </a:pPr>
            <a:fld id="{35A78594-8646-4D53-8F42-51980A186450}" type="slidenum">
              <a:rPr lang="ru-RU"/>
              <a:t>15</a:t>
            </a:fld>
            <a:endParaRPr lang="ru-RU"/>
          </a:p>
        </p:txBody>
      </p:sp>
      <p:sp>
        <p:nvSpPr>
          <p:cNvPr id="5" name="TextBox 4"/>
          <p:cNvSpPr txBox="1"/>
          <p:nvPr/>
        </p:nvSpPr>
        <p:spPr bwMode="auto">
          <a:xfrm>
            <a:off x="1656068" y="2288649"/>
            <a:ext cx="8879864" cy="3416320"/>
          </a:xfrm>
          <a:prstGeom prst="rect">
            <a:avLst/>
          </a:prstGeom>
          <a:noFill/>
        </p:spPr>
        <p:txBody>
          <a:bodyPr wrap="square" rtlCol="0">
            <a:spAutoFit/>
          </a:bodyPr>
          <a:lstStyle/>
          <a:p>
            <a:pPr algn="ctr">
              <a:defRPr/>
            </a:pPr>
            <a:r>
              <a:rPr lang="ru-RU" sz="4000" b="1">
                <a:solidFill>
                  <a:srgbClr val="002060"/>
                </a:solidFill>
              </a:rPr>
              <a:t>Оценка квалификации компаний</a:t>
            </a:r>
            <a:endParaRPr/>
          </a:p>
          <a:p>
            <a:pPr algn="ctr">
              <a:defRPr/>
            </a:pPr>
            <a:endParaRPr lang="ru-RU" sz="2000" b="1">
              <a:solidFill>
                <a:srgbClr val="002060"/>
              </a:solidFill>
            </a:endParaRPr>
          </a:p>
          <a:p>
            <a:pPr algn="ctr">
              <a:defRPr/>
            </a:pPr>
            <a:endParaRPr lang="ru-RU" sz="2000" b="1">
              <a:solidFill>
                <a:srgbClr val="002060"/>
              </a:solidFill>
            </a:endParaRPr>
          </a:p>
          <a:p>
            <a:pPr algn="ctr">
              <a:defRPr/>
            </a:pPr>
            <a:endParaRPr lang="ru-RU" sz="2000" b="1">
              <a:solidFill>
                <a:srgbClr val="002060"/>
              </a:solidFill>
            </a:endParaRPr>
          </a:p>
          <a:p>
            <a:pPr algn="ctr">
              <a:defRPr/>
            </a:pPr>
            <a:endParaRPr lang="ru-RU" sz="2000" b="1">
              <a:solidFill>
                <a:srgbClr val="002060"/>
              </a:solidFill>
            </a:endParaRPr>
          </a:p>
          <a:p>
            <a:pPr algn="ctr">
              <a:defRPr/>
            </a:pPr>
            <a:r>
              <a:rPr lang="ru-RU" sz="2800" b="1">
                <a:solidFill>
                  <a:srgbClr val="002060"/>
                </a:solidFill>
              </a:rPr>
              <a:t>Предквалификация</a:t>
            </a:r>
          </a:p>
          <a:p>
            <a:pPr algn="ctr">
              <a:defRPr/>
            </a:pPr>
            <a:endParaRPr lang="ru-RU" sz="2000" b="1">
              <a:solidFill>
                <a:srgbClr val="002060"/>
              </a:solidFill>
            </a:endParaRPr>
          </a:p>
          <a:p>
            <a:pPr algn="ctr">
              <a:defRPr/>
            </a:pPr>
            <a:endParaRPr lang="ru-RU" sz="2000" b="1">
              <a:solidFill>
                <a:srgbClr val="002060"/>
              </a:solidFill>
            </a:endParaRPr>
          </a:p>
          <a:p>
            <a:pPr algn="ctr">
              <a:defRPr/>
            </a:pPr>
            <a:r>
              <a:rPr lang="ru-RU" sz="2800" b="1">
                <a:solidFill>
                  <a:srgbClr val="002060"/>
                </a:solidFill>
              </a:rPr>
              <a:t>Постквалификация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3358" y="216563"/>
            <a:ext cx="2743200" cy="365125"/>
          </a:xfrm>
        </p:spPr>
        <p:txBody>
          <a:bodyPr/>
          <a:lstStyle/>
          <a:p>
            <a:pPr>
              <a:defRPr/>
            </a:pPr>
            <a:fld id="{35A78594-8646-4D53-8F42-51980A186450}" type="slidenum">
              <a:rPr lang="ru-RU"/>
              <a:t>16</a:t>
            </a:fld>
            <a:endParaRPr lang="ru-RU"/>
          </a:p>
        </p:txBody>
      </p:sp>
      <p:sp>
        <p:nvSpPr>
          <p:cNvPr id="5" name="Заголовок 1"/>
          <p:cNvSpPr>
            <a:spLocks noGrp="1"/>
          </p:cNvSpPr>
          <p:nvPr>
            <p:ph type="title"/>
          </p:nvPr>
        </p:nvSpPr>
        <p:spPr bwMode="auto">
          <a:xfrm>
            <a:off x="66675" y="185476"/>
            <a:ext cx="7391400" cy="343560"/>
          </a:xfrm>
        </p:spPr>
        <p:txBody>
          <a:bodyPr vert="horz" lIns="91440" tIns="45720" rIns="91440" bIns="45720" rtlCol="0" anchor="ctr">
            <a:noAutofit/>
          </a:bodyPr>
          <a:lstStyle/>
          <a:p>
            <a:pPr>
              <a:defRPr/>
            </a:pPr>
            <a:r>
              <a:rPr lang="ru-RU" sz="3200">
                <a:solidFill>
                  <a:srgbClr val="002060"/>
                </a:solidFill>
              </a:rPr>
              <a:t>Методы оценки квалификации</a:t>
            </a:r>
            <a:endParaRPr/>
          </a:p>
        </p:txBody>
      </p:sp>
      <p:sp>
        <p:nvSpPr>
          <p:cNvPr id="16" name="Прямоугольник 15"/>
          <p:cNvSpPr/>
          <p:nvPr/>
        </p:nvSpPr>
        <p:spPr bwMode="auto">
          <a:xfrm>
            <a:off x="2481688" y="921276"/>
            <a:ext cx="4943191" cy="699659"/>
          </a:xfrm>
          <a:prstGeom prst="rect">
            <a:avLst/>
          </a:prstGeom>
          <a:solidFill>
            <a:srgbClr val="4755A7"/>
          </a:solidFill>
          <a:ln w="12700" cap="flat" cmpd="sng" algn="ctr">
            <a:solidFill>
              <a:srgbClr val="5B9BD5">
                <a:shade val="50000"/>
              </a:srgbClr>
            </a:solidFill>
            <a:prstDash val="solid"/>
            <a:miter lim="800000"/>
          </a:ln>
          <a:effectLst/>
        </p:spPr>
        <p:txBody>
          <a:bodyPr rtlCol="0" anchor="ctr"/>
          <a:lstStyle/>
          <a:p>
            <a:pPr marL="0" marR="0" lvl="0" indent="0" defTabSz="914400">
              <a:lnSpc>
                <a:spcPct val="100000"/>
              </a:lnSpc>
              <a:spcBef>
                <a:spcPts val="0"/>
              </a:spcBef>
              <a:spcAft>
                <a:spcPts val="0"/>
              </a:spcAft>
              <a:buClrTx/>
              <a:buSzTx/>
              <a:buFontTx/>
              <a:buNone/>
              <a:defRPr/>
            </a:pPr>
            <a:r>
              <a:rPr lang="ru-RU" sz="1800" b="0" i="0" u="none" strike="noStrike" cap="none" spc="0">
                <a:ln>
                  <a:noFill/>
                </a:ln>
                <a:solidFill>
                  <a:prstClr val="white"/>
                </a:solidFill>
                <a:latin typeface="Arial"/>
                <a:ea typeface="Arial"/>
                <a:cs typeface="Arial"/>
              </a:rPr>
              <a:t>Организации - члены СРО атомной отрасли:</a:t>
            </a:r>
            <a:endParaRPr/>
          </a:p>
        </p:txBody>
      </p:sp>
      <p:sp>
        <p:nvSpPr>
          <p:cNvPr id="17" name="Объект 2"/>
          <p:cNvSpPr txBox="1"/>
          <p:nvPr/>
        </p:nvSpPr>
        <p:spPr bwMode="auto">
          <a:xfrm>
            <a:off x="1845060" y="921342"/>
            <a:ext cx="543208" cy="508285"/>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marL="0" marR="0" lvl="0" indent="0" algn="ctr" defTabSz="914400">
              <a:lnSpc>
                <a:spcPct val="100000"/>
              </a:lnSpc>
              <a:spcBef>
                <a:spcPts val="0"/>
              </a:spcBef>
              <a:spcAft>
                <a:spcPts val="0"/>
              </a:spcAft>
              <a:buClrTx/>
              <a:buSzTx/>
              <a:buFontTx/>
              <a:buNone/>
              <a:defRPr/>
            </a:pPr>
            <a:r>
              <a:rPr lang="ru-RU" sz="2800" b="1" i="0" u="none" strike="noStrike" cap="none" spc="0">
                <a:ln>
                  <a:noFill/>
                </a:ln>
                <a:solidFill>
                  <a:srgbClr val="191919"/>
                </a:solidFill>
              </a:rPr>
              <a:t>1</a:t>
            </a:r>
            <a:endParaRPr lang="ru-RU" sz="2800" b="1" i="1" u="none" strike="noStrike" cap="none" spc="0">
              <a:ln>
                <a:noFill/>
              </a:ln>
              <a:solidFill>
                <a:srgbClr val="191919"/>
              </a:solidFill>
            </a:endParaRPr>
          </a:p>
        </p:txBody>
      </p:sp>
      <p:sp>
        <p:nvSpPr>
          <p:cNvPr id="18" name="Прямоугольник 17"/>
          <p:cNvSpPr/>
          <p:nvPr/>
        </p:nvSpPr>
        <p:spPr bwMode="auto">
          <a:xfrm>
            <a:off x="2191975" y="1727758"/>
            <a:ext cx="8130012" cy="449788"/>
          </a:xfrm>
          <a:prstGeom prst="rect">
            <a:avLst/>
          </a:prstGeom>
          <a:solidFill>
            <a:srgbClr val="70AD47">
              <a:lumMod val="75000"/>
            </a:srgbClr>
          </a:solidFill>
          <a:ln w="38100" cap="flat" cmpd="sng" algn="ctr">
            <a:noFill/>
            <a:prstDash val="solid"/>
          </a:ln>
          <a:effectLst/>
        </p:spPr>
        <p:txBody>
          <a:bodyPr lIns="27000" tIns="27000" rIns="27000" bIns="27000" rtlCol="0" anchor="ctr">
            <a:normAutofit/>
          </a:bodyPr>
          <a:lstStyle/>
          <a:p>
            <a:pPr marL="285750" marR="0" lvl="0" indent="-285750" defTabSz="914400">
              <a:lnSpc>
                <a:spcPct val="100000"/>
              </a:lnSpc>
              <a:spcBef>
                <a:spcPts val="0"/>
              </a:spcBef>
              <a:spcAft>
                <a:spcPts val="0"/>
              </a:spcAft>
              <a:buClrTx/>
              <a:buSzTx/>
              <a:buFontTx/>
              <a:buChar char="-"/>
              <a:defRPr/>
            </a:pPr>
            <a:r>
              <a:rPr lang="ru-RU" sz="1600" b="0" i="0" u="none" strike="noStrike" cap="none" spc="0">
                <a:ln>
                  <a:noFill/>
                </a:ln>
                <a:solidFill>
                  <a:srgbClr val="FFFFFF"/>
                </a:solidFill>
              </a:rPr>
              <a:t>Данные АИС СРО. Анализ соответствия требованиям к членству в СРО</a:t>
            </a:r>
            <a:endParaRPr/>
          </a:p>
        </p:txBody>
      </p:sp>
      <p:sp>
        <p:nvSpPr>
          <p:cNvPr id="19" name="Прямоугольник 18"/>
          <p:cNvSpPr/>
          <p:nvPr/>
        </p:nvSpPr>
        <p:spPr bwMode="auto">
          <a:xfrm>
            <a:off x="2481686" y="3606636"/>
            <a:ext cx="6545655" cy="553053"/>
          </a:xfrm>
          <a:prstGeom prst="rect">
            <a:avLst/>
          </a:prstGeom>
          <a:solidFill>
            <a:srgbClr val="4755A7"/>
          </a:solidFill>
          <a:ln w="12700" cap="flat" cmpd="sng" algn="ctr">
            <a:solidFill>
              <a:srgbClr val="5B9BD5">
                <a:shade val="50000"/>
              </a:srgbClr>
            </a:solidFill>
            <a:prstDash val="solid"/>
            <a:miter lim="800000"/>
          </a:ln>
          <a:effectLst/>
        </p:spPr>
        <p:txBody>
          <a:bodyPr rtlCol="0" anchor="ctr"/>
          <a:lstStyle/>
          <a:p>
            <a:pPr marL="0" marR="0" lvl="0" indent="0" defTabSz="914400">
              <a:lnSpc>
                <a:spcPct val="100000"/>
              </a:lnSpc>
              <a:spcBef>
                <a:spcPts val="0"/>
              </a:spcBef>
              <a:spcAft>
                <a:spcPts val="0"/>
              </a:spcAft>
              <a:buClrTx/>
              <a:buSzTx/>
              <a:buFontTx/>
              <a:buNone/>
              <a:defRPr/>
            </a:pPr>
            <a:r>
              <a:rPr lang="ru-RU" sz="1800" b="0" i="0" u="none" strike="noStrike" cap="none" spc="0">
                <a:ln>
                  <a:noFill/>
                </a:ln>
                <a:solidFill>
                  <a:prstClr val="white"/>
                </a:solidFill>
                <a:latin typeface="Arial"/>
                <a:ea typeface="Arial"/>
                <a:cs typeface="Arial"/>
              </a:rPr>
              <a:t>Организации, не входящие в состав СРО атомной отрасли:</a:t>
            </a:r>
            <a:endParaRPr/>
          </a:p>
        </p:txBody>
      </p:sp>
      <p:sp>
        <p:nvSpPr>
          <p:cNvPr id="20" name="Объект 2"/>
          <p:cNvSpPr txBox="1"/>
          <p:nvPr/>
        </p:nvSpPr>
        <p:spPr bwMode="auto">
          <a:xfrm>
            <a:off x="1845060" y="3606637"/>
            <a:ext cx="543208" cy="553053"/>
          </a:xfrm>
          <a:prstGeom prst="rect">
            <a:avLst/>
          </a:prstGeom>
          <a:solidFill>
            <a:srgbClr val="FFC000"/>
          </a:solidFill>
          <a:ln>
            <a:noFill/>
          </a:ln>
          <a:effectLst/>
        </p:spPr>
        <p:txBody>
          <a:bodyPr anchor="ctr" anchorCtr="1">
            <a:noAutofit/>
          </a:bodyPr>
          <a:lstStyle>
            <a:defPPr>
              <a:defRPr lang="ru-RU"/>
            </a:defPPr>
            <a:lvl1pPr indent="0" algn="ctr" defTabSz="914400">
              <a:lnSpc>
                <a:spcPct val="110000"/>
              </a:lnSpc>
              <a:spcBef>
                <a:spcPts val="0"/>
              </a:spcBef>
              <a:spcAft>
                <a:spcPts val="0"/>
              </a:spcAft>
              <a:buFontTx/>
              <a:buNone/>
              <a:defRPr sz="1600">
                <a:solidFill>
                  <a:schemeClr val="tx1"/>
                </a:solidFill>
              </a:defRPr>
            </a:lvl1pPr>
            <a:lvl2pPr marL="349313" indent="-172379">
              <a:lnSpc>
                <a:spcPct val="110000"/>
              </a:lnSpc>
              <a:spcBef>
                <a:spcPts val="0"/>
              </a:spcBef>
              <a:spcAft>
                <a:spcPts val="0"/>
              </a:spcAft>
              <a:buChar char="*"/>
              <a:defRPr sz="1400">
                <a:solidFill>
                  <a:schemeClr val="tx1"/>
                </a:solidFill>
              </a:defRPr>
            </a:lvl2pPr>
            <a:lvl3pPr marL="1126328" indent="-260054">
              <a:spcBef>
                <a:spcPts val="0"/>
              </a:spcBef>
              <a:spcAft>
                <a:spcPts val="0"/>
              </a:spcAft>
              <a:buChar char="*"/>
              <a:defRPr sz="2200">
                <a:solidFill>
                  <a:schemeClr val="tx1"/>
                </a:solidFill>
              </a:defRPr>
            </a:lvl3pPr>
            <a:lvl4pPr marL="1614087" indent="-221541">
              <a:spcBef>
                <a:spcPts val="0"/>
              </a:spcBef>
              <a:spcAft>
                <a:spcPts val="0"/>
              </a:spcAft>
              <a:buChar char="–"/>
              <a:defRPr sz="2000">
                <a:solidFill>
                  <a:schemeClr val="tx1"/>
                </a:solidFill>
              </a:defRPr>
            </a:lvl4pPr>
            <a:lvl5pPr marL="2009541" indent="-221541">
              <a:spcBef>
                <a:spcPts val="0"/>
              </a:spcBef>
              <a:spcAft>
                <a:spcPts val="0"/>
              </a:spcAft>
              <a:buChar char="»"/>
              <a:defRPr sz="2000">
                <a:solidFill>
                  <a:schemeClr val="tx1"/>
                </a:solidFill>
              </a:defRPr>
            </a:lvl5pPr>
            <a:lvl6pPr marL="2452671" indent="-221541">
              <a:spcBef>
                <a:spcPts val="0"/>
              </a:spcBef>
              <a:spcAft>
                <a:spcPts val="0"/>
              </a:spcAft>
              <a:buChar char="»"/>
              <a:defRPr sz="2000">
                <a:solidFill>
                  <a:schemeClr val="tx1"/>
                </a:solidFill>
              </a:defRPr>
            </a:lvl6pPr>
            <a:lvl7pPr marL="2895822" indent="-221541">
              <a:spcBef>
                <a:spcPts val="0"/>
              </a:spcBef>
              <a:spcAft>
                <a:spcPts val="0"/>
              </a:spcAft>
              <a:buChar char="»"/>
              <a:defRPr sz="2000">
                <a:solidFill>
                  <a:schemeClr val="tx1"/>
                </a:solidFill>
              </a:defRPr>
            </a:lvl7pPr>
            <a:lvl8pPr marL="3338965" indent="-221541">
              <a:spcBef>
                <a:spcPts val="0"/>
              </a:spcBef>
              <a:spcAft>
                <a:spcPts val="0"/>
              </a:spcAft>
              <a:buChar char="»"/>
              <a:defRPr sz="2000">
                <a:solidFill>
                  <a:schemeClr val="tx1"/>
                </a:solidFill>
              </a:defRPr>
            </a:lvl8pPr>
            <a:lvl9pPr marL="3782111" indent="-221541">
              <a:spcBef>
                <a:spcPts val="0"/>
              </a:spcBef>
              <a:spcAft>
                <a:spcPts val="0"/>
              </a:spcAft>
              <a:buChar char="»"/>
              <a:defRPr sz="2000">
                <a:solidFill>
                  <a:schemeClr val="tx1"/>
                </a:solidFill>
              </a:defRPr>
            </a:lvl9pPr>
          </a:lstStyle>
          <a:p>
            <a:pPr marL="0" marR="0" lvl="0" indent="0" algn="ctr" defTabSz="914400">
              <a:lnSpc>
                <a:spcPct val="100000"/>
              </a:lnSpc>
              <a:spcBef>
                <a:spcPts val="0"/>
              </a:spcBef>
              <a:spcAft>
                <a:spcPts val="0"/>
              </a:spcAft>
              <a:buClrTx/>
              <a:buSzTx/>
              <a:buFontTx/>
              <a:buNone/>
              <a:defRPr/>
            </a:pPr>
            <a:r>
              <a:rPr lang="ru-RU" sz="2800" b="1" i="0" u="none" strike="noStrike" cap="none" spc="0">
                <a:ln>
                  <a:noFill/>
                </a:ln>
                <a:solidFill>
                  <a:srgbClr val="191919"/>
                </a:solidFill>
              </a:rPr>
              <a:t>2</a:t>
            </a:r>
            <a:endParaRPr lang="ru-RU" sz="2800" b="1" i="1" u="none" strike="noStrike" cap="none" spc="0">
              <a:ln>
                <a:noFill/>
              </a:ln>
              <a:solidFill>
                <a:srgbClr val="191919"/>
              </a:solidFill>
            </a:endParaRPr>
          </a:p>
        </p:txBody>
      </p:sp>
      <p:sp>
        <p:nvSpPr>
          <p:cNvPr id="21" name="Прямоугольник 20"/>
          <p:cNvSpPr/>
          <p:nvPr/>
        </p:nvSpPr>
        <p:spPr bwMode="auto">
          <a:xfrm>
            <a:off x="2191975" y="2274094"/>
            <a:ext cx="8130012" cy="418495"/>
          </a:xfrm>
          <a:prstGeom prst="rect">
            <a:avLst/>
          </a:prstGeom>
          <a:solidFill>
            <a:srgbClr val="70AD47">
              <a:lumMod val="75000"/>
            </a:srgbClr>
          </a:solidFill>
          <a:ln w="38100" cap="flat" cmpd="sng" algn="ctr">
            <a:noFill/>
            <a:prstDash val="solid"/>
          </a:ln>
          <a:effectLst/>
        </p:spPr>
        <p:txBody>
          <a:bodyPr lIns="27000" tIns="27000" rIns="27000" bIns="27000" rtlCol="0" anchor="ctr">
            <a:normAutofit/>
          </a:bodyPr>
          <a:lstStyle/>
          <a:p>
            <a:pPr marL="285750" marR="0" lvl="0" indent="-285750" defTabSz="914400">
              <a:lnSpc>
                <a:spcPct val="100000"/>
              </a:lnSpc>
              <a:spcBef>
                <a:spcPts val="0"/>
              </a:spcBef>
              <a:spcAft>
                <a:spcPts val="0"/>
              </a:spcAft>
              <a:buClrTx/>
              <a:buSzTx/>
              <a:buFontTx/>
              <a:buChar char="-"/>
              <a:defRPr/>
            </a:pPr>
            <a:r>
              <a:rPr lang="ru-RU" sz="1600" b="0" i="0" u="none" strike="noStrike" cap="none" spc="0">
                <a:ln>
                  <a:noFill/>
                </a:ln>
                <a:solidFill>
                  <a:srgbClr val="FFFFFF"/>
                </a:solidFill>
              </a:rPr>
              <a:t>Цифровая база данных Экосистемы СРО</a:t>
            </a:r>
            <a:endParaRPr/>
          </a:p>
        </p:txBody>
      </p:sp>
      <p:sp>
        <p:nvSpPr>
          <p:cNvPr id="22" name="Прямоугольник 21"/>
          <p:cNvSpPr/>
          <p:nvPr/>
        </p:nvSpPr>
        <p:spPr bwMode="auto">
          <a:xfrm>
            <a:off x="2191975" y="2783069"/>
            <a:ext cx="8130012" cy="623011"/>
          </a:xfrm>
          <a:prstGeom prst="rect">
            <a:avLst/>
          </a:prstGeom>
          <a:solidFill>
            <a:srgbClr val="70AD47">
              <a:lumMod val="75000"/>
            </a:srgbClr>
          </a:solidFill>
          <a:ln w="38100" cap="flat" cmpd="sng" algn="ctr">
            <a:noFill/>
            <a:prstDash val="solid"/>
          </a:ln>
          <a:effectLst/>
        </p:spPr>
        <p:txBody>
          <a:bodyPr lIns="27000" tIns="27000" rIns="27000" bIns="27000" rtlCol="0" anchor="ctr">
            <a:normAutofit/>
          </a:bodyPr>
          <a:lstStyle/>
          <a:p>
            <a:pPr marL="285750" marR="0" lvl="0" indent="-285750" defTabSz="914400">
              <a:lnSpc>
                <a:spcPct val="100000"/>
              </a:lnSpc>
              <a:spcBef>
                <a:spcPts val="0"/>
              </a:spcBef>
              <a:spcAft>
                <a:spcPts val="0"/>
              </a:spcAft>
              <a:buClrTx/>
              <a:buSzTx/>
              <a:buFontTx/>
              <a:buChar char="-"/>
              <a:defRPr/>
            </a:pPr>
            <a:r>
              <a:rPr lang="ru-RU" sz="1600" b="0" i="0" u="none" strike="noStrike" cap="none" spc="0">
                <a:ln>
                  <a:noFill/>
                </a:ln>
                <a:solidFill>
                  <a:srgbClr val="FFFFFF"/>
                </a:solidFill>
              </a:rPr>
              <a:t>Дополнительные данные по запросу заказчика, генпроектировщика, генподрядчика</a:t>
            </a:r>
            <a:endParaRPr/>
          </a:p>
        </p:txBody>
      </p:sp>
      <p:sp>
        <p:nvSpPr>
          <p:cNvPr id="23" name="Прямоугольник 22"/>
          <p:cNvSpPr/>
          <p:nvPr/>
        </p:nvSpPr>
        <p:spPr bwMode="auto">
          <a:xfrm>
            <a:off x="2173873" y="4256238"/>
            <a:ext cx="8130013" cy="422052"/>
          </a:xfrm>
          <a:prstGeom prst="rect">
            <a:avLst/>
          </a:prstGeom>
          <a:solidFill>
            <a:srgbClr val="70AD47">
              <a:lumMod val="75000"/>
            </a:srgbClr>
          </a:solidFill>
          <a:ln w="38100" cap="flat" cmpd="sng" algn="ctr">
            <a:noFill/>
            <a:prstDash val="solid"/>
          </a:ln>
          <a:effectLst/>
        </p:spPr>
        <p:txBody>
          <a:bodyPr lIns="27000" tIns="27000" rIns="27000" bIns="27000" rtlCol="0" anchor="ctr">
            <a:normAutofit fontScale="92500"/>
          </a:bodyPr>
          <a:lstStyle/>
          <a:p>
            <a:pPr marL="285750" marR="0" lvl="0" indent="-285750" defTabSz="914400">
              <a:lnSpc>
                <a:spcPct val="100000"/>
              </a:lnSpc>
              <a:spcBef>
                <a:spcPts val="0"/>
              </a:spcBef>
              <a:spcAft>
                <a:spcPts val="0"/>
              </a:spcAft>
              <a:buClrTx/>
              <a:buSzTx/>
              <a:buFontTx/>
              <a:buChar char="-"/>
              <a:defRPr/>
            </a:pPr>
            <a:r>
              <a:rPr lang="ru-RU" sz="1600" b="0" i="0" u="none" strike="noStrike" cap="none" spc="0">
                <a:ln>
                  <a:noFill/>
                </a:ln>
                <a:solidFill>
                  <a:srgbClr val="FFFFFF"/>
                </a:solidFill>
              </a:rPr>
              <a:t>Проведение АДД в соответствии с Приказом ГК «Росатом» №</a:t>
            </a:r>
            <a:r>
              <a:rPr lang="en-US" sz="1600" b="0" i="0" u="none" strike="noStrike" cap="none" spc="0">
                <a:ln>
                  <a:noFill/>
                </a:ln>
                <a:solidFill>
                  <a:srgbClr val="FFFFFF"/>
                </a:solidFill>
              </a:rPr>
              <a:t> 1/691-</a:t>
            </a:r>
            <a:r>
              <a:rPr lang="ru-RU" sz="1600" b="0" i="0" u="none" strike="noStrike" cap="none" spc="0">
                <a:ln>
                  <a:noFill/>
                </a:ln>
                <a:solidFill>
                  <a:srgbClr val="FFFFFF"/>
                </a:solidFill>
              </a:rPr>
              <a:t>П от 10.06.2019 г.</a:t>
            </a:r>
            <a:endParaRPr/>
          </a:p>
        </p:txBody>
      </p:sp>
      <p:sp>
        <p:nvSpPr>
          <p:cNvPr id="24" name="Прямоугольник 23"/>
          <p:cNvSpPr/>
          <p:nvPr/>
        </p:nvSpPr>
        <p:spPr bwMode="auto">
          <a:xfrm>
            <a:off x="2173872" y="4786465"/>
            <a:ext cx="8130013" cy="605315"/>
          </a:xfrm>
          <a:prstGeom prst="rect">
            <a:avLst/>
          </a:prstGeom>
          <a:solidFill>
            <a:srgbClr val="70AD47">
              <a:lumMod val="75000"/>
            </a:srgbClr>
          </a:solidFill>
          <a:ln w="38100" cap="flat" cmpd="sng" algn="ctr">
            <a:noFill/>
            <a:prstDash val="solid"/>
          </a:ln>
          <a:effectLst/>
        </p:spPr>
        <p:txBody>
          <a:bodyPr lIns="27000" tIns="27000" rIns="27000" bIns="27000" rtlCol="0" anchor="ctr">
            <a:normAutofit/>
          </a:bodyPr>
          <a:lstStyle/>
          <a:p>
            <a:pPr marL="285750" marR="0" lvl="0" indent="-285750" defTabSz="914400">
              <a:lnSpc>
                <a:spcPct val="100000"/>
              </a:lnSpc>
              <a:spcBef>
                <a:spcPts val="0"/>
              </a:spcBef>
              <a:spcAft>
                <a:spcPts val="0"/>
              </a:spcAft>
              <a:buClrTx/>
              <a:buSzTx/>
              <a:buFontTx/>
              <a:buChar char="-"/>
              <a:defRPr/>
            </a:pPr>
            <a:r>
              <a:rPr lang="ru-RU" sz="1600" b="0" i="0" u="none" strike="noStrike" cap="none" spc="0">
                <a:ln>
                  <a:noFill/>
                </a:ln>
                <a:solidFill>
                  <a:srgbClr val="FFFFFF"/>
                </a:solidFill>
              </a:rPr>
              <a:t>Сертификация (инспекция) СМК компаний, по рекомендации заказчика, генпроектировщика, генподрядчика</a:t>
            </a:r>
            <a:endParaRPr/>
          </a:p>
        </p:txBody>
      </p:sp>
      <p:sp>
        <p:nvSpPr>
          <p:cNvPr id="25" name="Прямоугольник 24"/>
          <p:cNvSpPr/>
          <p:nvPr/>
        </p:nvSpPr>
        <p:spPr bwMode="auto">
          <a:xfrm>
            <a:off x="2173872" y="5484772"/>
            <a:ext cx="8130013" cy="854377"/>
          </a:xfrm>
          <a:prstGeom prst="rect">
            <a:avLst/>
          </a:prstGeom>
          <a:solidFill>
            <a:srgbClr val="70AD47">
              <a:lumMod val="75000"/>
            </a:srgbClr>
          </a:solidFill>
          <a:ln w="38100" cap="flat" cmpd="sng" algn="ctr">
            <a:noFill/>
            <a:prstDash val="solid"/>
          </a:ln>
          <a:effectLst/>
        </p:spPr>
        <p:txBody>
          <a:bodyPr lIns="27000" tIns="27000" rIns="27000" bIns="27000" rtlCol="0" anchor="ctr">
            <a:normAutofit/>
          </a:bodyPr>
          <a:lstStyle/>
          <a:p>
            <a:pPr marL="285750" marR="0" lvl="0" indent="-285750" defTabSz="914400">
              <a:lnSpc>
                <a:spcPct val="100000"/>
              </a:lnSpc>
              <a:spcBef>
                <a:spcPts val="0"/>
              </a:spcBef>
              <a:spcAft>
                <a:spcPts val="0"/>
              </a:spcAft>
              <a:buClrTx/>
              <a:buSzTx/>
              <a:buFontTx/>
              <a:buChar char="-"/>
              <a:defRPr/>
            </a:pPr>
            <a:r>
              <a:rPr lang="ru-RU" sz="1600" b="0" i="0" u="none" strike="noStrike" cap="none" spc="0">
                <a:ln>
                  <a:noFill/>
                </a:ln>
                <a:solidFill>
                  <a:srgbClr val="FFFFFF"/>
                </a:solidFill>
              </a:rPr>
              <a:t>Осуществление контрольной деятельности в рамках проверок технического заказчика, генпроектировщика, генподрядчика (комплексные проверки)</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93639" y="216563"/>
            <a:ext cx="2743200" cy="365125"/>
          </a:xfrm>
        </p:spPr>
        <p:txBody>
          <a:bodyPr/>
          <a:lstStyle/>
          <a:p>
            <a:pPr>
              <a:defRPr/>
            </a:pPr>
            <a:fld id="{35A78594-8646-4D53-8F42-51980A186450}" type="slidenum">
              <a:rPr lang="ru-RU"/>
              <a:t>17</a:t>
            </a:fld>
            <a:endParaRPr lang="ru-RU"/>
          </a:p>
        </p:txBody>
      </p:sp>
      <p:sp>
        <p:nvSpPr>
          <p:cNvPr id="5" name="Заголовок 1"/>
          <p:cNvSpPr txBox="1"/>
          <p:nvPr/>
        </p:nvSpPr>
        <p:spPr bwMode="auto">
          <a:xfrm>
            <a:off x="-1" y="185886"/>
            <a:ext cx="8067675"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434F9B"/>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a:ln>
                  <a:noFill/>
                </a:ln>
                <a:solidFill>
                  <a:srgbClr val="002060"/>
                </a:solidFill>
                <a:latin typeface="Arial"/>
                <a:ea typeface="Arial"/>
                <a:cs typeface="Arial"/>
              </a:rPr>
              <a:t>Требования к членству в СРО (ОИАЭ)</a:t>
            </a:r>
            <a:endParaRPr/>
          </a:p>
        </p:txBody>
      </p:sp>
      <p:sp>
        <p:nvSpPr>
          <p:cNvPr id="6" name="Объект 2"/>
          <p:cNvSpPr txBox="1"/>
          <p:nvPr/>
        </p:nvSpPr>
        <p:spPr bwMode="auto">
          <a:xfrm>
            <a:off x="1554795" y="813683"/>
            <a:ext cx="8808871" cy="955735"/>
          </a:xfrm>
          <a:prstGeom prst="rect">
            <a:avLst/>
          </a:prstGeom>
          <a:solidFill>
            <a:srgbClr val="16A685">
              <a:lumMod val="75000"/>
            </a:srgbClr>
          </a:solidFill>
          <a:ln w="9525" cap="flat" cmpd="sng" algn="ctr">
            <a:solidFill>
              <a:srgbClr val="16A685">
                <a:shade val="95000"/>
                <a:satMod val="105000"/>
              </a:srgbClr>
            </a:solidFill>
            <a:prstDash val="solid"/>
          </a:ln>
          <a:effectLst>
            <a:outerShdw blurRad="40000" dist="23000" dir="5400000" rotWithShape="0">
              <a:srgbClr val="000000">
                <a:alpha val="35000"/>
              </a:srgbClr>
            </a:outerShdw>
          </a:effectLst>
        </p:spPr>
        <p:txBody>
          <a:bodyPr anchor="ctr" anchorCtr="1">
            <a:noAutofit/>
          </a:bodyPr>
          <a:lstStyle>
            <a:defPPr>
              <a:defRPr lang="ru-RU"/>
            </a:defPPr>
            <a:lvl1pPr indent="0" defTabSz="914400">
              <a:lnSpc>
                <a:spcPct val="110000"/>
              </a:lnSpc>
              <a:spcBef>
                <a:spcPts val="0"/>
              </a:spcBef>
              <a:spcAft>
                <a:spcPts val="0"/>
              </a:spcAft>
              <a:buFontTx/>
              <a:buNone/>
              <a:defRPr sz="1600">
                <a:solidFill>
                  <a:schemeClr val="bg1"/>
                </a:solidFill>
              </a:defRPr>
            </a:lvl1pPr>
            <a:lvl2pPr marL="349313" indent="-172379">
              <a:lnSpc>
                <a:spcPct val="110000"/>
              </a:lnSpc>
              <a:spcBef>
                <a:spcPts val="0"/>
              </a:spcBef>
              <a:spcAft>
                <a:spcPts val="0"/>
              </a:spcAft>
              <a:buChar char="*"/>
              <a:defRPr sz="1400">
                <a:solidFill>
                  <a:schemeClr val="lt1"/>
                </a:solidFill>
              </a:defRPr>
            </a:lvl2pPr>
            <a:lvl3pPr marL="1126328" indent="-260054">
              <a:spcBef>
                <a:spcPts val="0"/>
              </a:spcBef>
              <a:spcAft>
                <a:spcPts val="0"/>
              </a:spcAft>
              <a:buChar char="*"/>
              <a:defRPr sz="2200">
                <a:solidFill>
                  <a:schemeClr val="lt1"/>
                </a:solidFill>
              </a:defRPr>
            </a:lvl3pPr>
            <a:lvl4pPr marL="1614087" indent="-221541">
              <a:spcBef>
                <a:spcPts val="0"/>
              </a:spcBef>
              <a:spcAft>
                <a:spcPts val="0"/>
              </a:spcAft>
              <a:buChar char="–"/>
              <a:defRPr sz="2000">
                <a:solidFill>
                  <a:schemeClr val="lt1"/>
                </a:solidFill>
              </a:defRPr>
            </a:lvl4pPr>
            <a:lvl5pPr marL="2009541" indent="-221541">
              <a:spcBef>
                <a:spcPts val="0"/>
              </a:spcBef>
              <a:spcAft>
                <a:spcPts val="0"/>
              </a:spcAft>
              <a:buChar char="»"/>
              <a:defRPr sz="2000">
                <a:solidFill>
                  <a:schemeClr val="lt1"/>
                </a:solidFill>
              </a:defRPr>
            </a:lvl5pPr>
            <a:lvl6pPr marL="2452671" indent="-221541">
              <a:spcBef>
                <a:spcPts val="0"/>
              </a:spcBef>
              <a:spcAft>
                <a:spcPts val="0"/>
              </a:spcAft>
              <a:buChar char="»"/>
              <a:defRPr sz="2000">
                <a:solidFill>
                  <a:schemeClr val="lt1"/>
                </a:solidFill>
              </a:defRPr>
            </a:lvl6pPr>
            <a:lvl7pPr marL="2895822" indent="-221541">
              <a:spcBef>
                <a:spcPts val="0"/>
              </a:spcBef>
              <a:spcAft>
                <a:spcPts val="0"/>
              </a:spcAft>
              <a:buChar char="»"/>
              <a:defRPr sz="2000">
                <a:solidFill>
                  <a:schemeClr val="lt1"/>
                </a:solidFill>
              </a:defRPr>
            </a:lvl7pPr>
            <a:lvl8pPr marL="3338965" indent="-221541">
              <a:spcBef>
                <a:spcPts val="0"/>
              </a:spcBef>
              <a:spcAft>
                <a:spcPts val="0"/>
              </a:spcAft>
              <a:buChar char="»"/>
              <a:defRPr sz="2000">
                <a:solidFill>
                  <a:schemeClr val="lt1"/>
                </a:solidFill>
              </a:defRPr>
            </a:lvl8pPr>
            <a:lvl9pPr marL="3782111" indent="-221541">
              <a:spcBef>
                <a:spcPts val="0"/>
              </a:spcBef>
              <a:spcAft>
                <a:spcPts val="0"/>
              </a:spcAft>
              <a:buChar char="»"/>
              <a:defRPr sz="2000">
                <a:solidFill>
                  <a:schemeClr val="lt1"/>
                </a:solidFill>
              </a:defRPr>
            </a:lvl9pPr>
          </a:lstStyle>
          <a:p>
            <a:pPr lvl="0" algn="ctr">
              <a:defRPr/>
            </a:pPr>
            <a:r>
              <a:rPr lang="ru-RU" sz="2000">
                <a:solidFill>
                  <a:srgbClr val="FFFFFF"/>
                </a:solidFill>
              </a:rPr>
              <a:t>Требования к членам саморегулируемой организации, осуществляющим строительство, реконструкцию, капитальный ремонт, снос объектов использования атомной энергии, включают:</a:t>
            </a:r>
            <a:endParaRPr lang="ru-RU" sz="2000" b="1" i="0" u="none" strike="noStrike" cap="none" spc="0">
              <a:ln>
                <a:noFill/>
              </a:ln>
              <a:solidFill>
                <a:srgbClr val="FFFFFF"/>
              </a:solidFill>
              <a:latin typeface="Arial"/>
            </a:endParaRPr>
          </a:p>
        </p:txBody>
      </p:sp>
      <p:sp>
        <p:nvSpPr>
          <p:cNvPr id="7" name="Прямоугольник 6"/>
          <p:cNvSpPr/>
          <p:nvPr/>
        </p:nvSpPr>
        <p:spPr bwMode="auto">
          <a:xfrm>
            <a:off x="1565035" y="1827626"/>
            <a:ext cx="8798631" cy="1400117"/>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fontScale="92500" lnSpcReduction="20000"/>
          </a:bodyPr>
          <a:lstStyle/>
          <a:p>
            <a:pPr lvl="0">
              <a:defRPr/>
            </a:pPr>
            <a:r>
              <a:rPr lang="ru-RU" b="1"/>
              <a:t>Требования к структуре и кадровому составу организации:</a:t>
            </a:r>
            <a:endParaRPr/>
          </a:p>
          <a:p>
            <a:pPr lvl="0">
              <a:defRPr/>
            </a:pPr>
            <a:r>
              <a:rPr lang="ru-RU" u="sng"/>
              <a:t>Наличие подразделений</a:t>
            </a:r>
            <a:endParaRPr/>
          </a:p>
          <a:p>
            <a:pPr marL="285750" lvl="0" indent="-285750">
              <a:buFontTx/>
              <a:buChar char="-"/>
              <a:defRPr/>
            </a:pPr>
            <a:r>
              <a:rPr lang="ru-RU"/>
              <a:t>СМК;</a:t>
            </a:r>
            <a:endParaRPr/>
          </a:p>
          <a:p>
            <a:pPr marL="285750" lvl="0" indent="-285750">
              <a:buFontTx/>
              <a:buChar char="-"/>
              <a:defRPr/>
            </a:pPr>
            <a:r>
              <a:rPr lang="ru-RU"/>
              <a:t>СУП;</a:t>
            </a:r>
            <a:endParaRPr/>
          </a:p>
          <a:p>
            <a:pPr marL="285750" lvl="0" indent="-285750">
              <a:buFontTx/>
              <a:buChar char="-"/>
              <a:defRPr/>
            </a:pPr>
            <a:r>
              <a:rPr lang="ru-RU"/>
              <a:t>Охрана труда;</a:t>
            </a:r>
            <a:endParaRPr/>
          </a:p>
          <a:p>
            <a:pPr marL="285750" lvl="0" indent="-285750">
              <a:buFontTx/>
              <a:buChar char="-"/>
              <a:defRPr/>
            </a:pPr>
            <a:r>
              <a:rPr lang="ru-RU"/>
              <a:t>Обеспечение строительства</a:t>
            </a:r>
            <a:endParaRPr/>
          </a:p>
        </p:txBody>
      </p:sp>
      <p:sp>
        <p:nvSpPr>
          <p:cNvPr id="8" name="Прямоугольник 7"/>
          <p:cNvSpPr/>
          <p:nvPr/>
        </p:nvSpPr>
        <p:spPr bwMode="auto">
          <a:xfrm>
            <a:off x="1554795" y="3306058"/>
            <a:ext cx="8791804" cy="718852"/>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fontScale="92500" lnSpcReduction="20000"/>
          </a:bodyPr>
          <a:lstStyle/>
          <a:p>
            <a:pPr>
              <a:defRPr/>
            </a:pPr>
            <a:r>
              <a:rPr lang="ru-RU" b="1"/>
              <a:t>Требования к имущественному комплексу:</a:t>
            </a:r>
            <a:endParaRPr/>
          </a:p>
          <a:p>
            <a:pPr>
              <a:defRPr/>
            </a:pPr>
            <a:r>
              <a:rPr lang="ru-RU"/>
              <a:t>- Здания, строительная техника, технологическое оснащения, средства контроля измерений и др.</a:t>
            </a:r>
            <a:endParaRPr/>
          </a:p>
        </p:txBody>
      </p:sp>
      <p:sp>
        <p:nvSpPr>
          <p:cNvPr id="9" name="Прямоугольник 8"/>
          <p:cNvSpPr/>
          <p:nvPr/>
        </p:nvSpPr>
        <p:spPr bwMode="auto">
          <a:xfrm>
            <a:off x="1547968" y="4093700"/>
            <a:ext cx="8798631" cy="1432831"/>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fontScale="92500" lnSpcReduction="20000"/>
          </a:bodyPr>
          <a:lstStyle/>
          <a:p>
            <a:pPr>
              <a:defRPr/>
            </a:pPr>
            <a:r>
              <a:rPr lang="ru-RU" b="1"/>
              <a:t>Требования к документам члена саморегулируемой организации:</a:t>
            </a:r>
            <a:endParaRPr/>
          </a:p>
          <a:p>
            <a:pPr marL="285750" indent="-285750">
              <a:buFontTx/>
              <a:buChar char="-"/>
              <a:defRPr/>
            </a:pPr>
            <a:r>
              <a:rPr lang="ru-RU"/>
              <a:t>Лицензии;</a:t>
            </a:r>
            <a:endParaRPr/>
          </a:p>
          <a:p>
            <a:pPr marL="285750" indent="-285750">
              <a:buFontTx/>
              <a:buChar char="-"/>
              <a:defRPr/>
            </a:pPr>
            <a:r>
              <a:rPr lang="ru-RU"/>
              <a:t>Документы по контролю качества;</a:t>
            </a:r>
            <a:endParaRPr/>
          </a:p>
          <a:p>
            <a:pPr marL="285750" indent="-285750">
              <a:buFontTx/>
              <a:buChar char="-"/>
              <a:defRPr/>
            </a:pPr>
            <a:r>
              <a:rPr lang="ru-RU"/>
              <a:t>СУП;</a:t>
            </a:r>
            <a:endParaRPr/>
          </a:p>
          <a:p>
            <a:pPr marL="285750" indent="-285750">
              <a:buFontTx/>
              <a:buChar char="-"/>
              <a:defRPr/>
            </a:pPr>
            <a:r>
              <a:rPr lang="ru-RU"/>
              <a:t>СМК:</a:t>
            </a:r>
            <a:endParaRPr/>
          </a:p>
          <a:p>
            <a:pPr marL="285750" indent="-285750">
              <a:buFontTx/>
              <a:buChar char="-"/>
              <a:defRPr/>
            </a:pPr>
            <a:r>
              <a:rPr lang="ru-RU"/>
              <a:t>Стандарты, в т.ч. квалификационные.</a:t>
            </a:r>
            <a:endParaRPr/>
          </a:p>
        </p:txBody>
      </p:sp>
      <p:sp>
        <p:nvSpPr>
          <p:cNvPr id="10" name="Прямоугольник 9"/>
          <p:cNvSpPr/>
          <p:nvPr/>
        </p:nvSpPr>
        <p:spPr bwMode="auto">
          <a:xfrm>
            <a:off x="1541140" y="5604846"/>
            <a:ext cx="8805458" cy="943443"/>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fontScale="92500" lnSpcReduction="20000"/>
          </a:bodyPr>
          <a:lstStyle/>
          <a:p>
            <a:pPr lvl="0">
              <a:defRPr/>
            </a:pPr>
            <a:r>
              <a:rPr lang="ru-RU" b="1"/>
              <a:t>Требования по охране труда:</a:t>
            </a:r>
            <a:endParaRPr/>
          </a:p>
          <a:p>
            <a:pPr marL="285750" indent="-285750">
              <a:buFontTx/>
              <a:buChar char="-"/>
              <a:defRPr/>
            </a:pPr>
            <a:r>
              <a:rPr lang="ru-RU"/>
              <a:t>СУОТ</a:t>
            </a:r>
            <a:endParaRPr/>
          </a:p>
          <a:p>
            <a:pPr marL="285750" lvl="0" indent="-285750">
              <a:buFontTx/>
              <a:buChar char="-"/>
              <a:defRPr/>
            </a:pPr>
            <a:r>
              <a:rPr lang="ru-RU"/>
              <a:t>Служба охраны труда;</a:t>
            </a:r>
            <a:endParaRPr/>
          </a:p>
          <a:p>
            <a:pPr marL="285750" lvl="0" indent="-285750">
              <a:buFontTx/>
              <a:buChar char="-"/>
              <a:defRPr/>
            </a:pPr>
            <a:r>
              <a:rPr lang="ru-RU"/>
              <a:t>Порядок проведения работ на высоте и в опасных условиях.</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93833" y="216563"/>
            <a:ext cx="2743200" cy="365125"/>
          </a:xfrm>
        </p:spPr>
        <p:txBody>
          <a:bodyPr/>
          <a:lstStyle/>
          <a:p>
            <a:pPr>
              <a:defRPr/>
            </a:pPr>
            <a:fld id="{35A78594-8646-4D53-8F42-51980A186450}" type="slidenum">
              <a:rPr lang="ru-RU"/>
              <a:t>18</a:t>
            </a:fld>
            <a:endParaRPr lang="ru-RU"/>
          </a:p>
        </p:txBody>
      </p:sp>
      <p:sp>
        <p:nvSpPr>
          <p:cNvPr id="5" name="TextBox 4"/>
          <p:cNvSpPr txBox="1"/>
          <p:nvPr/>
        </p:nvSpPr>
        <p:spPr bwMode="auto">
          <a:xfrm>
            <a:off x="1082683" y="2767280"/>
            <a:ext cx="10026634" cy="1323439"/>
          </a:xfrm>
          <a:prstGeom prst="rect">
            <a:avLst/>
          </a:prstGeom>
          <a:noFill/>
        </p:spPr>
        <p:txBody>
          <a:bodyPr wrap="square" rtlCol="0">
            <a:spAutoFit/>
          </a:bodyPr>
          <a:lstStyle/>
          <a:p>
            <a:pPr algn="ctr">
              <a:defRPr/>
            </a:pPr>
            <a:r>
              <a:rPr lang="ru-RU" sz="4000" b="1">
                <a:solidFill>
                  <a:srgbClr val="002060"/>
                </a:solidFill>
              </a:rPr>
              <a:t>Обеспечение стандартами</a:t>
            </a:r>
            <a:endParaRPr lang="en-US" sz="4000" b="1">
              <a:solidFill>
                <a:srgbClr val="002060"/>
              </a:solidFill>
            </a:endParaRPr>
          </a:p>
          <a:p>
            <a:pPr algn="ctr">
              <a:defRPr/>
            </a:pPr>
            <a:r>
              <a:rPr lang="ru-RU" sz="4000" b="1">
                <a:solidFill>
                  <a:srgbClr val="002060"/>
                </a:solidFill>
              </a:rPr>
              <a:t>и консультирование по</a:t>
            </a:r>
            <a:r>
              <a:rPr lang="en-US" sz="4000" b="1">
                <a:solidFill>
                  <a:srgbClr val="002060"/>
                </a:solidFill>
              </a:rPr>
              <a:t> </a:t>
            </a:r>
            <a:r>
              <a:rPr lang="ru-RU" sz="4000" b="1">
                <a:solidFill>
                  <a:srgbClr val="002060"/>
                </a:solidFill>
              </a:rPr>
              <a:t>применению</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84890" y="216563"/>
            <a:ext cx="2743200" cy="365125"/>
          </a:xfrm>
        </p:spPr>
        <p:txBody>
          <a:bodyPr/>
          <a:lstStyle/>
          <a:p>
            <a:pPr>
              <a:defRPr/>
            </a:pPr>
            <a:fld id="{35A78594-8646-4D53-8F42-51980A186450}" type="slidenum">
              <a:rPr lang="ru-RU"/>
              <a:t>19</a:t>
            </a:fld>
            <a:endParaRPr lang="ru-RU"/>
          </a:p>
        </p:txBody>
      </p:sp>
      <p:sp>
        <p:nvSpPr>
          <p:cNvPr id="5" name="Заголовок 1"/>
          <p:cNvSpPr txBox="1"/>
          <p:nvPr/>
        </p:nvSpPr>
        <p:spPr bwMode="auto">
          <a:xfrm>
            <a:off x="0" y="204936"/>
            <a:ext cx="5565116"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434F9B"/>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a:ln>
                  <a:noFill/>
                </a:ln>
                <a:solidFill>
                  <a:srgbClr val="002060"/>
                </a:solidFill>
                <a:latin typeface="Arial"/>
                <a:ea typeface="Arial"/>
                <a:cs typeface="Arial"/>
              </a:rPr>
              <a:t>Классификатор стандартов</a:t>
            </a:r>
            <a:endParaRPr/>
          </a:p>
        </p:txBody>
      </p:sp>
      <p:grpSp>
        <p:nvGrpSpPr>
          <p:cNvPr id="6" name="Схема 5"/>
          <p:cNvGrpSpPr/>
          <p:nvPr/>
        </p:nvGrpSpPr>
        <p:grpSpPr bwMode="auto">
          <a:xfrm>
            <a:off x="1651533" y="759257"/>
            <a:ext cx="8888933" cy="4906977"/>
            <a:chOff x="0" y="0"/>
            <a:chExt cx="8888933" cy="4906977"/>
          </a:xfrm>
        </p:grpSpPr>
        <p:sp>
          <p:nvSpPr>
            <p:cNvPr id="2" name="Трапеция 1"/>
            <p:cNvSpPr/>
            <p:nvPr/>
          </p:nvSpPr>
          <p:spPr bwMode="auto">
            <a:xfrm>
              <a:off x="3950636" y="0"/>
              <a:ext cx="987659" cy="545219"/>
            </a:xfrm>
            <a:prstGeom prst="trapezoid">
              <a:avLst>
                <a:gd name="adj" fmla="val 90574"/>
              </a:avLst>
            </a:prstGeom>
            <a:solidFill>
              <a:srgbClr val="FF0000"/>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ts val="0"/>
                </a:spcBef>
                <a:spcAft>
                  <a:spcPts val="0"/>
                </a:spcAft>
                <a:defRPr/>
              </a:pPr>
              <a:r>
                <a:rPr lang="ru-RU" sz="1050" b="1" dirty="0">
                  <a:solidFill>
                    <a:schemeClr val="bg1"/>
                  </a:solidFill>
                </a:rPr>
                <a:t>СУП</a:t>
              </a:r>
              <a:r>
                <a:rPr lang="ru-RU" sz="1050" b="1" dirty="0">
                  <a:solidFill>
                    <a:schemeClr val="tx1"/>
                  </a:solidFill>
                </a:rPr>
                <a:t> </a:t>
              </a:r>
              <a:endParaRPr lang="ru-RU" sz="1050" dirty="0">
                <a:solidFill>
                  <a:schemeClr val="tx1"/>
                </a:solidFill>
              </a:endParaRPr>
            </a:p>
          </p:txBody>
        </p:sp>
        <p:sp>
          <p:nvSpPr>
            <p:cNvPr id="3" name="Трапеция 2"/>
            <p:cNvSpPr/>
            <p:nvPr/>
          </p:nvSpPr>
          <p:spPr bwMode="auto">
            <a:xfrm>
              <a:off x="3456807" y="545219"/>
              <a:ext cx="1975318"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ts val="0"/>
                </a:spcBef>
                <a:spcAft>
                  <a:spcPts val="0"/>
                </a:spcAft>
                <a:defRPr/>
              </a:pPr>
              <a:r>
                <a:rPr lang="ru-RU" sz="1400" b="0">
                  <a:solidFill>
                    <a:schemeClr val="bg1"/>
                  </a:solidFill>
                </a:rPr>
                <a:t>Договор подряда</a:t>
              </a:r>
              <a:endParaRPr/>
            </a:p>
          </p:txBody>
        </p:sp>
        <p:sp>
          <p:nvSpPr>
            <p:cNvPr id="22" name="Трапеция 21"/>
            <p:cNvSpPr/>
            <p:nvPr/>
          </p:nvSpPr>
          <p:spPr bwMode="auto">
            <a:xfrm>
              <a:off x="2962977" y="1090439"/>
              <a:ext cx="2962977"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100000"/>
                </a:lnSpc>
                <a:spcBef>
                  <a:spcPts val="0"/>
                </a:spcBef>
                <a:spcAft>
                  <a:spcPts val="0"/>
                </a:spcAft>
                <a:defRPr/>
              </a:pPr>
              <a:r>
                <a:rPr lang="ru-RU" sz="1400" b="1">
                  <a:solidFill>
                    <a:schemeClr val="tx1"/>
                  </a:solidFill>
                </a:rPr>
                <a:t>         </a:t>
              </a:r>
              <a:endParaRPr lang="ru-RU" sz="1400">
                <a:solidFill>
                  <a:schemeClr val="tx1"/>
                </a:solidFill>
              </a:endParaRPr>
            </a:p>
          </p:txBody>
        </p:sp>
        <p:sp>
          <p:nvSpPr>
            <p:cNvPr id="23" name="Трапеция 22"/>
            <p:cNvSpPr/>
            <p:nvPr/>
          </p:nvSpPr>
          <p:spPr bwMode="auto">
            <a:xfrm>
              <a:off x="2469148" y="1635659"/>
              <a:ext cx="3950636"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ts val="0"/>
                </a:spcBef>
                <a:spcAft>
                  <a:spcPts val="0"/>
                </a:spcAft>
                <a:defRPr/>
              </a:pPr>
              <a:r>
                <a:rPr lang="ru-RU" sz="1100" b="0">
                  <a:solidFill>
                    <a:schemeClr val="bg1"/>
                  </a:solidFill>
                </a:rPr>
                <a:t>Культура производства и </a:t>
              </a:r>
              <a:endParaRPr/>
            </a:p>
            <a:p>
              <a:pPr lvl="0" algn="ctr" defTabSz="488950">
                <a:lnSpc>
                  <a:spcPct val="90000"/>
                </a:lnSpc>
                <a:spcBef>
                  <a:spcPts val="0"/>
                </a:spcBef>
                <a:spcAft>
                  <a:spcPts val="0"/>
                </a:spcAft>
                <a:defRPr/>
              </a:pPr>
              <a:r>
                <a:rPr lang="ru-RU" sz="1100" b="0">
                  <a:solidFill>
                    <a:schemeClr val="bg1"/>
                  </a:solidFill>
                </a:rPr>
                <a:t>строительная логистика площадок сооружения ОИАЭ</a:t>
              </a:r>
              <a:endParaRPr/>
            </a:p>
          </p:txBody>
        </p:sp>
        <p:sp>
          <p:nvSpPr>
            <p:cNvPr id="24" name="Трапеция 23"/>
            <p:cNvSpPr/>
            <p:nvPr/>
          </p:nvSpPr>
          <p:spPr bwMode="auto">
            <a:xfrm>
              <a:off x="1975318" y="2180879"/>
              <a:ext cx="4938296"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ts val="0"/>
                </a:spcBef>
                <a:spcAft>
                  <a:spcPts val="0"/>
                </a:spcAft>
                <a:defRPr/>
              </a:pPr>
              <a:r>
                <a:rPr lang="ru-RU" sz="1100" b="0">
                  <a:solidFill>
                    <a:schemeClr val="bg1"/>
                  </a:solidFill>
                </a:rPr>
                <a:t>ПОС, ППР, организация проектирования, строительства </a:t>
              </a:r>
              <a:endParaRPr/>
            </a:p>
            <a:p>
              <a:pPr lvl="0" algn="ctr" defTabSz="488950">
                <a:lnSpc>
                  <a:spcPct val="90000"/>
                </a:lnSpc>
                <a:spcBef>
                  <a:spcPts val="0"/>
                </a:spcBef>
                <a:spcAft>
                  <a:spcPts val="0"/>
                </a:spcAft>
                <a:defRPr/>
              </a:pPr>
              <a:r>
                <a:rPr lang="ru-RU" sz="1100" b="0">
                  <a:solidFill>
                    <a:schemeClr val="bg1"/>
                  </a:solidFill>
                </a:rPr>
                <a:t>ТМР, ЭМР, ПНР, АСУ ТП </a:t>
              </a:r>
              <a:endParaRPr/>
            </a:p>
          </p:txBody>
        </p:sp>
        <p:sp>
          <p:nvSpPr>
            <p:cNvPr id="25" name="Трапеция 24"/>
            <p:cNvSpPr/>
            <p:nvPr/>
          </p:nvSpPr>
          <p:spPr bwMode="auto">
            <a:xfrm>
              <a:off x="1481488" y="2726098"/>
              <a:ext cx="5925955"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ts val="0"/>
                </a:spcBef>
                <a:spcAft>
                  <a:spcPts val="0"/>
                </a:spcAft>
                <a:defRPr/>
              </a:pPr>
              <a:r>
                <a:rPr lang="ru-RU" sz="2000" b="0">
                  <a:solidFill>
                    <a:schemeClr val="bg1"/>
                  </a:solidFill>
                </a:rPr>
                <a:t>Контроль и авторский надзор</a:t>
              </a:r>
              <a:endParaRPr/>
            </a:p>
          </p:txBody>
        </p:sp>
        <p:sp>
          <p:nvSpPr>
            <p:cNvPr id="26" name="Трапеция 25"/>
            <p:cNvSpPr/>
            <p:nvPr/>
          </p:nvSpPr>
          <p:spPr bwMode="auto">
            <a:xfrm>
              <a:off x="989249" y="3281056"/>
              <a:ext cx="6913614"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ts val="0"/>
                </a:spcBef>
                <a:spcAft>
                  <a:spcPts val="0"/>
                </a:spcAft>
                <a:defRPr/>
              </a:pPr>
              <a:r>
                <a:rPr lang="ru-RU" sz="2400" b="0">
                  <a:solidFill>
                    <a:schemeClr val="bg1"/>
                  </a:solidFill>
                </a:rPr>
                <a:t>Персонал</a:t>
              </a:r>
              <a:endParaRPr lang="ru-RU" sz="1800" b="0">
                <a:solidFill>
                  <a:schemeClr val="bg1"/>
                </a:solidFill>
              </a:endParaRPr>
            </a:p>
          </p:txBody>
        </p:sp>
        <p:sp>
          <p:nvSpPr>
            <p:cNvPr id="27" name="Трапеция 26"/>
            <p:cNvSpPr/>
            <p:nvPr/>
          </p:nvSpPr>
          <p:spPr bwMode="auto">
            <a:xfrm>
              <a:off x="493829" y="3816538"/>
              <a:ext cx="7901273" cy="545219"/>
            </a:xfrm>
            <a:prstGeom prst="trapezoid">
              <a:avLst>
                <a:gd name="adj" fmla="val 90574"/>
              </a:avLst>
            </a:prstGeom>
            <a:solidFill>
              <a:srgbClr val="4755A7"/>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ts val="0"/>
                </a:spcBef>
                <a:spcAft>
                  <a:spcPts val="0"/>
                </a:spcAft>
                <a:defRPr/>
              </a:pPr>
              <a:r>
                <a:rPr lang="ru-RU" sz="2400" b="0" i="0" cap="none">
                  <a:solidFill>
                    <a:schemeClr val="bg1"/>
                  </a:solidFill>
                </a:rPr>
                <a:t>Технология сооружения</a:t>
              </a:r>
              <a:endParaRPr lang="ru-RU" sz="2400" b="0" i="0">
                <a:solidFill>
                  <a:schemeClr val="bg1"/>
                </a:solidFill>
              </a:endParaRPr>
            </a:p>
          </p:txBody>
        </p:sp>
        <p:sp>
          <p:nvSpPr>
            <p:cNvPr id="28" name="Трапеция 27"/>
            <p:cNvSpPr/>
            <p:nvPr/>
          </p:nvSpPr>
          <p:spPr bwMode="auto">
            <a:xfrm>
              <a:off x="0" y="4361758"/>
              <a:ext cx="8888933" cy="545219"/>
            </a:xfrm>
            <a:prstGeom prst="trapezoid">
              <a:avLst>
                <a:gd name="adj" fmla="val 90574"/>
              </a:avLst>
            </a:prstGeom>
            <a:solidFill>
              <a:srgbClr val="0070C0"/>
            </a:solidFill>
            <a:ln w="12700" cap="flat" cmpd="sng" algn="ctr">
              <a:solidFill>
                <a:schemeClr val="lt1">
                  <a:hueOff val="0"/>
                  <a:satOff val="0"/>
                  <a:lumOff val="0"/>
                  <a:alphaOff val="0"/>
                </a:schemeClr>
              </a:solidFill>
              <a:prstDash val="solid"/>
              <a:miter lim="800000"/>
            </a:ln>
            <a:effectLst/>
          </p:spPr>
          <p:style>
            <a:lnRef idx="2">
              <a:srgbClr val="000000"/>
            </a:lnRef>
            <a:fillRef idx="1">
              <a:srgbClr val="000000"/>
            </a:fillRef>
            <a:effectRef idx="0">
              <a:srgbClr val="00000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ts val="0"/>
                </a:spcBef>
                <a:spcAft>
                  <a:spcPts val="0"/>
                </a:spcAft>
                <a:defRPr/>
              </a:pPr>
              <a:r>
                <a:rPr lang="ru-RU" sz="2800" b="1">
                  <a:solidFill>
                    <a:schemeClr val="bg1"/>
                  </a:solidFill>
                </a:rPr>
                <a:t>Технические стандарты</a:t>
              </a:r>
              <a:endParaRPr/>
            </a:p>
          </p:txBody>
        </p:sp>
      </p:grpSp>
      <p:sp>
        <p:nvSpPr>
          <p:cNvPr id="7" name="Прямоугольник 6"/>
          <p:cNvSpPr/>
          <p:nvPr/>
        </p:nvSpPr>
        <p:spPr bwMode="auto">
          <a:xfrm>
            <a:off x="4444636" y="1660394"/>
            <a:ext cx="3341081" cy="888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defRPr/>
            </a:pPr>
            <a:r>
              <a:rPr lang="ru-RU" sz="1200">
                <a:solidFill>
                  <a:prstClr val="white"/>
                </a:solidFill>
              </a:rPr>
              <a:t>Застройщик, </a:t>
            </a:r>
            <a:endParaRPr/>
          </a:p>
          <a:p>
            <a:pPr algn="ctr">
              <a:defRPr/>
            </a:pPr>
            <a:r>
              <a:rPr lang="ru-RU" sz="1200">
                <a:solidFill>
                  <a:prstClr val="white"/>
                </a:solidFill>
              </a:rPr>
              <a:t>генподрядчик, </a:t>
            </a:r>
            <a:endParaRPr/>
          </a:p>
          <a:p>
            <a:pPr algn="ctr">
              <a:defRPr/>
            </a:pPr>
            <a:r>
              <a:rPr lang="ru-RU" sz="1200">
                <a:solidFill>
                  <a:prstClr val="white"/>
                </a:solidFill>
              </a:rPr>
              <a:t>генпроектировщик</a:t>
            </a:r>
          </a:p>
        </p:txBody>
      </p:sp>
      <p:sp>
        <p:nvSpPr>
          <p:cNvPr id="8" name="Овал 7"/>
          <p:cNvSpPr/>
          <p:nvPr/>
        </p:nvSpPr>
        <p:spPr bwMode="auto">
          <a:xfrm>
            <a:off x="5472831" y="786648"/>
            <a:ext cx="388563" cy="339619"/>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1</a:t>
            </a:r>
            <a:endParaRPr/>
          </a:p>
        </p:txBody>
      </p:sp>
      <p:sp>
        <p:nvSpPr>
          <p:cNvPr id="9" name="Овал 8"/>
          <p:cNvSpPr/>
          <p:nvPr/>
        </p:nvSpPr>
        <p:spPr bwMode="auto">
          <a:xfrm>
            <a:off x="4519983" y="1824310"/>
            <a:ext cx="372691" cy="339619"/>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3</a:t>
            </a:r>
            <a:endParaRPr/>
          </a:p>
        </p:txBody>
      </p:sp>
      <p:sp>
        <p:nvSpPr>
          <p:cNvPr id="10" name="Овал 9"/>
          <p:cNvSpPr/>
          <p:nvPr/>
        </p:nvSpPr>
        <p:spPr bwMode="auto">
          <a:xfrm>
            <a:off x="4062633" y="2352757"/>
            <a:ext cx="384295" cy="339619"/>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1</a:t>
            </a:r>
            <a:endParaRPr/>
          </a:p>
        </p:txBody>
      </p:sp>
      <p:sp>
        <p:nvSpPr>
          <p:cNvPr id="11" name="Овал 10"/>
          <p:cNvSpPr/>
          <p:nvPr/>
        </p:nvSpPr>
        <p:spPr bwMode="auto">
          <a:xfrm>
            <a:off x="3382697" y="2819537"/>
            <a:ext cx="502926" cy="469222"/>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45</a:t>
            </a:r>
            <a:endParaRPr/>
          </a:p>
        </p:txBody>
      </p:sp>
      <p:sp>
        <p:nvSpPr>
          <p:cNvPr id="12" name="Овал 11"/>
          <p:cNvSpPr/>
          <p:nvPr/>
        </p:nvSpPr>
        <p:spPr bwMode="auto">
          <a:xfrm>
            <a:off x="2898487" y="3375708"/>
            <a:ext cx="504433" cy="470781"/>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24</a:t>
            </a:r>
            <a:endParaRPr/>
          </a:p>
        </p:txBody>
      </p:sp>
      <p:sp>
        <p:nvSpPr>
          <p:cNvPr id="13" name="Овал 12"/>
          <p:cNvSpPr/>
          <p:nvPr/>
        </p:nvSpPr>
        <p:spPr bwMode="auto">
          <a:xfrm>
            <a:off x="2557949" y="4020384"/>
            <a:ext cx="340537" cy="339619"/>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9</a:t>
            </a:r>
            <a:endParaRPr/>
          </a:p>
        </p:txBody>
      </p:sp>
      <p:sp>
        <p:nvSpPr>
          <p:cNvPr id="14" name="Овал 13"/>
          <p:cNvSpPr/>
          <p:nvPr/>
        </p:nvSpPr>
        <p:spPr bwMode="auto">
          <a:xfrm>
            <a:off x="2055932" y="4572849"/>
            <a:ext cx="383252" cy="339619"/>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3</a:t>
            </a:r>
            <a:endParaRPr/>
          </a:p>
        </p:txBody>
      </p:sp>
      <p:sp>
        <p:nvSpPr>
          <p:cNvPr id="15" name="Овал 14"/>
          <p:cNvSpPr/>
          <p:nvPr/>
        </p:nvSpPr>
        <p:spPr bwMode="auto">
          <a:xfrm>
            <a:off x="1524784" y="4999112"/>
            <a:ext cx="508961" cy="458894"/>
          </a:xfrm>
          <a:prstGeom prst="ellipse">
            <a:avLst/>
          </a:prstGeom>
          <a:solidFill>
            <a:srgbClr val="658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prstClr val="white"/>
                </a:solidFill>
              </a:rPr>
              <a:t>89</a:t>
            </a:r>
            <a:endParaRPr/>
          </a:p>
        </p:txBody>
      </p:sp>
      <p:sp>
        <p:nvSpPr>
          <p:cNvPr id="16" name="Прямоугольник 15"/>
          <p:cNvSpPr/>
          <p:nvPr/>
        </p:nvSpPr>
        <p:spPr bwMode="auto">
          <a:xfrm>
            <a:off x="1651533" y="5691302"/>
            <a:ext cx="2695471" cy="485894"/>
          </a:xfrm>
          <a:prstGeom prst="rect">
            <a:avLst/>
          </a:prstGeom>
          <a:solidFill>
            <a:schemeClr val="accent6">
              <a:lumMod val="75000"/>
            </a:schemeClr>
          </a:solidFill>
          <a:ln w="38100" cap="flat" cmpd="sng" algn="ctr">
            <a:solidFill>
              <a:schemeClr val="bg1"/>
            </a:solidFill>
            <a:prstDash val="solid"/>
          </a:ln>
          <a:effectLst/>
        </p:spPr>
        <p:txBody>
          <a:bodyPr lIns="27000" tIns="27000" rIns="27000" bIns="27000" rtlCol="0" anchor="ctr">
            <a:normAutofit/>
          </a:bodyPr>
          <a:lstStyle/>
          <a:p>
            <a:pPr marR="0" lvl="0" algn="ctr" defTabSz="914400">
              <a:lnSpc>
                <a:spcPct val="100000"/>
              </a:lnSpc>
              <a:spcBef>
                <a:spcPts val="0"/>
              </a:spcBef>
              <a:spcAft>
                <a:spcPts val="0"/>
              </a:spcAft>
              <a:buClrTx/>
              <a:buSzTx/>
              <a:defRPr/>
            </a:pPr>
            <a:r>
              <a:rPr lang="ru-RU" sz="1600" i="0" u="none" strike="noStrike" cap="none" spc="0">
                <a:ln>
                  <a:noFill/>
                </a:ln>
                <a:solidFill>
                  <a:srgbClr val="FFFFFF"/>
                </a:solidFill>
                <a:latin typeface="Arial"/>
              </a:rPr>
              <a:t>Контроль и надзор</a:t>
            </a:r>
            <a:endParaRPr/>
          </a:p>
        </p:txBody>
      </p:sp>
      <p:sp>
        <p:nvSpPr>
          <p:cNvPr id="17" name="Прямоугольник 16"/>
          <p:cNvSpPr/>
          <p:nvPr/>
        </p:nvSpPr>
        <p:spPr bwMode="auto">
          <a:xfrm>
            <a:off x="7865981" y="5694206"/>
            <a:ext cx="2695471" cy="492515"/>
          </a:xfrm>
          <a:prstGeom prst="rect">
            <a:avLst/>
          </a:prstGeom>
          <a:solidFill>
            <a:schemeClr val="accent6">
              <a:lumMod val="75000"/>
            </a:schemeClr>
          </a:solidFill>
          <a:ln w="38100" cap="flat" cmpd="sng" algn="ctr">
            <a:solidFill>
              <a:schemeClr val="bg1"/>
            </a:solidFill>
            <a:prstDash val="solid"/>
          </a:ln>
          <a:effectLst/>
        </p:spPr>
        <p:txBody>
          <a:bodyPr lIns="27000" tIns="27000" rIns="27000" bIns="27000" rtlCol="0" anchor="ctr">
            <a:normAutofit fontScale="92500" lnSpcReduction="10000"/>
          </a:bodyPr>
          <a:lstStyle/>
          <a:p>
            <a:pPr marR="0" lvl="0" algn="ctr" defTabSz="914400">
              <a:lnSpc>
                <a:spcPct val="100000"/>
              </a:lnSpc>
              <a:spcBef>
                <a:spcPts val="0"/>
              </a:spcBef>
              <a:spcAft>
                <a:spcPts val="0"/>
              </a:spcAft>
              <a:buClrTx/>
              <a:buSzTx/>
              <a:defRPr/>
            </a:pPr>
            <a:r>
              <a:rPr lang="ru-RU" sz="1600" i="0" u="none" strike="noStrike" cap="none" spc="0">
                <a:ln>
                  <a:noFill/>
                </a:ln>
                <a:solidFill>
                  <a:srgbClr val="FFFFFF"/>
                </a:solidFill>
                <a:latin typeface="Arial"/>
              </a:rPr>
              <a:t>Обучение специалистов работе со стандартами</a:t>
            </a:r>
          </a:p>
        </p:txBody>
      </p:sp>
      <p:sp>
        <p:nvSpPr>
          <p:cNvPr id="18" name="Прямоугольник 17"/>
          <p:cNvSpPr/>
          <p:nvPr/>
        </p:nvSpPr>
        <p:spPr bwMode="auto">
          <a:xfrm>
            <a:off x="4748263" y="5694206"/>
            <a:ext cx="2695471" cy="485894"/>
          </a:xfrm>
          <a:prstGeom prst="rect">
            <a:avLst/>
          </a:prstGeom>
          <a:solidFill>
            <a:schemeClr val="accent6">
              <a:lumMod val="75000"/>
            </a:schemeClr>
          </a:solidFill>
          <a:ln w="38100" cap="flat" cmpd="sng" algn="ctr">
            <a:solidFill>
              <a:schemeClr val="bg1"/>
            </a:solidFill>
            <a:prstDash val="solid"/>
          </a:ln>
          <a:effectLst/>
        </p:spPr>
        <p:txBody>
          <a:bodyPr lIns="27000" tIns="27000" rIns="27000" bIns="27000" rtlCol="0" anchor="ctr">
            <a:normAutofit fontScale="92500" lnSpcReduction="10000"/>
          </a:bodyPr>
          <a:lstStyle/>
          <a:p>
            <a:pPr marR="0" lvl="0" algn="ctr" defTabSz="914400">
              <a:lnSpc>
                <a:spcPct val="100000"/>
              </a:lnSpc>
              <a:spcBef>
                <a:spcPts val="0"/>
              </a:spcBef>
              <a:spcAft>
                <a:spcPts val="0"/>
              </a:spcAft>
              <a:buClrTx/>
              <a:buSzTx/>
              <a:defRPr/>
            </a:pPr>
            <a:r>
              <a:rPr lang="ru-RU" sz="1600" i="0" u="none" strike="noStrike" cap="none" spc="0">
                <a:ln>
                  <a:noFill/>
                </a:ln>
                <a:solidFill>
                  <a:srgbClr val="FFFFFF"/>
                </a:solidFill>
                <a:latin typeface="Arial"/>
              </a:rPr>
              <a:t>Консультирование по применению</a:t>
            </a:r>
          </a:p>
        </p:txBody>
      </p:sp>
      <p:sp>
        <p:nvSpPr>
          <p:cNvPr id="19" name="Прямоугольник 18"/>
          <p:cNvSpPr/>
          <p:nvPr/>
        </p:nvSpPr>
        <p:spPr bwMode="auto">
          <a:xfrm>
            <a:off x="1651533" y="6203769"/>
            <a:ext cx="8909919" cy="382620"/>
          </a:xfrm>
          <a:prstGeom prst="rect">
            <a:avLst/>
          </a:prstGeom>
          <a:solidFill>
            <a:srgbClr val="C7EB15"/>
          </a:solidFill>
          <a:ln w="38100" cap="flat" cmpd="sng" algn="ctr">
            <a:solidFill>
              <a:schemeClr val="bg1"/>
            </a:solidFill>
            <a:prstDash val="solid"/>
          </a:ln>
          <a:effectLst/>
        </p:spPr>
        <p:txBody>
          <a:bodyPr lIns="27000" tIns="27000" rIns="27000" bIns="27000" rtlCol="0" anchor="ctr">
            <a:normAutofit fontScale="92500"/>
          </a:bodyPr>
          <a:lstStyle/>
          <a:p>
            <a:pPr marR="0" lvl="0" algn="ctr" defTabSz="914400">
              <a:lnSpc>
                <a:spcPct val="100000"/>
              </a:lnSpc>
              <a:spcBef>
                <a:spcPts val="0"/>
              </a:spcBef>
              <a:spcAft>
                <a:spcPts val="0"/>
              </a:spcAft>
              <a:buClrTx/>
              <a:buSzTx/>
              <a:defRPr/>
            </a:pPr>
            <a:r>
              <a:rPr lang="ru-RU" sz="1600" b="1" i="0" u="none" strike="noStrike" cap="none" spc="0" dirty="0">
                <a:ln>
                  <a:noFill/>
                </a:ln>
                <a:latin typeface="Arial"/>
              </a:rPr>
              <a:t>Формирование специальной программы разработки стандартов для проекта «ИЯУ МБИР»</a:t>
            </a:r>
            <a:endParaRPr dirty="0"/>
          </a:p>
        </p:txBody>
      </p:sp>
      <p:sp>
        <p:nvSpPr>
          <p:cNvPr id="20" name="Прямоугольник 19"/>
          <p:cNvSpPr/>
          <p:nvPr/>
        </p:nvSpPr>
        <p:spPr bwMode="auto">
          <a:xfrm>
            <a:off x="8773928" y="956457"/>
            <a:ext cx="1069524" cy="1015663"/>
          </a:xfrm>
          <a:prstGeom prst="rect">
            <a:avLst/>
          </a:prstGeom>
        </p:spPr>
        <p:txBody>
          <a:bodyPr wrap="none">
            <a:spAutoFit/>
          </a:bodyPr>
          <a:lstStyle/>
          <a:p>
            <a:pPr>
              <a:defRPr/>
            </a:pPr>
            <a:r>
              <a:rPr lang="en-US" sz="2000" b="1">
                <a:solidFill>
                  <a:schemeClr val="accent5">
                    <a:lumMod val="75000"/>
                  </a:schemeClr>
                </a:solidFill>
              </a:rPr>
              <a:t>76 </a:t>
            </a:r>
            <a:r>
              <a:rPr lang="ru-RU" sz="2000" b="1">
                <a:solidFill>
                  <a:schemeClr val="accent5">
                    <a:lumMod val="75000"/>
                  </a:schemeClr>
                </a:solidFill>
              </a:rPr>
              <a:t>СТО</a:t>
            </a:r>
            <a:endParaRPr/>
          </a:p>
          <a:p>
            <a:pPr>
              <a:defRPr/>
            </a:pPr>
            <a:r>
              <a:rPr lang="ru-RU" sz="2000" b="1">
                <a:solidFill>
                  <a:schemeClr val="accent5">
                    <a:lumMod val="75000"/>
                  </a:schemeClr>
                </a:solidFill>
              </a:rPr>
              <a:t>79 СТО</a:t>
            </a:r>
            <a:endParaRPr/>
          </a:p>
          <a:p>
            <a:pPr>
              <a:defRPr/>
            </a:pPr>
            <a:r>
              <a:rPr lang="ru-RU" sz="2000" b="1">
                <a:solidFill>
                  <a:schemeClr val="accent5">
                    <a:lumMod val="75000"/>
                  </a:schemeClr>
                </a:solidFill>
              </a:rPr>
              <a:t>20 СТО</a:t>
            </a:r>
            <a:endParaRPr/>
          </a:p>
        </p:txBody>
      </p:sp>
      <p:sp>
        <p:nvSpPr>
          <p:cNvPr id="21" name="Прямоугольник 20"/>
          <p:cNvSpPr/>
          <p:nvPr/>
        </p:nvSpPr>
        <p:spPr bwMode="auto">
          <a:xfrm>
            <a:off x="981887" y="965269"/>
            <a:ext cx="2766976" cy="1015663"/>
          </a:xfrm>
          <a:prstGeom prst="rect">
            <a:avLst/>
          </a:prstGeom>
        </p:spPr>
        <p:txBody>
          <a:bodyPr wrap="none">
            <a:spAutoFit/>
          </a:bodyPr>
          <a:lstStyle/>
          <a:p>
            <a:pPr>
              <a:defRPr/>
            </a:pPr>
            <a:r>
              <a:rPr lang="ru-RU" sz="2000" b="1">
                <a:solidFill>
                  <a:schemeClr val="accent5">
                    <a:lumMod val="75000"/>
                  </a:schemeClr>
                </a:solidFill>
              </a:rPr>
              <a:t>СОЮЗАТОМСТРОЙ</a:t>
            </a:r>
            <a:endParaRPr/>
          </a:p>
          <a:p>
            <a:pPr>
              <a:defRPr/>
            </a:pPr>
            <a:r>
              <a:rPr lang="ru-RU" sz="2000" b="1">
                <a:solidFill>
                  <a:schemeClr val="accent5">
                    <a:lumMod val="75000"/>
                  </a:schemeClr>
                </a:solidFill>
              </a:rPr>
              <a:t>СОЮЗАТОМПРОЕКТ</a:t>
            </a:r>
            <a:endParaRPr/>
          </a:p>
          <a:p>
            <a:pPr>
              <a:defRPr/>
            </a:pPr>
            <a:r>
              <a:rPr lang="ru-RU" sz="2000" b="1">
                <a:solidFill>
                  <a:schemeClr val="accent5">
                    <a:lumMod val="75000"/>
                  </a:schemeClr>
                </a:solidFill>
              </a:rPr>
              <a:t>СОЮЗАТОМГЕО</a:t>
            </a:r>
            <a:endParaRPr lang="ru-RU"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Box 4"/>
          <p:cNvSpPr txBox="1"/>
          <p:nvPr/>
        </p:nvSpPr>
        <p:spPr bwMode="auto">
          <a:xfrm>
            <a:off x="479377" y="2090172"/>
            <a:ext cx="10942706" cy="3662541"/>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ED7D31">
                    <a:lumMod val="75000"/>
                  </a:srgbClr>
                </a:solidFill>
              </a:rPr>
              <a:t>Вопрос №3</a:t>
            </a:r>
            <a:endParaRPr dirty="0"/>
          </a:p>
          <a:p>
            <a:pPr algn="just"/>
            <a:r>
              <a:rPr lang="ru-RU" sz="3200" dirty="0">
                <a:effectLst/>
                <a:latin typeface="Times New Roman" panose="02020603050405020304" pitchFamily="18" charset="0"/>
                <a:ea typeface="Calibri" panose="020F0502020204030204" pitchFamily="34" charset="0"/>
              </a:rPr>
              <a:t>   	О роли СРО АО в обеспечении качества и                                             безопасности в ходе сооружения объектов капитального          строительства ГК «Росатом». </a:t>
            </a:r>
          </a:p>
          <a:p>
            <a:pPr algn="just"/>
            <a:r>
              <a:rPr lang="ru-RU" sz="3200" dirty="0">
                <a:latin typeface="Times New Roman" panose="02020603050405020304" pitchFamily="18" charset="0"/>
                <a:ea typeface="Calibri" panose="020F0502020204030204" pitchFamily="34" charset="0"/>
              </a:rPr>
              <a:t>	</a:t>
            </a:r>
            <a:r>
              <a:rPr lang="ru-RU" sz="3200" dirty="0">
                <a:effectLst/>
                <a:latin typeface="Times New Roman" panose="02020603050405020304" pitchFamily="18" charset="0"/>
                <a:ea typeface="Calibri" panose="020F0502020204030204" pitchFamily="34" charset="0"/>
              </a:rPr>
              <a:t>О мерах по совершенствованию градостроительного законодательства. </a:t>
            </a:r>
            <a:endParaRPr lang="ru-RU" sz="4000" dirty="0">
              <a:effectLst/>
              <a:latin typeface="Times New Roman" panose="02020603050405020304" pitchFamily="18" charset="0"/>
              <a:ea typeface="Times New Roman" panose="02020603050405020304" pitchFamily="18" charset="0"/>
            </a:endParaRPr>
          </a:p>
          <a:p>
            <a:pPr marL="0" marR="0" lvl="0" indent="0" algn="ctr" defTabSz="914400">
              <a:lnSpc>
                <a:spcPct val="100000"/>
              </a:lnSpc>
              <a:spcBef>
                <a:spcPts val="0"/>
              </a:spcBef>
              <a:spcAft>
                <a:spcPts val="0"/>
              </a:spcAft>
              <a:buClrTx/>
              <a:buSzTx/>
              <a:buFontTx/>
              <a:buNone/>
              <a:defRPr/>
            </a:pPr>
            <a:r>
              <a:rPr lang="en-US" sz="3200" b="1" i="0" u="none" strike="noStrike" cap="none" spc="0" dirty="0">
                <a:ln>
                  <a:noFill/>
                </a:ln>
                <a:solidFill>
                  <a:srgbClr val="002060"/>
                </a:solidFill>
              </a:rPr>
              <a:t> </a:t>
            </a:r>
            <a:endParaRPr lang="ru-RU" sz="3200" b="1" i="0" u="none" strike="noStrike" cap="none" spc="0" dirty="0">
              <a:ln>
                <a:noFill/>
              </a:ln>
              <a:solidFill>
                <a:srgbClr val="002060"/>
              </a:solidFill>
            </a:endParaRPr>
          </a:p>
        </p:txBody>
      </p:sp>
      <p:sp>
        <p:nvSpPr>
          <p:cNvPr id="6" name="Номер слайда 3">
            <a:extLst>
              <a:ext uri="{FF2B5EF4-FFF2-40B4-BE49-F238E27FC236}">
                <a16:creationId xmlns:a16="http://schemas.microsoft.com/office/drawing/2014/main" id="{DCFB2558-FBFB-43B1-ACD0-1020CD1A0C68}"/>
              </a:ext>
            </a:extLst>
          </p:cNvPr>
          <p:cNvSpPr>
            <a:spLocks noGrp="1"/>
          </p:cNvSpPr>
          <p:nvPr>
            <p:ph type="sldNum" sz="quarter" idx="12"/>
          </p:nvPr>
        </p:nvSpPr>
        <p:spPr bwMode="auto">
          <a:xfrm>
            <a:off x="9409472" y="207419"/>
            <a:ext cx="2743200" cy="365125"/>
          </a:xfrm>
        </p:spPr>
        <p:txBody>
          <a:bodyPr/>
          <a:lstStyle/>
          <a:p>
            <a:pPr>
              <a:defRPr/>
            </a:pPr>
            <a:fld id="{35A78594-8646-4D53-8F42-51980A186450}" type="slidenum">
              <a:rPr lang="ru-RU"/>
              <a:t>2</a:t>
            </a:fld>
            <a:endParaRPr lang="ru-RU" dirty="0"/>
          </a:p>
        </p:txBody>
      </p:sp>
      <p:sp>
        <p:nvSpPr>
          <p:cNvPr id="7" name="TextBox 6">
            <a:extLst>
              <a:ext uri="{FF2B5EF4-FFF2-40B4-BE49-F238E27FC236}">
                <a16:creationId xmlns:a16="http://schemas.microsoft.com/office/drawing/2014/main" id="{E5A3A1DF-90C3-402A-98A1-E8B447CFDD90}"/>
              </a:ext>
            </a:extLst>
          </p:cNvPr>
          <p:cNvSpPr txBox="1"/>
          <p:nvPr/>
        </p:nvSpPr>
        <p:spPr bwMode="auto">
          <a:xfrm>
            <a:off x="7248128" y="5838363"/>
            <a:ext cx="4870580" cy="830997"/>
          </a:xfrm>
          <a:prstGeom prst="rect">
            <a:avLst/>
          </a:prstGeom>
          <a:noFill/>
        </p:spPr>
        <p:txBody>
          <a:bodyPr wrap="square" rtlCol="0">
            <a:spAutoFit/>
          </a:bodyPr>
          <a:lstStyle/>
          <a:p>
            <a:pPr>
              <a:spcAft>
                <a:spcPts val="1200"/>
              </a:spcAft>
            </a:pPr>
            <a:r>
              <a:rPr lang="ru-RU" sz="2000" b="1" i="1" dirty="0">
                <a:solidFill>
                  <a:schemeClr val="tx2">
                    <a:lumMod val="75000"/>
                  </a:schemeClr>
                </a:solidFill>
              </a:rPr>
              <a:t>Опекунов В.С.</a:t>
            </a:r>
          </a:p>
          <a:p>
            <a:pPr>
              <a:spcAft>
                <a:spcPts val="1200"/>
              </a:spcAft>
            </a:pPr>
            <a:r>
              <a:rPr lang="ru-RU" i="1" dirty="0">
                <a:solidFill>
                  <a:schemeClr val="tx2">
                    <a:lumMod val="75000"/>
                  </a:schemeClr>
                </a:solidFill>
              </a:rPr>
              <a:t>Президент СРО АО.</a:t>
            </a:r>
            <a:endParaRPr lang="ru-RU" sz="2000" b="1" i="1" dirty="0">
              <a:solidFill>
                <a:schemeClr val="tx2">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384890" y="216563"/>
            <a:ext cx="2743200" cy="365125"/>
          </a:xfrm>
        </p:spPr>
        <p:txBody>
          <a:bodyPr/>
          <a:lstStyle/>
          <a:p>
            <a:pPr>
              <a:defRPr/>
            </a:pPr>
            <a:fld id="{35A78594-8646-4D53-8F42-51980A186450}" type="slidenum">
              <a:rPr lang="ru-RU"/>
              <a:t>20</a:t>
            </a:fld>
            <a:endParaRPr lang="ru-RU"/>
          </a:p>
        </p:txBody>
      </p:sp>
      <p:sp>
        <p:nvSpPr>
          <p:cNvPr id="5" name="TextBox 4"/>
          <p:cNvSpPr txBox="1"/>
          <p:nvPr/>
        </p:nvSpPr>
        <p:spPr bwMode="auto">
          <a:xfrm>
            <a:off x="1789812" y="2459504"/>
            <a:ext cx="8612376" cy="1938992"/>
          </a:xfrm>
          <a:prstGeom prst="rect">
            <a:avLst/>
          </a:prstGeom>
          <a:noFill/>
        </p:spPr>
        <p:txBody>
          <a:bodyPr wrap="square" rtlCol="0">
            <a:spAutoFit/>
          </a:bodyPr>
          <a:lstStyle/>
          <a:p>
            <a:pPr algn="ctr">
              <a:defRPr/>
            </a:pPr>
            <a:r>
              <a:rPr lang="ru-RU" sz="4000" b="1">
                <a:solidFill>
                  <a:srgbClr val="002060"/>
                </a:solidFill>
              </a:rPr>
              <a:t>Организация контроля качества и требований по безопасности строительства</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19200" y="216563"/>
            <a:ext cx="2743200" cy="365125"/>
          </a:xfrm>
        </p:spPr>
        <p:txBody>
          <a:bodyPr/>
          <a:lstStyle/>
          <a:p>
            <a:pPr>
              <a:defRPr/>
            </a:pPr>
            <a:fld id="{35A78594-8646-4D53-8F42-51980A186450}" type="slidenum">
              <a:rPr lang="ru-RU"/>
              <a:t>21</a:t>
            </a:fld>
            <a:endParaRPr lang="ru-RU" dirty="0"/>
          </a:p>
        </p:txBody>
      </p:sp>
      <p:sp>
        <p:nvSpPr>
          <p:cNvPr id="5" name="Заголовок 1"/>
          <p:cNvSpPr>
            <a:spLocks noGrp="1"/>
          </p:cNvSpPr>
          <p:nvPr>
            <p:ph type="title"/>
          </p:nvPr>
        </p:nvSpPr>
        <p:spPr bwMode="auto">
          <a:xfrm>
            <a:off x="66675" y="198176"/>
            <a:ext cx="5565116" cy="343560"/>
          </a:xfrm>
        </p:spPr>
        <p:txBody>
          <a:bodyPr vert="horz" lIns="91440" tIns="45720" rIns="91440" bIns="45720" rtlCol="0" anchor="ctr">
            <a:noAutofit/>
          </a:bodyPr>
          <a:lstStyle/>
          <a:p>
            <a:pPr>
              <a:defRPr/>
            </a:pPr>
            <a:r>
              <a:rPr lang="ru-RU" sz="3200">
                <a:solidFill>
                  <a:srgbClr val="002060"/>
                </a:solidFill>
              </a:rPr>
              <a:t>Контрольная деятельность</a:t>
            </a:r>
            <a:endParaRPr/>
          </a:p>
        </p:txBody>
      </p:sp>
      <p:cxnSp>
        <p:nvCxnSpPr>
          <p:cNvPr id="6" name="Прямая соединительная линия 5"/>
          <p:cNvCxnSpPr>
            <a:cxnSpLocks/>
          </p:cNvCxnSpPr>
          <p:nvPr/>
        </p:nvCxnSpPr>
        <p:spPr bwMode="auto">
          <a:xfrm>
            <a:off x="6315676" y="5216267"/>
            <a:ext cx="0" cy="6156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a:cxnSpLocks/>
          </p:cNvCxnSpPr>
          <p:nvPr/>
        </p:nvCxnSpPr>
        <p:spPr bwMode="auto">
          <a:xfrm>
            <a:off x="5049700" y="5200633"/>
            <a:ext cx="0" cy="6156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bwMode="auto">
          <a:xfrm>
            <a:off x="1417197" y="795986"/>
            <a:ext cx="8798631" cy="498361"/>
          </a:xfrm>
          <a:prstGeom prst="rect">
            <a:avLst/>
          </a:prstGeom>
          <a:solidFill>
            <a:srgbClr val="424E98"/>
          </a:solidFill>
          <a:ln w="19050" cap="flat" cmpd="sng" algn="ctr">
            <a:noFill/>
            <a:prstDash val="solid"/>
          </a:ln>
          <a:effectLst/>
        </p:spPr>
        <p:txBody>
          <a:bodyPr lIns="27000" tIns="27000" rIns="27000" bIns="27000" rtlCol="0" anchor="ctr">
            <a:noAutofit/>
          </a:bodyPr>
          <a:lstStyle/>
          <a:p>
            <a:pPr marL="0" marR="0" lvl="0" indent="0" algn="ctr" defTabSz="914400">
              <a:lnSpc>
                <a:spcPct val="100000"/>
              </a:lnSpc>
              <a:spcBef>
                <a:spcPts val="0"/>
              </a:spcBef>
              <a:spcAft>
                <a:spcPts val="0"/>
              </a:spcAft>
              <a:buClrTx/>
              <a:buSzTx/>
              <a:buFontTx/>
              <a:buNone/>
              <a:defRPr/>
            </a:pPr>
            <a:r>
              <a:rPr lang="ru-RU" sz="2400" b="1" i="0" u="none" strike="noStrike" cap="none" spc="0">
                <a:ln>
                  <a:noFill/>
                </a:ln>
                <a:solidFill>
                  <a:prstClr val="white"/>
                </a:solidFill>
                <a:latin typeface="Arial"/>
                <a:ea typeface="Arial"/>
                <a:cs typeface="Arial"/>
              </a:rPr>
              <a:t>ОБЛАСТИ КОНТРОЛЯ</a:t>
            </a:r>
            <a:endParaRPr/>
          </a:p>
        </p:txBody>
      </p:sp>
      <p:sp>
        <p:nvSpPr>
          <p:cNvPr id="9" name="Прямоугольник 8"/>
          <p:cNvSpPr/>
          <p:nvPr/>
        </p:nvSpPr>
        <p:spPr bwMode="auto">
          <a:xfrm>
            <a:off x="1417197" y="1365476"/>
            <a:ext cx="8798631" cy="355667"/>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a:bodyPr>
          <a:lstStyle/>
          <a:p>
            <a:pPr marR="0" lvl="0" defTabSz="914400">
              <a:lnSpc>
                <a:spcPct val="100000"/>
              </a:lnSpc>
              <a:spcBef>
                <a:spcPts val="0"/>
              </a:spcBef>
              <a:spcAft>
                <a:spcPts val="0"/>
              </a:spcAft>
              <a:buClrTx/>
              <a:buSzTx/>
              <a:defRPr/>
            </a:pPr>
            <a:r>
              <a:rPr lang="ru-RU" sz="1600" b="1" i="0" u="none" strike="noStrike" cap="none" spc="0">
                <a:ln>
                  <a:noFill/>
                </a:ln>
                <a:latin typeface="Arial"/>
                <a:ea typeface="Arial"/>
                <a:cs typeface="Arial"/>
              </a:rPr>
              <a:t>Градостроительный Кодекс Российской Федерации</a:t>
            </a:r>
            <a:endParaRPr/>
          </a:p>
        </p:txBody>
      </p:sp>
      <p:sp>
        <p:nvSpPr>
          <p:cNvPr id="10" name="Прямоугольник 9"/>
          <p:cNvSpPr/>
          <p:nvPr/>
        </p:nvSpPr>
        <p:spPr bwMode="auto">
          <a:xfrm>
            <a:off x="1417196" y="1788295"/>
            <a:ext cx="8798631" cy="1145455"/>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lnSpcReduction="10000"/>
          </a:bodyPr>
          <a:lstStyle/>
          <a:p>
            <a:pPr marR="0" lvl="0" defTabSz="914400">
              <a:lnSpc>
                <a:spcPct val="100000"/>
              </a:lnSpc>
              <a:spcBef>
                <a:spcPts val="0"/>
              </a:spcBef>
              <a:spcAft>
                <a:spcPts val="0"/>
              </a:spcAft>
              <a:buClrTx/>
              <a:buSzTx/>
              <a:defRPr/>
            </a:pPr>
            <a:r>
              <a:rPr lang="ru-RU" sz="1600" b="1" i="0" u="none" strike="noStrike" cap="none" spc="0">
                <a:ln>
                  <a:noFill/>
                </a:ln>
                <a:latin typeface="Arial"/>
                <a:ea typeface="Arial"/>
                <a:cs typeface="Arial"/>
              </a:rPr>
              <a:t>Законодательство о техническом регулировании:</a:t>
            </a:r>
            <a:endParaRPr/>
          </a:p>
          <a:p>
            <a:pPr lvl="0">
              <a:defRPr/>
            </a:pPr>
            <a:r>
              <a:rPr lang="ru-RU" sz="1300"/>
              <a:t>	</a:t>
            </a:r>
            <a:r>
              <a:rPr lang="ru-RU" sz="1400"/>
              <a:t>- ФЗ "Технический регламент о безопасности зданий и сооружений" от 30.12.2009 N 384-ФЗ;</a:t>
            </a:r>
            <a:endParaRPr/>
          </a:p>
          <a:p>
            <a:pPr lvl="0">
              <a:defRPr/>
            </a:pPr>
            <a:r>
              <a:rPr lang="ru-RU" sz="1400"/>
              <a:t>	- Своды правил, ГОСТ Р, Стандарты ГК «Росатом»;</a:t>
            </a:r>
            <a:endParaRPr/>
          </a:p>
          <a:p>
            <a:pPr lvl="0">
              <a:defRPr/>
            </a:pPr>
            <a:r>
              <a:rPr lang="ru-RU" sz="1400"/>
              <a:t>	- Стандарты на процессы выполнения работ НОСТРОЙ и НОПРИЗ;</a:t>
            </a:r>
            <a:endParaRPr/>
          </a:p>
          <a:p>
            <a:pPr lvl="0">
              <a:defRPr/>
            </a:pPr>
            <a:r>
              <a:rPr lang="ru-RU" sz="1400"/>
              <a:t> 	- Стандарты СРО</a:t>
            </a:r>
            <a:endParaRPr lang="ru-RU" sz="1400" i="0" u="none" strike="noStrike" cap="none" spc="0">
              <a:ln>
                <a:noFill/>
              </a:ln>
              <a:latin typeface="Arial"/>
            </a:endParaRPr>
          </a:p>
        </p:txBody>
      </p:sp>
      <p:sp>
        <p:nvSpPr>
          <p:cNvPr id="11" name="Прямоугольник 10"/>
          <p:cNvSpPr/>
          <p:nvPr/>
        </p:nvSpPr>
        <p:spPr bwMode="auto">
          <a:xfrm>
            <a:off x="1417194" y="4301626"/>
            <a:ext cx="8798631" cy="498361"/>
          </a:xfrm>
          <a:prstGeom prst="rect">
            <a:avLst/>
          </a:prstGeom>
          <a:solidFill>
            <a:srgbClr val="424E98"/>
          </a:solidFill>
          <a:ln w="19050" cap="flat" cmpd="sng" algn="ctr">
            <a:noFill/>
            <a:prstDash val="solid"/>
          </a:ln>
          <a:effectLst/>
        </p:spPr>
        <p:txBody>
          <a:bodyPr lIns="27000" tIns="27000" rIns="27000" bIns="27000" rtlCol="0" anchor="ctr">
            <a:noAutofit/>
          </a:bodyPr>
          <a:lstStyle/>
          <a:p>
            <a:pPr marL="0" marR="0" lvl="0" indent="0" algn="ctr" defTabSz="914400">
              <a:lnSpc>
                <a:spcPct val="100000"/>
              </a:lnSpc>
              <a:spcBef>
                <a:spcPts val="0"/>
              </a:spcBef>
              <a:spcAft>
                <a:spcPts val="0"/>
              </a:spcAft>
              <a:buClrTx/>
              <a:buSzTx/>
              <a:buFontTx/>
              <a:buNone/>
              <a:defRPr/>
            </a:pPr>
            <a:r>
              <a:rPr lang="ru-RU" sz="2400" b="1" i="0" u="none" strike="noStrike" cap="none" spc="0">
                <a:ln>
                  <a:noFill/>
                </a:ln>
                <a:solidFill>
                  <a:prstClr val="white"/>
                </a:solidFill>
                <a:latin typeface="Arial"/>
                <a:ea typeface="Arial"/>
                <a:cs typeface="Arial"/>
              </a:rPr>
              <a:t>Практика комплексных проверок</a:t>
            </a:r>
            <a:endParaRPr/>
          </a:p>
        </p:txBody>
      </p:sp>
      <p:sp>
        <p:nvSpPr>
          <p:cNvPr id="12" name="Прямоугольник 11"/>
          <p:cNvSpPr/>
          <p:nvPr/>
        </p:nvSpPr>
        <p:spPr bwMode="auto">
          <a:xfrm>
            <a:off x="4590437" y="4883218"/>
            <a:ext cx="2198655" cy="317415"/>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fontScale="92500"/>
          </a:bodyPr>
          <a:lstStyle/>
          <a:p>
            <a:pPr marR="0" lvl="0" defTabSz="914400">
              <a:lnSpc>
                <a:spcPct val="100000"/>
              </a:lnSpc>
              <a:spcBef>
                <a:spcPts val="0"/>
              </a:spcBef>
              <a:spcAft>
                <a:spcPts val="0"/>
              </a:spcAft>
              <a:buClrTx/>
              <a:buSzTx/>
              <a:defRPr/>
            </a:pPr>
            <a:r>
              <a:rPr lang="ru-RU" sz="1300" b="1" i="0" u="none" strike="noStrike" cap="none" spc="0">
                <a:ln>
                  <a:noFill/>
                </a:ln>
                <a:latin typeface="Arial"/>
                <a:ea typeface="Arial"/>
                <a:cs typeface="Arial"/>
              </a:rPr>
              <a:t>ТЕХНИЧЕСКИЙ ЗАКАЗЧИК</a:t>
            </a:r>
            <a:endParaRPr/>
          </a:p>
        </p:txBody>
      </p:sp>
      <p:sp>
        <p:nvSpPr>
          <p:cNvPr id="13" name="Прямоугольник 12"/>
          <p:cNvSpPr/>
          <p:nvPr/>
        </p:nvSpPr>
        <p:spPr bwMode="auto">
          <a:xfrm>
            <a:off x="3166579" y="5303513"/>
            <a:ext cx="2444436" cy="317415"/>
          </a:xfrm>
          <a:prstGeom prst="rect">
            <a:avLst/>
          </a:prstGeom>
          <a:solidFill>
            <a:schemeClr val="bg1"/>
          </a:solidFill>
          <a:ln w="38100" cap="flat" cmpd="sng" algn="ctr">
            <a:solidFill>
              <a:schemeClr val="accent6">
                <a:lumMod val="75000"/>
              </a:schemeClr>
            </a:solidFill>
            <a:prstDash val="solid"/>
          </a:ln>
          <a:effectLst/>
        </p:spPr>
        <p:txBody>
          <a:bodyPr lIns="27000" tIns="27000" rIns="27000" bIns="27000" rtlCol="0" anchor="ctr">
            <a:normAutofit/>
          </a:bodyPr>
          <a:lstStyle/>
          <a:p>
            <a:pPr marR="0" lvl="0" defTabSz="914400">
              <a:lnSpc>
                <a:spcPct val="100000"/>
              </a:lnSpc>
              <a:spcBef>
                <a:spcPts val="0"/>
              </a:spcBef>
              <a:spcAft>
                <a:spcPts val="0"/>
              </a:spcAft>
              <a:buClrTx/>
              <a:buSzTx/>
              <a:defRPr/>
            </a:pPr>
            <a:r>
              <a:rPr lang="ru-RU" sz="1300" b="1" i="0" u="none" strike="noStrike" cap="none" spc="0">
                <a:ln>
                  <a:noFill/>
                </a:ln>
                <a:latin typeface="Arial"/>
                <a:ea typeface="Arial"/>
                <a:cs typeface="Arial"/>
              </a:rPr>
              <a:t>ГЕНЕРАЛЬНЫЙ ПОДРЯДЧИК</a:t>
            </a:r>
          </a:p>
        </p:txBody>
      </p:sp>
      <p:sp>
        <p:nvSpPr>
          <p:cNvPr id="14" name="Прямоугольник 13"/>
          <p:cNvSpPr/>
          <p:nvPr/>
        </p:nvSpPr>
        <p:spPr bwMode="auto">
          <a:xfrm>
            <a:off x="5800234" y="5303513"/>
            <a:ext cx="2766769" cy="317415"/>
          </a:xfrm>
          <a:prstGeom prst="rect">
            <a:avLst/>
          </a:prstGeom>
          <a:solidFill>
            <a:schemeClr val="bg1"/>
          </a:solidFill>
          <a:ln w="38100" cap="flat" cmpd="sng" algn="ctr">
            <a:solidFill>
              <a:schemeClr val="accent2">
                <a:lumMod val="75000"/>
              </a:schemeClr>
            </a:solidFill>
            <a:prstDash val="solid"/>
          </a:ln>
          <a:effectLst/>
        </p:spPr>
        <p:txBody>
          <a:bodyPr lIns="27000" tIns="27000" rIns="27000" bIns="27000" rtlCol="0" anchor="ctr">
            <a:normAutofit fontScale="92500"/>
          </a:bodyPr>
          <a:lstStyle/>
          <a:p>
            <a:pPr marR="0" lvl="0" defTabSz="914400">
              <a:lnSpc>
                <a:spcPct val="100000"/>
              </a:lnSpc>
              <a:spcBef>
                <a:spcPts val="0"/>
              </a:spcBef>
              <a:spcAft>
                <a:spcPts val="0"/>
              </a:spcAft>
              <a:buClrTx/>
              <a:buSzTx/>
              <a:defRPr/>
            </a:pPr>
            <a:r>
              <a:rPr lang="ru-RU" sz="1300" b="1" i="0" u="none" strike="noStrike" cap="none" spc="0">
                <a:ln>
                  <a:noFill/>
                </a:ln>
                <a:latin typeface="Arial"/>
                <a:ea typeface="Arial"/>
                <a:cs typeface="Arial"/>
              </a:rPr>
              <a:t>ГЕНЕРАЛЬНЫЙ ПРОЕКТИРОВЩИК</a:t>
            </a:r>
          </a:p>
        </p:txBody>
      </p:sp>
      <p:sp>
        <p:nvSpPr>
          <p:cNvPr id="15" name="Прямоугольник 14"/>
          <p:cNvSpPr/>
          <p:nvPr/>
        </p:nvSpPr>
        <p:spPr bwMode="auto">
          <a:xfrm>
            <a:off x="3166579" y="5755232"/>
            <a:ext cx="5400424" cy="317415"/>
          </a:xfrm>
          <a:prstGeom prst="rect">
            <a:avLst/>
          </a:prstGeom>
          <a:solidFill>
            <a:schemeClr val="bg1"/>
          </a:solidFill>
          <a:ln w="38100" cap="flat" cmpd="sng" algn="ctr">
            <a:solidFill>
              <a:srgbClr val="002060"/>
            </a:solidFill>
            <a:prstDash val="solid"/>
          </a:ln>
          <a:effectLst/>
        </p:spPr>
        <p:txBody>
          <a:bodyPr lIns="27000" tIns="27000" rIns="27000" bIns="27000" rtlCol="0" anchor="ctr">
            <a:normAutofit/>
          </a:bodyPr>
          <a:lstStyle/>
          <a:p>
            <a:pPr marR="0" lvl="0" algn="ctr" defTabSz="914400">
              <a:lnSpc>
                <a:spcPct val="100000"/>
              </a:lnSpc>
              <a:spcBef>
                <a:spcPts val="0"/>
              </a:spcBef>
              <a:spcAft>
                <a:spcPts val="0"/>
              </a:spcAft>
              <a:buClrTx/>
              <a:buSzTx/>
              <a:defRPr/>
            </a:pPr>
            <a:r>
              <a:rPr lang="ru-RU" sz="1300" b="1" i="0" u="none" strike="noStrike" cap="none" spc="0">
                <a:ln>
                  <a:noFill/>
                </a:ln>
                <a:latin typeface="Arial"/>
                <a:ea typeface="Arial"/>
                <a:cs typeface="Arial"/>
              </a:rPr>
              <a:t>ПОДРЯДНЫЕ ОРГАНИЗАЦИИ</a:t>
            </a:r>
          </a:p>
        </p:txBody>
      </p:sp>
      <p:sp>
        <p:nvSpPr>
          <p:cNvPr id="16" name="Прямоугольник 15"/>
          <p:cNvSpPr/>
          <p:nvPr/>
        </p:nvSpPr>
        <p:spPr bwMode="auto">
          <a:xfrm>
            <a:off x="1758412" y="6135129"/>
            <a:ext cx="8116192" cy="369332"/>
          </a:xfrm>
          <a:prstGeom prst="rect">
            <a:avLst/>
          </a:prstGeom>
        </p:spPr>
        <p:txBody>
          <a:bodyPr wrap="square">
            <a:spAutoFit/>
          </a:bodyPr>
          <a:lstStyle/>
          <a:p>
            <a:pPr lvl="0">
              <a:defRPr/>
            </a:pPr>
            <a:r>
              <a:rPr lang="ru-RU" b="1"/>
              <a:t>Оперативное реагирование на сигналы о нарушениях и отклонениях</a:t>
            </a:r>
            <a:endParaRPr/>
          </a:p>
        </p:txBody>
      </p:sp>
      <p:sp>
        <p:nvSpPr>
          <p:cNvPr id="17" name="Прямоугольник 16"/>
          <p:cNvSpPr/>
          <p:nvPr/>
        </p:nvSpPr>
        <p:spPr bwMode="auto">
          <a:xfrm>
            <a:off x="1417195" y="2978978"/>
            <a:ext cx="8798631" cy="376850"/>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a:bodyPr>
          <a:lstStyle/>
          <a:p>
            <a:pPr marR="0" lvl="0" defTabSz="914400">
              <a:lnSpc>
                <a:spcPct val="100000"/>
              </a:lnSpc>
              <a:spcBef>
                <a:spcPts val="0"/>
              </a:spcBef>
              <a:spcAft>
                <a:spcPts val="0"/>
              </a:spcAft>
              <a:buClrTx/>
              <a:buSzTx/>
              <a:defRPr/>
            </a:pPr>
            <a:r>
              <a:rPr lang="ru-RU" sz="1600" b="1" i="0" u="none" strike="noStrike" cap="none" spc="0">
                <a:ln>
                  <a:noFill/>
                </a:ln>
                <a:latin typeface="Arial"/>
                <a:ea typeface="Arial"/>
                <a:cs typeface="Arial"/>
              </a:rPr>
              <a:t>Соответствие требованиям к членству СРО</a:t>
            </a:r>
            <a:endParaRPr/>
          </a:p>
        </p:txBody>
      </p:sp>
      <p:sp>
        <p:nvSpPr>
          <p:cNvPr id="18" name="Прямоугольник 17"/>
          <p:cNvSpPr/>
          <p:nvPr/>
        </p:nvSpPr>
        <p:spPr bwMode="auto">
          <a:xfrm>
            <a:off x="1417194" y="3410626"/>
            <a:ext cx="8798631" cy="372885"/>
          </a:xfrm>
          <a:prstGeom prst="rect">
            <a:avLst/>
          </a:prstGeom>
          <a:solidFill>
            <a:schemeClr val="bg1"/>
          </a:solidFill>
          <a:ln w="38100" cap="flat" cmpd="sng" algn="ctr">
            <a:solidFill>
              <a:srgbClr val="0070C0"/>
            </a:solidFill>
            <a:prstDash val="solid"/>
          </a:ln>
          <a:effectLst/>
        </p:spPr>
        <p:txBody>
          <a:bodyPr lIns="27000" tIns="27000" rIns="27000" bIns="27000" rtlCol="0" anchor="ctr">
            <a:normAutofit/>
          </a:bodyPr>
          <a:lstStyle/>
          <a:p>
            <a:pPr marR="0" lvl="0" defTabSz="914400">
              <a:lnSpc>
                <a:spcPct val="100000"/>
              </a:lnSpc>
              <a:spcBef>
                <a:spcPts val="0"/>
              </a:spcBef>
              <a:spcAft>
                <a:spcPts val="0"/>
              </a:spcAft>
              <a:buClrTx/>
              <a:buSzTx/>
              <a:defRPr/>
            </a:pPr>
            <a:r>
              <a:rPr lang="ru-RU" sz="1600" b="1">
                <a:latin typeface="Arial"/>
              </a:rPr>
              <a:t>Контроль качества выполнения работ на объектах</a:t>
            </a:r>
            <a:endParaRPr lang="ru-RU" sz="1600" b="1" i="0" u="none" strike="noStrike" cap="none" spc="0">
              <a:ln>
                <a:noFill/>
              </a:ln>
              <a:latin typeface="Arial"/>
              <a:ea typeface="Arial"/>
              <a:cs typeface="Arial"/>
            </a:endParaRPr>
          </a:p>
        </p:txBody>
      </p:sp>
      <p:sp>
        <p:nvSpPr>
          <p:cNvPr id="19" name="Прямоугольник 18"/>
          <p:cNvSpPr/>
          <p:nvPr/>
        </p:nvSpPr>
        <p:spPr bwMode="auto">
          <a:xfrm>
            <a:off x="1417194" y="3839146"/>
            <a:ext cx="8798631" cy="369425"/>
          </a:xfrm>
          <a:prstGeom prst="rect">
            <a:avLst/>
          </a:prstGeom>
          <a:solidFill>
            <a:schemeClr val="bg1"/>
          </a:solidFill>
          <a:ln w="38100" cap="flat" cmpd="sng" algn="ctr">
            <a:solidFill>
              <a:schemeClr val="accent2">
                <a:lumMod val="50000"/>
              </a:schemeClr>
            </a:solidFill>
            <a:prstDash val="solid"/>
          </a:ln>
          <a:effectLst/>
        </p:spPr>
        <p:txBody>
          <a:bodyPr lIns="27000" tIns="27000" rIns="27000" bIns="27000" rtlCol="0" anchor="ctr">
            <a:normAutofit/>
          </a:bodyPr>
          <a:lstStyle/>
          <a:p>
            <a:pPr marR="0" lvl="0" defTabSz="914400">
              <a:lnSpc>
                <a:spcPct val="100000"/>
              </a:lnSpc>
              <a:spcBef>
                <a:spcPts val="0"/>
              </a:spcBef>
              <a:spcAft>
                <a:spcPts val="0"/>
              </a:spcAft>
              <a:buClrTx/>
              <a:buSzTx/>
              <a:defRPr/>
            </a:pPr>
            <a:r>
              <a:rPr lang="ru-RU" sz="1600" b="1">
                <a:latin typeface="Arial"/>
              </a:rPr>
              <a:t>Контроль исполнения договорных обязательств</a:t>
            </a:r>
            <a:endParaRPr lang="ru-RU" sz="1600" b="1" i="0" u="none" strike="noStrike" cap="none" spc="0">
              <a:ln>
                <a:noFill/>
              </a:ln>
              <a:latin typeface="Arial"/>
              <a:ea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45488" y="216563"/>
            <a:ext cx="2743200" cy="365125"/>
          </a:xfrm>
        </p:spPr>
        <p:txBody>
          <a:bodyPr/>
          <a:lstStyle/>
          <a:p>
            <a:pPr>
              <a:defRPr/>
            </a:pPr>
            <a:fld id="{35A78594-8646-4D53-8F42-51980A186450}" type="slidenum">
              <a:rPr lang="ru-RU"/>
              <a:t>22</a:t>
            </a:fld>
            <a:endParaRPr lang="ru-RU" dirty="0"/>
          </a:p>
        </p:txBody>
      </p:sp>
      <p:sp>
        <p:nvSpPr>
          <p:cNvPr id="5" name="TextBox 4"/>
          <p:cNvSpPr txBox="1"/>
          <p:nvPr/>
        </p:nvSpPr>
        <p:spPr bwMode="auto">
          <a:xfrm>
            <a:off x="1243303" y="2459504"/>
            <a:ext cx="9705393" cy="2554545"/>
          </a:xfrm>
          <a:prstGeom prst="rect">
            <a:avLst/>
          </a:prstGeom>
          <a:noFill/>
        </p:spPr>
        <p:txBody>
          <a:bodyPr wrap="square" rtlCol="0">
            <a:spAutoFit/>
          </a:bodyPr>
          <a:lstStyle/>
          <a:p>
            <a:pPr algn="ctr">
              <a:defRPr/>
            </a:pPr>
            <a:r>
              <a:rPr lang="ru-RU" sz="4000" b="1" dirty="0">
                <a:solidFill>
                  <a:srgbClr val="002060"/>
                </a:solidFill>
              </a:rPr>
              <a:t>О мерах по обеспечению строительных площадок АО «ГНЦ НИИАР» квалифицированным персоналом</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36344" y="216563"/>
            <a:ext cx="2743200" cy="365125"/>
          </a:xfrm>
        </p:spPr>
        <p:txBody>
          <a:bodyPr/>
          <a:lstStyle/>
          <a:p>
            <a:pPr>
              <a:defRPr/>
            </a:pPr>
            <a:fld id="{35A78594-8646-4D53-8F42-51980A186450}" type="slidenum">
              <a:rPr lang="ru-RU"/>
              <a:t>23</a:t>
            </a:fld>
            <a:endParaRPr lang="ru-RU" dirty="0"/>
          </a:p>
        </p:txBody>
      </p:sp>
      <p:sp>
        <p:nvSpPr>
          <p:cNvPr id="5" name="Заголовок 1"/>
          <p:cNvSpPr txBox="1"/>
          <p:nvPr/>
        </p:nvSpPr>
        <p:spPr bwMode="auto">
          <a:xfrm>
            <a:off x="0" y="204936"/>
            <a:ext cx="5565116"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434F9B"/>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a:ln>
                  <a:noFill/>
                </a:ln>
                <a:solidFill>
                  <a:srgbClr val="002060"/>
                </a:solidFill>
                <a:latin typeface="Arial"/>
                <a:ea typeface="Arial"/>
                <a:cs typeface="Arial"/>
              </a:rPr>
              <a:t>Квалификация персонала</a:t>
            </a:r>
            <a:endParaRPr/>
          </a:p>
        </p:txBody>
      </p:sp>
      <p:sp>
        <p:nvSpPr>
          <p:cNvPr id="6" name="Прямоугольник 5"/>
          <p:cNvSpPr/>
          <p:nvPr/>
        </p:nvSpPr>
        <p:spPr bwMode="auto">
          <a:xfrm>
            <a:off x="1398146" y="900612"/>
            <a:ext cx="8798631" cy="1232244"/>
          </a:xfrm>
          <a:prstGeom prst="rect">
            <a:avLst/>
          </a:prstGeom>
          <a:solidFill>
            <a:sysClr val="window" lastClr="FFFFFF"/>
          </a:solidFill>
          <a:ln w="38100" cap="flat" cmpd="sng" algn="ctr">
            <a:solidFill>
              <a:srgbClr val="70AD47">
                <a:lumMod val="75000"/>
              </a:srgbClr>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800" b="1" i="0" u="none" strike="noStrike" cap="none" spc="0">
                <a:ln>
                  <a:noFill/>
                </a:ln>
                <a:solidFill>
                  <a:prstClr val="black"/>
                </a:solidFill>
              </a:rPr>
              <a:t>Требования к квалификации персонала определяются:</a:t>
            </a:r>
            <a:endParaRPr/>
          </a:p>
          <a:p>
            <a:pPr marL="0" marR="0" lvl="0" indent="0" algn="ctr" defTabSz="914400">
              <a:lnSpc>
                <a:spcPct val="100000"/>
              </a:lnSpc>
              <a:spcBef>
                <a:spcPts val="0"/>
              </a:spcBef>
              <a:spcAft>
                <a:spcPts val="0"/>
              </a:spcAft>
              <a:buClrTx/>
              <a:buSzTx/>
              <a:buFontTx/>
              <a:buNone/>
              <a:defRPr/>
            </a:pPr>
            <a:endParaRPr lang="ru-RU" sz="500" b="1" i="0" u="none" strike="noStrike" cap="none" spc="0">
              <a:ln>
                <a:noFill/>
              </a:ln>
              <a:solidFill>
                <a:prstClr val="black"/>
              </a:solidFill>
            </a:endParaRPr>
          </a:p>
          <a:p>
            <a:pPr marL="0" marR="0" lvl="0" indent="0" defTabSz="914400">
              <a:lnSpc>
                <a:spcPct val="100000"/>
              </a:lnSpc>
              <a:spcBef>
                <a:spcPts val="0"/>
              </a:spcBef>
              <a:spcAft>
                <a:spcPts val="0"/>
              </a:spcAft>
              <a:buClrTx/>
              <a:buSzTx/>
              <a:buFontTx/>
              <a:buNone/>
              <a:defRPr/>
            </a:pPr>
            <a:r>
              <a:rPr lang="ru-RU" sz="1600" b="0" i="0" u="none" strike="noStrike" cap="none" spc="0">
                <a:ln>
                  <a:noFill/>
                </a:ln>
                <a:solidFill>
                  <a:prstClr val="black"/>
                </a:solidFill>
              </a:rPr>
              <a:t>- Системой профессиональных стандартов;</a:t>
            </a:r>
            <a:endParaRPr/>
          </a:p>
          <a:p>
            <a:pPr marL="0" marR="0" lvl="0" indent="0" defTabSz="914400">
              <a:lnSpc>
                <a:spcPct val="100000"/>
              </a:lnSpc>
              <a:spcBef>
                <a:spcPts val="0"/>
              </a:spcBef>
              <a:spcAft>
                <a:spcPts val="0"/>
              </a:spcAft>
              <a:buClrTx/>
              <a:buSzTx/>
              <a:buFontTx/>
              <a:buNone/>
              <a:defRPr/>
            </a:pPr>
            <a:r>
              <a:rPr lang="ru-RU" sz="1600" b="0" i="0" u="none" strike="noStrike" cap="none" spc="0">
                <a:ln>
                  <a:noFill/>
                </a:ln>
                <a:solidFill>
                  <a:prstClr val="black"/>
                </a:solidFill>
              </a:rPr>
              <a:t>- Квалификационными стандартами СРО;</a:t>
            </a:r>
            <a:endParaRPr/>
          </a:p>
          <a:p>
            <a:pPr marL="0" marR="0" lvl="0" indent="0" defTabSz="914400">
              <a:lnSpc>
                <a:spcPct val="100000"/>
              </a:lnSpc>
              <a:spcBef>
                <a:spcPts val="0"/>
              </a:spcBef>
              <a:spcAft>
                <a:spcPts val="0"/>
              </a:spcAft>
              <a:buClrTx/>
              <a:buSzTx/>
              <a:buFontTx/>
              <a:buNone/>
              <a:defRPr/>
            </a:pPr>
            <a:r>
              <a:rPr lang="ru-RU" sz="1600" b="0" i="0" u="none" strike="noStrike" cap="none" spc="0">
                <a:ln>
                  <a:noFill/>
                </a:ln>
                <a:solidFill>
                  <a:prstClr val="black"/>
                </a:solidFill>
              </a:rPr>
              <a:t>- Системой тарификации работ, отраженной в проектной документации;</a:t>
            </a:r>
            <a:endParaRPr/>
          </a:p>
        </p:txBody>
      </p:sp>
      <p:sp>
        <p:nvSpPr>
          <p:cNvPr id="7" name="Прямоугольник 6"/>
          <p:cNvSpPr/>
          <p:nvPr/>
        </p:nvSpPr>
        <p:spPr bwMode="auto">
          <a:xfrm>
            <a:off x="1398145" y="2381262"/>
            <a:ext cx="8798631" cy="327658"/>
          </a:xfrm>
          <a:prstGeom prst="rect">
            <a:avLst/>
          </a:prstGeom>
          <a:solidFill>
            <a:srgbClr val="002060"/>
          </a:solidFill>
          <a:ln w="3810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600" b="1" i="0" u="none" strike="noStrike" cap="none" spc="0">
                <a:ln>
                  <a:noFill/>
                </a:ln>
                <a:solidFill>
                  <a:srgbClr val="FFFFFF"/>
                </a:solidFill>
              </a:rPr>
              <a:t>ЭТАПЫ ПРОВЕРКИ И ОБЕСПЕЧЕНИЯ ТРЕБУЕМОЙ КВАЛИФИКАЦИИ</a:t>
            </a:r>
            <a:endParaRPr/>
          </a:p>
        </p:txBody>
      </p:sp>
      <p:sp>
        <p:nvSpPr>
          <p:cNvPr id="8" name="Прямоугольник 7"/>
          <p:cNvSpPr/>
          <p:nvPr/>
        </p:nvSpPr>
        <p:spPr bwMode="auto">
          <a:xfrm>
            <a:off x="1398147" y="3499420"/>
            <a:ext cx="2198655" cy="1029973"/>
          </a:xfrm>
          <a:prstGeom prst="rect">
            <a:avLst/>
          </a:prstGeom>
          <a:solidFill>
            <a:sysClr val="window" lastClr="FFFFFF"/>
          </a:solidFill>
          <a:ln w="38100" cap="flat" cmpd="sng" algn="ctr">
            <a:solidFill>
              <a:srgbClr val="0070C0"/>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prstClr val="black"/>
                </a:solidFill>
              </a:rPr>
              <a:t>Система подтверждения квалификации </a:t>
            </a:r>
            <a:endParaRPr/>
          </a:p>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prstClr val="black"/>
                </a:solidFill>
              </a:rPr>
              <a:t>(входной контроль)</a:t>
            </a:r>
            <a:endParaRPr/>
          </a:p>
        </p:txBody>
      </p:sp>
      <p:sp>
        <p:nvSpPr>
          <p:cNvPr id="9" name="Прямоугольник 8"/>
          <p:cNvSpPr/>
          <p:nvPr/>
        </p:nvSpPr>
        <p:spPr bwMode="auto">
          <a:xfrm>
            <a:off x="1301940" y="2843644"/>
            <a:ext cx="3695242" cy="369332"/>
          </a:xfrm>
          <a:prstGeom prst="rect">
            <a:avLst/>
          </a:prstGeom>
        </p:spPr>
        <p:txBody>
          <a:bodyPr wrap="none">
            <a:spAutoFit/>
          </a:bodyPr>
          <a:lstStyle/>
          <a:p>
            <a:pPr marL="0" marR="0" lvl="0" indent="0" defTabSz="914400">
              <a:lnSpc>
                <a:spcPct val="100000"/>
              </a:lnSpc>
              <a:spcBef>
                <a:spcPts val="0"/>
              </a:spcBef>
              <a:spcAft>
                <a:spcPts val="0"/>
              </a:spcAft>
              <a:buClrTx/>
              <a:buSzTx/>
              <a:buFontTx/>
              <a:buNone/>
              <a:defRPr/>
            </a:pPr>
            <a:r>
              <a:rPr lang="ru-RU" sz="1800" b="1" i="0" u="none" strike="noStrike" cap="none" spc="0">
                <a:ln>
                  <a:noFill/>
                </a:ln>
                <a:solidFill>
                  <a:srgbClr val="0070C0"/>
                </a:solidFill>
              </a:rPr>
              <a:t>Квалифицированные рабочие</a:t>
            </a:r>
            <a:endParaRPr/>
          </a:p>
        </p:txBody>
      </p:sp>
      <p:sp>
        <p:nvSpPr>
          <p:cNvPr id="10" name="Прямоугольник 9"/>
          <p:cNvSpPr/>
          <p:nvPr/>
        </p:nvSpPr>
        <p:spPr bwMode="auto">
          <a:xfrm>
            <a:off x="1290513" y="4549976"/>
            <a:ext cx="3861955" cy="369332"/>
          </a:xfrm>
          <a:prstGeom prst="rect">
            <a:avLst/>
          </a:prstGeom>
        </p:spPr>
        <p:txBody>
          <a:bodyPr wrap="none">
            <a:spAutoFit/>
          </a:bodyPr>
          <a:lstStyle/>
          <a:p>
            <a:pPr marL="0" marR="0" lvl="0" indent="0" defTabSz="914400">
              <a:lnSpc>
                <a:spcPct val="100000"/>
              </a:lnSpc>
              <a:spcBef>
                <a:spcPts val="0"/>
              </a:spcBef>
              <a:spcAft>
                <a:spcPts val="0"/>
              </a:spcAft>
              <a:buClrTx/>
              <a:buSzTx/>
              <a:buFontTx/>
              <a:buNone/>
              <a:defRPr/>
            </a:pPr>
            <a:r>
              <a:rPr lang="ru-RU" sz="1800" b="1" i="0" u="none" strike="noStrike" cap="none" spc="0">
                <a:ln>
                  <a:noFill/>
                </a:ln>
                <a:solidFill>
                  <a:srgbClr val="002060"/>
                </a:solidFill>
              </a:rPr>
              <a:t>ИТР (в т.ч. линейный персонал)</a:t>
            </a:r>
            <a:endParaRPr/>
          </a:p>
        </p:txBody>
      </p:sp>
      <p:cxnSp>
        <p:nvCxnSpPr>
          <p:cNvPr id="11" name="Прямая со стрелкой 10"/>
          <p:cNvCxnSpPr>
            <a:cxnSpLocks/>
            <a:stCxn id="8" idx="3"/>
            <a:endCxn id="12" idx="1"/>
          </p:cNvCxnSpPr>
          <p:nvPr/>
        </p:nvCxnSpPr>
        <p:spPr bwMode="auto">
          <a:xfrm>
            <a:off x="3596802" y="4014407"/>
            <a:ext cx="290537" cy="0"/>
          </a:xfrm>
          <a:prstGeom prst="straightConnector1">
            <a:avLst/>
          </a:prstGeom>
          <a:noFill/>
          <a:ln w="6350" cap="flat" cmpd="sng" algn="ctr">
            <a:solidFill>
              <a:srgbClr val="5B9BD5"/>
            </a:solidFill>
            <a:prstDash val="solid"/>
            <a:miter lim="800000"/>
            <a:tailEnd type="triangle"/>
          </a:ln>
          <a:effectLst/>
        </p:spPr>
      </p:cxnSp>
      <p:sp>
        <p:nvSpPr>
          <p:cNvPr id="12" name="Прямоугольник 11"/>
          <p:cNvSpPr/>
          <p:nvPr/>
        </p:nvSpPr>
        <p:spPr bwMode="auto">
          <a:xfrm>
            <a:off x="3887339" y="3499421"/>
            <a:ext cx="2198655" cy="1029972"/>
          </a:xfrm>
          <a:prstGeom prst="rect">
            <a:avLst/>
          </a:prstGeom>
          <a:solidFill>
            <a:sysClr val="window" lastClr="FFFFFF"/>
          </a:solidFill>
          <a:ln w="38100" cap="flat" cmpd="sng" algn="ctr">
            <a:solidFill>
              <a:srgbClr val="0070C0"/>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prstClr val="black"/>
                </a:solidFill>
              </a:rPr>
              <a:t>Повышение квалификации или переподготовка</a:t>
            </a:r>
            <a:endParaRPr/>
          </a:p>
        </p:txBody>
      </p:sp>
      <p:sp>
        <p:nvSpPr>
          <p:cNvPr id="13" name="Прямоугольник 12"/>
          <p:cNvSpPr/>
          <p:nvPr/>
        </p:nvSpPr>
        <p:spPr bwMode="auto">
          <a:xfrm>
            <a:off x="6376531" y="3499421"/>
            <a:ext cx="3820247" cy="1029972"/>
          </a:xfrm>
          <a:prstGeom prst="rect">
            <a:avLst/>
          </a:prstGeom>
          <a:solidFill>
            <a:sysClr val="window" lastClr="FFFFFF"/>
          </a:solidFill>
          <a:ln w="38100" cap="flat" cmpd="sng" algn="ctr">
            <a:solidFill>
              <a:srgbClr val="0070C0"/>
            </a:solidFill>
            <a:prstDash val="solid"/>
          </a:ln>
          <a:effectLst/>
        </p:spPr>
        <p:txBody>
          <a:bodyPr lIns="27000" tIns="27000" rIns="27000" bIns="27000" rtlCol="0" anchor="ctr">
            <a:normAutofit lnSpcReduction="10000"/>
          </a:bodyPr>
          <a:lstStyle/>
          <a:p>
            <a:pPr marL="0" marR="0" lvl="0" indent="0" algn="ctr" defTabSz="914400">
              <a:lnSpc>
                <a:spcPct val="100000"/>
              </a:lnSpc>
              <a:spcBef>
                <a:spcPts val="0"/>
              </a:spcBef>
              <a:spcAft>
                <a:spcPts val="0"/>
              </a:spcAft>
              <a:buClrTx/>
              <a:buSzTx/>
              <a:buFontTx/>
              <a:buNone/>
              <a:defRPr/>
            </a:pPr>
            <a:r>
              <a:rPr lang="ru-RU" sz="1300" b="1" i="0" u="none" strike="noStrike" cap="none" spc="0">
                <a:ln>
                  <a:noFill/>
                </a:ln>
                <a:solidFill>
                  <a:prstClr val="black"/>
                </a:solidFill>
              </a:rPr>
              <a:t>Обучение по специальным программам:</a:t>
            </a:r>
            <a:endParaRPr/>
          </a:p>
          <a:p>
            <a:pPr marL="285750" marR="0" lvl="0" indent="-285750" defTabSz="914400">
              <a:lnSpc>
                <a:spcPct val="100000"/>
              </a:lnSpc>
              <a:spcBef>
                <a:spcPts val="0"/>
              </a:spcBef>
              <a:spcAft>
                <a:spcPts val="0"/>
              </a:spcAft>
              <a:buClrTx/>
              <a:buSzTx/>
              <a:buFontTx/>
              <a:buChar char="-"/>
              <a:defRPr/>
            </a:pPr>
            <a:r>
              <a:rPr lang="ru-RU" sz="1300" b="0" i="0" u="none" strike="noStrike" cap="none" spc="0">
                <a:ln>
                  <a:noFill/>
                </a:ln>
                <a:solidFill>
                  <a:prstClr val="black"/>
                </a:solidFill>
              </a:rPr>
              <a:t>Работы на высоте и в опасных условиях</a:t>
            </a:r>
            <a:endParaRPr/>
          </a:p>
          <a:p>
            <a:pPr marL="285750" marR="0" lvl="0" indent="-285750" defTabSz="914400">
              <a:lnSpc>
                <a:spcPct val="100000"/>
              </a:lnSpc>
              <a:spcBef>
                <a:spcPts val="0"/>
              </a:spcBef>
              <a:spcAft>
                <a:spcPts val="0"/>
              </a:spcAft>
              <a:buClrTx/>
              <a:buSzTx/>
              <a:buFontTx/>
              <a:buChar char="-"/>
              <a:defRPr/>
            </a:pPr>
            <a:r>
              <a:rPr lang="ru-RU" sz="1300" b="0" i="0" u="none" strike="noStrike" cap="none" spc="0">
                <a:ln>
                  <a:noFill/>
                </a:ln>
                <a:solidFill>
                  <a:prstClr val="black"/>
                </a:solidFill>
              </a:rPr>
              <a:t>ПТМ</a:t>
            </a:r>
            <a:endParaRPr/>
          </a:p>
          <a:p>
            <a:pPr marL="285750" marR="0" lvl="0" indent="-285750" defTabSz="914400">
              <a:lnSpc>
                <a:spcPct val="100000"/>
              </a:lnSpc>
              <a:spcBef>
                <a:spcPts val="0"/>
              </a:spcBef>
              <a:spcAft>
                <a:spcPts val="0"/>
              </a:spcAft>
              <a:buClrTx/>
              <a:buSzTx/>
              <a:buFontTx/>
              <a:buChar char="-"/>
              <a:defRPr/>
            </a:pPr>
            <a:r>
              <a:rPr lang="ru-RU" sz="1300" b="0" i="0" u="none" strike="noStrike" cap="none" spc="0">
                <a:ln>
                  <a:noFill/>
                </a:ln>
                <a:solidFill>
                  <a:prstClr val="black"/>
                </a:solidFill>
              </a:rPr>
              <a:t>Электробезопасность</a:t>
            </a:r>
            <a:endParaRPr/>
          </a:p>
          <a:p>
            <a:pPr marL="285750" marR="0" lvl="0" indent="-285750" defTabSz="914400">
              <a:lnSpc>
                <a:spcPct val="100000"/>
              </a:lnSpc>
              <a:spcBef>
                <a:spcPts val="0"/>
              </a:spcBef>
              <a:spcAft>
                <a:spcPts val="0"/>
              </a:spcAft>
              <a:buClrTx/>
              <a:buSzTx/>
              <a:buFontTx/>
              <a:buChar char="-"/>
              <a:defRPr/>
            </a:pPr>
            <a:r>
              <a:rPr lang="ru-RU" sz="1300" b="0" i="0" u="none" strike="noStrike" cap="none" spc="0">
                <a:ln>
                  <a:noFill/>
                </a:ln>
                <a:solidFill>
                  <a:prstClr val="black"/>
                </a:solidFill>
              </a:rPr>
              <a:t>Оказание первой помощи и др.</a:t>
            </a:r>
            <a:endParaRPr/>
          </a:p>
        </p:txBody>
      </p:sp>
      <p:cxnSp>
        <p:nvCxnSpPr>
          <p:cNvPr id="14" name="Прямая со стрелкой 13"/>
          <p:cNvCxnSpPr>
            <a:cxnSpLocks/>
            <a:stCxn id="12" idx="3"/>
            <a:endCxn id="13" idx="1"/>
          </p:cNvCxnSpPr>
          <p:nvPr/>
        </p:nvCxnSpPr>
        <p:spPr bwMode="auto">
          <a:xfrm>
            <a:off x="6085994" y="4014407"/>
            <a:ext cx="290537" cy="0"/>
          </a:xfrm>
          <a:prstGeom prst="straightConnector1">
            <a:avLst/>
          </a:prstGeom>
          <a:noFill/>
          <a:ln w="6350" cap="flat" cmpd="sng" algn="ctr">
            <a:solidFill>
              <a:srgbClr val="5B9BD5"/>
            </a:solidFill>
            <a:prstDash val="solid"/>
            <a:miter lim="800000"/>
            <a:tailEnd type="triangle"/>
          </a:ln>
          <a:effectLst/>
        </p:spPr>
      </p:cxnSp>
      <p:sp>
        <p:nvSpPr>
          <p:cNvPr id="15" name="Прямоугольник 14"/>
          <p:cNvSpPr/>
          <p:nvPr/>
        </p:nvSpPr>
        <p:spPr bwMode="auto">
          <a:xfrm>
            <a:off x="1398146" y="4919308"/>
            <a:ext cx="2198655" cy="1029972"/>
          </a:xfrm>
          <a:prstGeom prst="rect">
            <a:avLst/>
          </a:prstGeom>
          <a:solidFill>
            <a:sysClr val="window" lastClr="FFFFFF"/>
          </a:solidFill>
          <a:ln w="38100" cap="flat" cmpd="sng" algn="ctr">
            <a:solidFill>
              <a:srgbClr val="002060"/>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prstClr val="black"/>
                </a:solidFill>
              </a:rPr>
              <a:t>Система подтверждения квалификации </a:t>
            </a:r>
            <a:endParaRPr/>
          </a:p>
        </p:txBody>
      </p:sp>
      <p:cxnSp>
        <p:nvCxnSpPr>
          <p:cNvPr id="16" name="Прямая со стрелкой 15"/>
          <p:cNvCxnSpPr>
            <a:cxnSpLocks/>
          </p:cNvCxnSpPr>
          <p:nvPr/>
        </p:nvCxnSpPr>
        <p:spPr bwMode="auto">
          <a:xfrm>
            <a:off x="3596802" y="5434294"/>
            <a:ext cx="290537" cy="0"/>
          </a:xfrm>
          <a:prstGeom prst="straightConnector1">
            <a:avLst/>
          </a:prstGeom>
          <a:noFill/>
          <a:ln w="6350" cap="flat" cmpd="sng" algn="ctr">
            <a:solidFill>
              <a:srgbClr val="002060"/>
            </a:solidFill>
            <a:prstDash val="solid"/>
            <a:miter lim="800000"/>
            <a:tailEnd type="triangle"/>
          </a:ln>
          <a:effectLst/>
        </p:spPr>
      </p:cxnSp>
      <p:sp>
        <p:nvSpPr>
          <p:cNvPr id="17" name="Прямоугольник 16"/>
          <p:cNvSpPr/>
          <p:nvPr/>
        </p:nvSpPr>
        <p:spPr bwMode="auto">
          <a:xfrm>
            <a:off x="3897854" y="4919308"/>
            <a:ext cx="2198655" cy="1029972"/>
          </a:xfrm>
          <a:prstGeom prst="rect">
            <a:avLst/>
          </a:prstGeom>
          <a:solidFill>
            <a:sysClr val="window" lastClr="FFFFFF"/>
          </a:solidFill>
          <a:ln w="38100" cap="flat" cmpd="sng" algn="ctr">
            <a:solidFill>
              <a:srgbClr val="002060"/>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prstClr val="black"/>
                </a:solidFill>
              </a:rPr>
              <a:t>Повышение квалификации и итоговая аттестация</a:t>
            </a:r>
            <a:endParaRPr/>
          </a:p>
        </p:txBody>
      </p:sp>
      <p:sp>
        <p:nvSpPr>
          <p:cNvPr id="18" name="Прямоугольник 17"/>
          <p:cNvSpPr/>
          <p:nvPr/>
        </p:nvSpPr>
        <p:spPr bwMode="auto">
          <a:xfrm>
            <a:off x="6376530" y="4919308"/>
            <a:ext cx="3820247" cy="1029972"/>
          </a:xfrm>
          <a:prstGeom prst="rect">
            <a:avLst/>
          </a:prstGeom>
          <a:solidFill>
            <a:sysClr val="window" lastClr="FFFFFF"/>
          </a:solidFill>
          <a:ln w="38100" cap="flat" cmpd="sng" algn="ctr">
            <a:solidFill>
              <a:srgbClr val="002060"/>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1" i="0" u="none" strike="noStrike" cap="none" spc="0">
                <a:ln>
                  <a:noFill/>
                </a:ln>
                <a:solidFill>
                  <a:prstClr val="black"/>
                </a:solidFill>
              </a:rPr>
              <a:t>Обучение по специальным программам:</a:t>
            </a:r>
            <a:endParaRPr/>
          </a:p>
          <a:p>
            <a:pPr marL="285750" marR="0" lvl="0" indent="-285750" defTabSz="914400">
              <a:lnSpc>
                <a:spcPct val="100000"/>
              </a:lnSpc>
              <a:spcBef>
                <a:spcPts val="0"/>
              </a:spcBef>
              <a:spcAft>
                <a:spcPts val="0"/>
              </a:spcAft>
              <a:buClrTx/>
              <a:buSzTx/>
              <a:buFontTx/>
              <a:buChar char="-"/>
              <a:defRPr/>
            </a:pPr>
            <a:r>
              <a:rPr lang="ru-RU" sz="1300" b="0" i="0" u="none" strike="noStrike" cap="none" spc="0">
                <a:ln>
                  <a:noFill/>
                </a:ln>
                <a:solidFill>
                  <a:prstClr val="black"/>
                </a:solidFill>
              </a:rPr>
              <a:t>Культура безопасности и охрана труда и др.</a:t>
            </a:r>
            <a:endParaRPr/>
          </a:p>
        </p:txBody>
      </p:sp>
      <p:cxnSp>
        <p:nvCxnSpPr>
          <p:cNvPr id="19" name="Прямая со стрелкой 18"/>
          <p:cNvCxnSpPr>
            <a:cxnSpLocks/>
          </p:cNvCxnSpPr>
          <p:nvPr/>
        </p:nvCxnSpPr>
        <p:spPr bwMode="auto">
          <a:xfrm>
            <a:off x="6096509" y="5434294"/>
            <a:ext cx="290537" cy="0"/>
          </a:xfrm>
          <a:prstGeom prst="straightConnector1">
            <a:avLst/>
          </a:prstGeom>
          <a:noFill/>
          <a:ln w="6350" cap="flat" cmpd="sng" algn="ctr">
            <a:solidFill>
              <a:srgbClr val="002060"/>
            </a:solidFill>
            <a:prstDash val="solid"/>
            <a:miter lim="800000"/>
            <a:tailEnd type="triangle"/>
          </a:ln>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27200" y="216563"/>
            <a:ext cx="2743200" cy="365125"/>
          </a:xfrm>
        </p:spPr>
        <p:txBody>
          <a:bodyPr/>
          <a:lstStyle/>
          <a:p>
            <a:pPr>
              <a:defRPr/>
            </a:pPr>
            <a:fld id="{35A78594-8646-4D53-8F42-51980A186450}" type="slidenum">
              <a:rPr lang="ru-RU"/>
              <a:t>24</a:t>
            </a:fld>
            <a:endParaRPr lang="ru-RU" dirty="0"/>
          </a:p>
        </p:txBody>
      </p:sp>
      <p:sp>
        <p:nvSpPr>
          <p:cNvPr id="5" name="TextBox 4"/>
          <p:cNvSpPr txBox="1"/>
          <p:nvPr/>
        </p:nvSpPr>
        <p:spPr bwMode="auto">
          <a:xfrm>
            <a:off x="944727" y="2459504"/>
            <a:ext cx="10302545" cy="1938992"/>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ru-RU" sz="4000" b="1" i="0" u="none" strike="noStrike" cap="none" spc="0">
                <a:ln>
                  <a:noFill/>
                </a:ln>
                <a:solidFill>
                  <a:srgbClr val="002060"/>
                </a:solidFill>
              </a:rPr>
              <a:t>Зрелая система менеджмента – ключевое условие эффективности</a:t>
            </a:r>
            <a:endParaRPr lang="en-US" sz="4000" b="1" i="0" u="none" strike="noStrike" cap="none" spc="0">
              <a:ln>
                <a:noFill/>
              </a:ln>
              <a:solidFill>
                <a:srgbClr val="002060"/>
              </a:solidFill>
            </a:endParaRPr>
          </a:p>
          <a:p>
            <a:pPr marL="0" marR="0" lvl="0" indent="0" algn="ctr" defTabSz="914400">
              <a:lnSpc>
                <a:spcPct val="100000"/>
              </a:lnSpc>
              <a:spcBef>
                <a:spcPts val="0"/>
              </a:spcBef>
              <a:spcAft>
                <a:spcPts val="0"/>
              </a:spcAft>
              <a:buClrTx/>
              <a:buSzTx/>
              <a:buFontTx/>
              <a:buNone/>
              <a:defRPr/>
            </a:pPr>
            <a:r>
              <a:rPr lang="ru-RU" sz="4000" b="1" i="0" u="none" strike="noStrike" cap="none" spc="0">
                <a:ln>
                  <a:noFill/>
                </a:ln>
                <a:solidFill>
                  <a:srgbClr val="002060"/>
                </a:solidFill>
              </a:rPr>
              <a:t>и конкурентоспособности компании</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28344" y="216563"/>
            <a:ext cx="2743200" cy="365125"/>
          </a:xfrm>
        </p:spPr>
        <p:txBody>
          <a:bodyPr/>
          <a:lstStyle/>
          <a:p>
            <a:pPr>
              <a:defRPr/>
            </a:pPr>
            <a:fld id="{35A78594-8646-4D53-8F42-51980A186450}" type="slidenum">
              <a:rPr lang="ru-RU"/>
              <a:t>25</a:t>
            </a:fld>
            <a:endParaRPr lang="ru-RU" dirty="0"/>
          </a:p>
        </p:txBody>
      </p:sp>
      <p:sp>
        <p:nvSpPr>
          <p:cNvPr id="5" name="Заголовок 1"/>
          <p:cNvSpPr txBox="1"/>
          <p:nvPr/>
        </p:nvSpPr>
        <p:spPr bwMode="auto">
          <a:xfrm>
            <a:off x="0" y="197513"/>
            <a:ext cx="7667625"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434F9B"/>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a:ln>
                  <a:noFill/>
                </a:ln>
                <a:solidFill>
                  <a:srgbClr val="002060"/>
                </a:solidFill>
                <a:latin typeface="Arial"/>
                <a:ea typeface="Arial"/>
                <a:cs typeface="Arial"/>
              </a:rPr>
              <a:t>Система менеджмента качества</a:t>
            </a:r>
            <a:endParaRPr/>
          </a:p>
        </p:txBody>
      </p:sp>
      <p:sp>
        <p:nvSpPr>
          <p:cNvPr id="6" name="Прямоугольник 5"/>
          <p:cNvSpPr/>
          <p:nvPr/>
        </p:nvSpPr>
        <p:spPr bwMode="auto">
          <a:xfrm>
            <a:off x="2010587" y="771509"/>
            <a:ext cx="7834196" cy="369332"/>
          </a:xfrm>
          <a:prstGeom prst="rect">
            <a:avLst/>
          </a:prstGeom>
        </p:spPr>
        <p:txBody>
          <a:bodyPr wrap="none">
            <a:spAutoFit/>
          </a:bodyPr>
          <a:lstStyle/>
          <a:p>
            <a:pPr marL="0" marR="0" lvl="0" indent="0" defTabSz="914400">
              <a:lnSpc>
                <a:spcPct val="100000"/>
              </a:lnSpc>
              <a:spcBef>
                <a:spcPts val="0"/>
              </a:spcBef>
              <a:spcAft>
                <a:spcPts val="0"/>
              </a:spcAft>
              <a:buClrTx/>
              <a:buSzTx/>
              <a:buFontTx/>
              <a:buNone/>
              <a:defRPr/>
            </a:pPr>
            <a:r>
              <a:rPr lang="en-US" sz="1800" b="1" i="0" u="none" strike="noStrike" cap="none" spc="0">
                <a:ln>
                  <a:noFill/>
                </a:ln>
                <a:solidFill>
                  <a:prstClr val="black"/>
                </a:solidFill>
              </a:rPr>
              <a:t>Q</a:t>
            </a:r>
            <a:r>
              <a:rPr lang="ru-RU" sz="1800" b="1" i="0" u="none" strike="noStrike" cap="none" spc="0">
                <a:ln>
                  <a:noFill/>
                </a:ln>
                <a:solidFill>
                  <a:prstClr val="black"/>
                </a:solidFill>
              </a:rPr>
              <a:t>uality management system (QMS) – </a:t>
            </a:r>
            <a:r>
              <a:rPr lang="ru-RU" sz="1800" b="1" i="0" u="none" strike="noStrike" cap="none" spc="0">
                <a:ln>
                  <a:noFill/>
                </a:ln>
                <a:solidFill>
                  <a:srgbClr val="ED7D31">
                    <a:lumMod val="75000"/>
                  </a:srgbClr>
                </a:solidFill>
              </a:rPr>
              <a:t>качество системы управления</a:t>
            </a:r>
            <a:endParaRPr/>
          </a:p>
        </p:txBody>
      </p:sp>
      <p:sp>
        <p:nvSpPr>
          <p:cNvPr id="7" name="Прямоугольник 6"/>
          <p:cNvSpPr/>
          <p:nvPr/>
        </p:nvSpPr>
        <p:spPr bwMode="auto">
          <a:xfrm>
            <a:off x="86617" y="777245"/>
            <a:ext cx="1749197" cy="369332"/>
          </a:xfrm>
          <a:prstGeom prst="rect">
            <a:avLst/>
          </a:prstGeom>
        </p:spPr>
        <p:txBody>
          <a:bodyPr wrap="none">
            <a:spAutoFit/>
          </a:bodyPr>
          <a:lstStyle/>
          <a:p>
            <a:pPr marL="0" marR="0" lvl="0" indent="0" defTabSz="914400">
              <a:lnSpc>
                <a:spcPct val="100000"/>
              </a:lnSpc>
              <a:spcBef>
                <a:spcPts val="0"/>
              </a:spcBef>
              <a:spcAft>
                <a:spcPts val="0"/>
              </a:spcAft>
              <a:buClrTx/>
              <a:buSzTx/>
              <a:buFontTx/>
              <a:buNone/>
              <a:defRPr/>
            </a:pPr>
            <a:r>
              <a:rPr lang="en-US" sz="1800" b="1" i="0" u="none" strike="noStrike" cap="none" spc="0">
                <a:ln>
                  <a:noFill/>
                </a:ln>
                <a:solidFill>
                  <a:srgbClr val="002060"/>
                </a:solidFill>
              </a:rPr>
              <a:t>ISO 9001</a:t>
            </a:r>
            <a:r>
              <a:rPr lang="ru-RU" sz="1800" b="1" i="0" u="none" strike="noStrike" cap="none" spc="0">
                <a:ln>
                  <a:noFill/>
                </a:ln>
                <a:solidFill>
                  <a:srgbClr val="002060"/>
                </a:solidFill>
              </a:rPr>
              <a:t>:</a:t>
            </a:r>
            <a:r>
              <a:rPr lang="en-US" sz="1800" b="1" i="0" u="none" strike="noStrike" cap="none" spc="0">
                <a:ln>
                  <a:noFill/>
                </a:ln>
                <a:solidFill>
                  <a:srgbClr val="002060"/>
                </a:solidFill>
              </a:rPr>
              <a:t>2015</a:t>
            </a:r>
            <a:endParaRPr lang="ru-RU" sz="1800" b="1" i="0" u="none" strike="noStrike" cap="none" spc="0">
              <a:ln>
                <a:noFill/>
              </a:ln>
              <a:solidFill>
                <a:srgbClr val="002060"/>
              </a:solidFill>
            </a:endParaRPr>
          </a:p>
        </p:txBody>
      </p:sp>
      <p:sp>
        <p:nvSpPr>
          <p:cNvPr id="8" name="Прямоугольник 7"/>
          <p:cNvSpPr/>
          <p:nvPr/>
        </p:nvSpPr>
        <p:spPr bwMode="auto">
          <a:xfrm>
            <a:off x="1505701" y="1330662"/>
            <a:ext cx="8842994" cy="568233"/>
          </a:xfrm>
          <a:prstGeom prst="rect">
            <a:avLst/>
          </a:prstGeom>
          <a:solidFill>
            <a:srgbClr val="33599D"/>
          </a:solidFill>
          <a:ln w="3810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600" b="1" i="0" u="none" strike="noStrike" cap="none" spc="0" dirty="0">
                <a:ln>
                  <a:noFill/>
                </a:ln>
                <a:solidFill>
                  <a:srgbClr val="FFFFFF"/>
                </a:solidFill>
              </a:rPr>
              <a:t>Меры по гармонизации систем менеджмента </a:t>
            </a:r>
            <a:endParaRPr dirty="0"/>
          </a:p>
          <a:p>
            <a:pPr marL="0" marR="0" lvl="0" indent="0" algn="ctr" defTabSz="914400">
              <a:lnSpc>
                <a:spcPct val="100000"/>
              </a:lnSpc>
              <a:spcBef>
                <a:spcPts val="0"/>
              </a:spcBef>
              <a:spcAft>
                <a:spcPts val="0"/>
              </a:spcAft>
              <a:buClrTx/>
              <a:buSzTx/>
              <a:buFontTx/>
              <a:buNone/>
              <a:defRPr/>
            </a:pPr>
            <a:r>
              <a:rPr lang="ru-RU" sz="1600" b="1" i="0" u="none" strike="noStrike" cap="none" spc="0" dirty="0">
                <a:ln>
                  <a:noFill/>
                </a:ln>
                <a:solidFill>
                  <a:srgbClr val="FFFFFF"/>
                </a:solidFill>
              </a:rPr>
              <a:t>участников сооружения объектов проекта «ИЯУ МБИР»</a:t>
            </a:r>
            <a:endParaRPr dirty="0"/>
          </a:p>
        </p:txBody>
      </p:sp>
      <p:sp>
        <p:nvSpPr>
          <p:cNvPr id="9" name="Прямоугольник 8"/>
          <p:cNvSpPr/>
          <p:nvPr/>
        </p:nvSpPr>
        <p:spPr bwMode="auto">
          <a:xfrm>
            <a:off x="1505701" y="1958678"/>
            <a:ext cx="8842994" cy="2526081"/>
          </a:xfrm>
          <a:prstGeom prst="rect">
            <a:avLst/>
          </a:prstGeom>
          <a:solidFill>
            <a:sysClr val="window" lastClr="FFFFFF"/>
          </a:solidFill>
          <a:ln w="38100" cap="flat" cmpd="sng" algn="ctr">
            <a:solidFill>
              <a:srgbClr val="33599D"/>
            </a:solidFill>
            <a:prstDash val="solid"/>
          </a:ln>
          <a:effectLst/>
        </p:spPr>
        <p:txBody>
          <a:bodyPr lIns="27000" tIns="27000" rIns="27000" bIns="27000" rtlCol="0" anchor="ctr">
            <a:noAutofit/>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33599D"/>
                </a:solidFill>
              </a:rPr>
              <a:t>Интегрированная система менеджмента:</a:t>
            </a:r>
            <a:endParaRPr/>
          </a:p>
          <a:p>
            <a:pPr marL="0" marR="0" lvl="0" indent="0" algn="ctr" defTabSz="914400">
              <a:lnSpc>
                <a:spcPct val="100000"/>
              </a:lnSpc>
              <a:spcBef>
                <a:spcPts val="0"/>
              </a:spcBef>
              <a:spcAft>
                <a:spcPts val="0"/>
              </a:spcAft>
              <a:buClrTx/>
              <a:buSzTx/>
              <a:buFontTx/>
              <a:buNone/>
              <a:defRPr/>
            </a:pPr>
            <a:endParaRPr lang="ru-RU" sz="900" b="1" i="0" u="none" strike="noStrike" cap="none" spc="0">
              <a:ln>
                <a:noFill/>
              </a:ln>
              <a:solidFill>
                <a:prstClr val="black"/>
              </a:solidFill>
            </a:endParaRPr>
          </a:p>
          <a:p>
            <a:pPr marL="285750" marR="0" lvl="0" indent="-285750" defTabSz="914400">
              <a:lnSpc>
                <a:spcPct val="100000"/>
              </a:lnSpc>
              <a:spcBef>
                <a:spcPts val="0"/>
              </a:spcBef>
              <a:spcAft>
                <a:spcPts val="0"/>
              </a:spcAft>
              <a:buClrTx/>
              <a:buSzTx/>
              <a:buFontTx/>
              <a:buChar char="-"/>
              <a:defRPr/>
            </a:pPr>
            <a:r>
              <a:rPr lang="ru-RU" sz="1350" b="0" i="0" u="none" strike="noStrike" cap="none" spc="0">
                <a:ln>
                  <a:noFill/>
                </a:ln>
                <a:solidFill>
                  <a:prstClr val="black"/>
                </a:solidFill>
              </a:rPr>
              <a:t>ИСО </a:t>
            </a:r>
            <a:r>
              <a:rPr lang="ru-RU" sz="1350" b="1" i="0" u="none" strike="noStrike" cap="none" spc="0">
                <a:ln>
                  <a:noFill/>
                </a:ln>
                <a:solidFill>
                  <a:prstClr val="black"/>
                </a:solidFill>
              </a:rPr>
              <a:t>9001</a:t>
            </a:r>
            <a:r>
              <a:rPr lang="ru-RU" sz="1350" b="0" i="0" u="none" strike="noStrike" cap="none" spc="0">
                <a:ln>
                  <a:noFill/>
                </a:ln>
                <a:solidFill>
                  <a:prstClr val="black"/>
                </a:solidFill>
              </a:rPr>
              <a:t>:2015 «Системы менеджмента качества. Требования»</a:t>
            </a:r>
            <a:endParaRPr/>
          </a:p>
          <a:p>
            <a:pPr marL="285750" marR="0" lvl="0" indent="-285750" defTabSz="914400">
              <a:lnSpc>
                <a:spcPct val="100000"/>
              </a:lnSpc>
              <a:spcBef>
                <a:spcPts val="0"/>
              </a:spcBef>
              <a:spcAft>
                <a:spcPts val="0"/>
              </a:spcAft>
              <a:buClrTx/>
              <a:buSzTx/>
              <a:buFontTx/>
              <a:buChar char="-"/>
              <a:defRPr/>
            </a:pPr>
            <a:endParaRPr lang="ru-RU" sz="1350" b="0" i="0" u="none" strike="noStrike" cap="none" spc="0">
              <a:ln>
                <a:noFill/>
              </a:ln>
              <a:solidFill>
                <a:prstClr val="black"/>
              </a:solidFill>
            </a:endParaRPr>
          </a:p>
          <a:p>
            <a:pPr marL="285750" marR="0" lvl="0" indent="-285750" defTabSz="914400">
              <a:lnSpc>
                <a:spcPct val="100000"/>
              </a:lnSpc>
              <a:spcBef>
                <a:spcPts val="0"/>
              </a:spcBef>
              <a:spcAft>
                <a:spcPts val="0"/>
              </a:spcAft>
              <a:buClrTx/>
              <a:buSzTx/>
              <a:buFontTx/>
              <a:buChar char="-"/>
              <a:defRPr/>
            </a:pPr>
            <a:r>
              <a:rPr lang="ru-RU" sz="1350" b="0" i="0" u="none" strike="noStrike" cap="none" spc="0">
                <a:ln>
                  <a:noFill/>
                </a:ln>
                <a:solidFill>
                  <a:prstClr val="black"/>
                </a:solidFill>
              </a:rPr>
              <a:t>ИСО </a:t>
            </a:r>
            <a:r>
              <a:rPr lang="ru-RU" sz="1350" b="1" i="0" u="none" strike="noStrike" cap="none" spc="0">
                <a:ln>
                  <a:noFill/>
                </a:ln>
                <a:solidFill>
                  <a:prstClr val="black"/>
                </a:solidFill>
              </a:rPr>
              <a:t>19443</a:t>
            </a:r>
            <a:r>
              <a:rPr lang="ru-RU" sz="1350" b="0" i="0" u="none" strike="noStrike" cap="none" spc="0">
                <a:ln>
                  <a:noFill/>
                </a:ln>
                <a:solidFill>
                  <a:prstClr val="black"/>
                </a:solidFill>
              </a:rPr>
              <a:t>-2020 «Специальные требования по применению ИСО 9001:2015 организациями цепи поставок ядерного энергетического сектора, поставляющими продукцию и услуги, важные для ядерной безопасности»</a:t>
            </a:r>
            <a:endParaRPr/>
          </a:p>
          <a:p>
            <a:pPr marL="285750" marR="0" lvl="0" indent="-285750" defTabSz="914400">
              <a:lnSpc>
                <a:spcPct val="100000"/>
              </a:lnSpc>
              <a:spcBef>
                <a:spcPts val="0"/>
              </a:spcBef>
              <a:spcAft>
                <a:spcPts val="0"/>
              </a:spcAft>
              <a:buClrTx/>
              <a:buSzTx/>
              <a:buFontTx/>
              <a:buChar char="-"/>
              <a:defRPr/>
            </a:pPr>
            <a:endParaRPr lang="ru-RU" sz="1350" b="0" i="0" u="none" strike="noStrike" cap="none" spc="0">
              <a:ln>
                <a:noFill/>
              </a:ln>
              <a:solidFill>
                <a:prstClr val="black"/>
              </a:solidFill>
            </a:endParaRPr>
          </a:p>
          <a:p>
            <a:pPr marL="285750" marR="0" lvl="0" indent="-285750" defTabSz="914400">
              <a:lnSpc>
                <a:spcPct val="100000"/>
              </a:lnSpc>
              <a:spcBef>
                <a:spcPts val="0"/>
              </a:spcBef>
              <a:spcAft>
                <a:spcPts val="0"/>
              </a:spcAft>
              <a:buClrTx/>
              <a:buSzTx/>
              <a:buFontTx/>
              <a:buChar char="-"/>
              <a:defRPr/>
            </a:pPr>
            <a:r>
              <a:rPr lang="ru-RU" sz="1350" b="0" i="0" u="none" strike="noStrike" cap="none" spc="0">
                <a:ln>
                  <a:noFill/>
                </a:ln>
                <a:solidFill>
                  <a:prstClr val="black"/>
                </a:solidFill>
              </a:rPr>
              <a:t>ИСО </a:t>
            </a:r>
            <a:r>
              <a:rPr lang="ru-RU" sz="1350" b="1" i="0" u="none" strike="noStrike" cap="none" spc="0">
                <a:ln>
                  <a:noFill/>
                </a:ln>
                <a:solidFill>
                  <a:prstClr val="black"/>
                </a:solidFill>
              </a:rPr>
              <a:t>14001</a:t>
            </a:r>
            <a:r>
              <a:rPr lang="ru-RU" sz="1350" b="0" i="0" u="none" strike="noStrike" cap="none" spc="0">
                <a:ln>
                  <a:noFill/>
                </a:ln>
                <a:solidFill>
                  <a:prstClr val="black"/>
                </a:solidFill>
              </a:rPr>
              <a:t>:2015 «Системы экологического менеджмента. Требования и руководство по применению»</a:t>
            </a:r>
            <a:endParaRPr/>
          </a:p>
          <a:p>
            <a:pPr marL="285750" marR="0" lvl="0" indent="-285750" defTabSz="914400">
              <a:lnSpc>
                <a:spcPct val="100000"/>
              </a:lnSpc>
              <a:spcBef>
                <a:spcPts val="0"/>
              </a:spcBef>
              <a:spcAft>
                <a:spcPts val="0"/>
              </a:spcAft>
              <a:buClrTx/>
              <a:buSzTx/>
              <a:buFontTx/>
              <a:buChar char="-"/>
              <a:defRPr/>
            </a:pPr>
            <a:endParaRPr lang="ru-RU" sz="1350" b="0" i="0" u="none" strike="noStrike" cap="none" spc="0">
              <a:ln>
                <a:noFill/>
              </a:ln>
              <a:solidFill>
                <a:prstClr val="black"/>
              </a:solidFill>
            </a:endParaRPr>
          </a:p>
          <a:p>
            <a:pPr marL="285750" marR="0" lvl="0" indent="-285750" defTabSz="914400">
              <a:lnSpc>
                <a:spcPct val="100000"/>
              </a:lnSpc>
              <a:spcBef>
                <a:spcPts val="0"/>
              </a:spcBef>
              <a:spcAft>
                <a:spcPts val="0"/>
              </a:spcAft>
              <a:buClrTx/>
              <a:buSzTx/>
              <a:buFontTx/>
              <a:buChar char="-"/>
              <a:defRPr/>
            </a:pPr>
            <a:r>
              <a:rPr lang="ru-RU" sz="1350" b="0" i="0" u="none" strike="noStrike" cap="none" spc="0">
                <a:ln>
                  <a:noFill/>
                </a:ln>
                <a:solidFill>
                  <a:prstClr val="black"/>
                </a:solidFill>
              </a:rPr>
              <a:t>ИСО </a:t>
            </a:r>
            <a:r>
              <a:rPr lang="ru-RU" sz="1350" b="1" i="0" u="none" strike="noStrike" cap="none" spc="0">
                <a:ln>
                  <a:noFill/>
                </a:ln>
                <a:solidFill>
                  <a:prstClr val="black"/>
                </a:solidFill>
              </a:rPr>
              <a:t>45001</a:t>
            </a:r>
            <a:r>
              <a:rPr lang="ru-RU" sz="1350" b="0" i="0" u="none" strike="noStrike" cap="none" spc="0">
                <a:ln>
                  <a:noFill/>
                </a:ln>
                <a:solidFill>
                  <a:prstClr val="black"/>
                </a:solidFill>
              </a:rPr>
              <a:t>:2018 «Системы менеджмента безопасности труда и охраны здоровья. Требования и руководство по применению»</a:t>
            </a:r>
            <a:endParaRPr/>
          </a:p>
        </p:txBody>
      </p:sp>
      <p:sp>
        <p:nvSpPr>
          <p:cNvPr id="10" name="Прямоугольник 9"/>
          <p:cNvSpPr/>
          <p:nvPr/>
        </p:nvSpPr>
        <p:spPr bwMode="auto">
          <a:xfrm>
            <a:off x="1487628" y="4544542"/>
            <a:ext cx="8861067" cy="485894"/>
          </a:xfrm>
          <a:prstGeom prst="rect">
            <a:avLst/>
          </a:prstGeom>
          <a:solidFill>
            <a:srgbClr val="70AD47">
              <a:lumMod val="75000"/>
            </a:srgbClr>
          </a:solidFill>
          <a:ln w="38100" cap="flat" cmpd="sng" algn="ctr">
            <a:solidFill>
              <a:sysClr val="window" lastClr="FFFFFF"/>
            </a:solidFill>
            <a:prstDash val="solid"/>
          </a:ln>
          <a:effectLst/>
        </p:spPr>
        <p:txBody>
          <a:bodyPr lIns="27000" tIns="27000" rIns="27000" bIns="27000" rtlCol="0" anchor="ctr">
            <a:normAutofit/>
          </a:bodyPr>
          <a:lstStyle/>
          <a:p>
            <a:pPr marL="0" marR="0" lvl="0" indent="0" defTabSz="914400">
              <a:lnSpc>
                <a:spcPct val="100000"/>
              </a:lnSpc>
              <a:spcBef>
                <a:spcPts val="0"/>
              </a:spcBef>
              <a:spcAft>
                <a:spcPts val="0"/>
              </a:spcAft>
              <a:buClrTx/>
              <a:buSzTx/>
              <a:buFontTx/>
              <a:buNone/>
              <a:defRPr/>
            </a:pPr>
            <a:r>
              <a:rPr lang="ru-RU" sz="1600" b="0" i="0" u="none" strike="noStrike" cap="none" spc="0">
                <a:ln>
                  <a:noFill/>
                </a:ln>
                <a:solidFill>
                  <a:srgbClr val="FFFFFF"/>
                </a:solidFill>
              </a:rPr>
              <a:t>Анализ систем СМК участников проекта (рекомендации по гармонизации)</a:t>
            </a:r>
            <a:endParaRPr/>
          </a:p>
        </p:txBody>
      </p:sp>
      <p:sp>
        <p:nvSpPr>
          <p:cNvPr id="11" name="Прямоугольник 10"/>
          <p:cNvSpPr/>
          <p:nvPr/>
        </p:nvSpPr>
        <p:spPr bwMode="auto">
          <a:xfrm>
            <a:off x="1487627" y="5030436"/>
            <a:ext cx="8861068" cy="485894"/>
          </a:xfrm>
          <a:prstGeom prst="rect">
            <a:avLst/>
          </a:prstGeom>
          <a:solidFill>
            <a:srgbClr val="70AD47">
              <a:lumMod val="75000"/>
            </a:srgbClr>
          </a:solidFill>
          <a:ln w="38100" cap="flat" cmpd="sng" algn="ctr">
            <a:solidFill>
              <a:sysClr val="window" lastClr="FFFFFF"/>
            </a:solidFill>
            <a:prstDash val="solid"/>
          </a:ln>
          <a:effectLst/>
        </p:spPr>
        <p:txBody>
          <a:bodyPr lIns="27000" tIns="27000" rIns="27000" bIns="27000" rtlCol="0" anchor="ctr">
            <a:normAutofit/>
          </a:bodyPr>
          <a:lstStyle/>
          <a:p>
            <a:pPr marL="0" marR="0" lvl="0" indent="0" defTabSz="914400">
              <a:lnSpc>
                <a:spcPct val="100000"/>
              </a:lnSpc>
              <a:spcBef>
                <a:spcPts val="0"/>
              </a:spcBef>
              <a:spcAft>
                <a:spcPts val="0"/>
              </a:spcAft>
              <a:buClrTx/>
              <a:buSzTx/>
              <a:buFontTx/>
              <a:buNone/>
              <a:defRPr/>
            </a:pPr>
            <a:r>
              <a:rPr lang="ru-RU" sz="1600" b="0" i="0" u="none" strike="noStrike" cap="none" spc="0">
                <a:ln>
                  <a:noFill/>
                </a:ln>
                <a:solidFill>
                  <a:srgbClr val="FFFFFF"/>
                </a:solidFill>
              </a:rPr>
              <a:t>Консультирование по применению и внедрению системы</a:t>
            </a:r>
            <a:endParaRPr/>
          </a:p>
        </p:txBody>
      </p:sp>
      <p:sp>
        <p:nvSpPr>
          <p:cNvPr id="12" name="Прямоугольник 11"/>
          <p:cNvSpPr/>
          <p:nvPr/>
        </p:nvSpPr>
        <p:spPr bwMode="auto">
          <a:xfrm>
            <a:off x="1487626" y="5516330"/>
            <a:ext cx="8861069" cy="485894"/>
          </a:xfrm>
          <a:prstGeom prst="rect">
            <a:avLst/>
          </a:prstGeom>
          <a:solidFill>
            <a:srgbClr val="70AD47">
              <a:lumMod val="75000"/>
            </a:srgbClr>
          </a:solidFill>
          <a:ln w="38100" cap="flat" cmpd="sng" algn="ctr">
            <a:solidFill>
              <a:sysClr val="window" lastClr="FFFFFF"/>
            </a:solidFill>
            <a:prstDash val="solid"/>
          </a:ln>
          <a:effectLst/>
        </p:spPr>
        <p:txBody>
          <a:bodyPr lIns="27000" tIns="27000" rIns="27000" bIns="27000" rtlCol="0" anchor="ctr">
            <a:normAutofit/>
          </a:bodyPr>
          <a:lstStyle/>
          <a:p>
            <a:pPr marL="0" marR="0" lvl="0" indent="0" defTabSz="914400">
              <a:lnSpc>
                <a:spcPct val="100000"/>
              </a:lnSpc>
              <a:spcBef>
                <a:spcPts val="0"/>
              </a:spcBef>
              <a:spcAft>
                <a:spcPts val="0"/>
              </a:spcAft>
              <a:buClrTx/>
              <a:buSzTx/>
              <a:buFontTx/>
              <a:buNone/>
              <a:defRPr/>
            </a:pPr>
            <a:r>
              <a:rPr lang="ru-RU" sz="1600" b="0" i="0" u="none" strike="noStrike" cap="none" spc="0">
                <a:ln>
                  <a:noFill/>
                </a:ln>
                <a:solidFill>
                  <a:srgbClr val="FFFFFF"/>
                </a:solidFill>
              </a:rPr>
              <a:t>Сертификация системы (национальная и международная)</a:t>
            </a:r>
            <a:endParaRPr/>
          </a:p>
        </p:txBody>
      </p:sp>
      <p:sp>
        <p:nvSpPr>
          <p:cNvPr id="13" name="Прямоугольник 12"/>
          <p:cNvSpPr/>
          <p:nvPr/>
        </p:nvSpPr>
        <p:spPr bwMode="auto">
          <a:xfrm>
            <a:off x="1487625" y="6002224"/>
            <a:ext cx="8861070" cy="485894"/>
          </a:xfrm>
          <a:prstGeom prst="rect">
            <a:avLst/>
          </a:prstGeom>
          <a:solidFill>
            <a:srgbClr val="70AD47">
              <a:lumMod val="75000"/>
            </a:srgbClr>
          </a:solidFill>
          <a:ln w="38100" cap="flat" cmpd="sng" algn="ctr">
            <a:solidFill>
              <a:sysClr val="window" lastClr="FFFFFF"/>
            </a:solidFill>
            <a:prstDash val="solid"/>
          </a:ln>
          <a:effectLst/>
        </p:spPr>
        <p:txBody>
          <a:bodyPr lIns="27000" tIns="27000" rIns="27000" bIns="27000" rtlCol="0" anchor="ctr">
            <a:normAutofit/>
          </a:bodyPr>
          <a:lstStyle/>
          <a:p>
            <a:pPr marL="0" marR="0" lvl="0" indent="0" defTabSz="914400">
              <a:lnSpc>
                <a:spcPct val="100000"/>
              </a:lnSpc>
              <a:spcBef>
                <a:spcPts val="0"/>
              </a:spcBef>
              <a:spcAft>
                <a:spcPts val="0"/>
              </a:spcAft>
              <a:buClrTx/>
              <a:buSzTx/>
              <a:buFontTx/>
              <a:buNone/>
              <a:defRPr/>
            </a:pPr>
            <a:r>
              <a:rPr lang="ru-RU" sz="1600" b="0" i="0" u="none" strike="noStrike" cap="none" spc="0">
                <a:ln>
                  <a:noFill/>
                </a:ln>
                <a:solidFill>
                  <a:srgbClr val="FFFFFF"/>
                </a:solidFill>
              </a:rPr>
              <a:t>Обучение специалистов по программам СМК (в очном режиме, в т.ч. ВКС)</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37488" y="216563"/>
            <a:ext cx="2743200" cy="365125"/>
          </a:xfrm>
        </p:spPr>
        <p:txBody>
          <a:bodyPr/>
          <a:lstStyle/>
          <a:p>
            <a:pPr>
              <a:defRPr/>
            </a:pPr>
            <a:fld id="{35A78594-8646-4D53-8F42-51980A186450}" type="slidenum">
              <a:rPr lang="ru-RU"/>
              <a:t>26</a:t>
            </a:fld>
            <a:endParaRPr lang="ru-RU" dirty="0"/>
          </a:p>
        </p:txBody>
      </p:sp>
      <p:sp>
        <p:nvSpPr>
          <p:cNvPr id="7" name="TextBox 6"/>
          <p:cNvSpPr txBox="1"/>
          <p:nvPr/>
        </p:nvSpPr>
        <p:spPr bwMode="auto">
          <a:xfrm>
            <a:off x="1155778" y="2921168"/>
            <a:ext cx="9880444" cy="1015663"/>
          </a:xfrm>
          <a:prstGeom prst="rect">
            <a:avLst/>
          </a:prstGeom>
          <a:noFill/>
        </p:spPr>
        <p:txBody>
          <a:bodyPr wrap="square" rtlCol="0">
            <a:spAutoFit/>
          </a:bodyPr>
          <a:lstStyle/>
          <a:p>
            <a:pPr algn="ctr">
              <a:defRPr/>
            </a:pPr>
            <a:r>
              <a:rPr lang="ru-RU" sz="6000" b="1">
                <a:solidFill>
                  <a:srgbClr val="002060"/>
                </a:solidFill>
              </a:rPr>
              <a:t>Спасибо за внимание!</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36344" y="216563"/>
            <a:ext cx="2743200" cy="365125"/>
          </a:xfrm>
        </p:spPr>
        <p:txBody>
          <a:bodyPr/>
          <a:lstStyle/>
          <a:p>
            <a:pPr>
              <a:defRPr/>
            </a:pPr>
            <a:fld id="{35A78594-8646-4D53-8F42-51980A186450}" type="slidenum">
              <a:rPr lang="ru-RU"/>
              <a:t>27</a:t>
            </a:fld>
            <a:endParaRPr lang="ru-RU" dirty="0"/>
          </a:p>
        </p:txBody>
      </p:sp>
      <p:sp>
        <p:nvSpPr>
          <p:cNvPr id="5" name="TextBox 4"/>
          <p:cNvSpPr txBox="1"/>
          <p:nvPr/>
        </p:nvSpPr>
        <p:spPr bwMode="auto">
          <a:xfrm>
            <a:off x="769917" y="2090172"/>
            <a:ext cx="10652165" cy="2185214"/>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ED7D31">
                    <a:lumMod val="75000"/>
                  </a:srgbClr>
                </a:solidFill>
              </a:rPr>
              <a:t>Вопрос №4</a:t>
            </a:r>
            <a:endParaRPr dirty="0"/>
          </a:p>
          <a:p>
            <a:pPr algn="just"/>
            <a:r>
              <a:rPr lang="ru-RU" sz="3200" dirty="0">
                <a:effectLst/>
                <a:latin typeface="Times New Roman" panose="02020603050405020304" pitchFamily="18" charset="0"/>
                <a:ea typeface="Calibri" panose="020F0502020204030204" pitchFamily="34" charset="0"/>
              </a:rPr>
              <a:t>	О новых направлениях СРО АО в развитии стандартизации процессов проектирования и сооружения ОИАЭ в РФ и за рубежом. </a:t>
            </a:r>
            <a:r>
              <a:rPr lang="en-US" sz="3200" b="1" i="0" u="none" strike="noStrike" cap="none" spc="0" dirty="0">
                <a:ln>
                  <a:noFill/>
                </a:ln>
                <a:solidFill>
                  <a:srgbClr val="002060"/>
                </a:solidFill>
              </a:rPr>
              <a:t> </a:t>
            </a:r>
            <a:endParaRPr lang="ru-RU" sz="3200" b="1" i="0" u="none" strike="noStrike" cap="none" spc="0" dirty="0">
              <a:ln>
                <a:noFill/>
              </a:ln>
              <a:solidFill>
                <a:srgbClr val="002060"/>
              </a:solidFill>
            </a:endParaRPr>
          </a:p>
        </p:txBody>
      </p:sp>
      <p:sp>
        <p:nvSpPr>
          <p:cNvPr id="6" name="TextBox 5">
            <a:extLst>
              <a:ext uri="{FF2B5EF4-FFF2-40B4-BE49-F238E27FC236}">
                <a16:creationId xmlns:a16="http://schemas.microsoft.com/office/drawing/2014/main" id="{8AF4928D-879E-4CBE-A19E-D976313C7578}"/>
              </a:ext>
            </a:extLst>
          </p:cNvPr>
          <p:cNvSpPr txBox="1"/>
          <p:nvPr/>
        </p:nvSpPr>
        <p:spPr bwMode="auto">
          <a:xfrm>
            <a:off x="7248128" y="5373216"/>
            <a:ext cx="4870580" cy="1107996"/>
          </a:xfrm>
          <a:prstGeom prst="rect">
            <a:avLst/>
          </a:prstGeom>
          <a:noFill/>
        </p:spPr>
        <p:txBody>
          <a:bodyPr wrap="square" rtlCol="0">
            <a:spAutoFit/>
          </a:bodyPr>
          <a:lstStyle/>
          <a:p>
            <a:pPr>
              <a:spcAft>
                <a:spcPts val="1200"/>
              </a:spcAft>
            </a:pPr>
            <a:r>
              <a:rPr lang="ru-RU" sz="2000" b="1" i="1" dirty="0">
                <a:solidFill>
                  <a:schemeClr val="tx2">
                    <a:lumMod val="75000"/>
                  </a:schemeClr>
                </a:solidFill>
              </a:rPr>
              <a:t>Абрамова Ю.В.</a:t>
            </a:r>
          </a:p>
          <a:p>
            <a:pPr>
              <a:spcAft>
                <a:spcPts val="1200"/>
              </a:spcAft>
            </a:pPr>
            <a:r>
              <a:rPr lang="ru-RU" i="1" dirty="0">
                <a:solidFill>
                  <a:schemeClr val="tx2">
                    <a:lumMod val="75000"/>
                  </a:schemeClr>
                </a:solidFill>
              </a:rPr>
              <a:t>Начальник отдела технических нормативов ООО «ЦТКАО».</a:t>
            </a:r>
            <a:endParaRPr lang="ru-RU" sz="2000" b="1" i="1" dirty="0">
              <a:solidFill>
                <a:schemeClr val="tx2">
                  <a:lumMod val="75000"/>
                </a:schemeClr>
              </a:solidFill>
            </a:endParaRPr>
          </a:p>
        </p:txBody>
      </p:sp>
    </p:spTree>
    <p:extLst>
      <p:ext uri="{BB962C8B-B14F-4D97-AF65-F5344CB8AC3E}">
        <p14:creationId xmlns:p14="http://schemas.microsoft.com/office/powerpoint/2010/main" val="3648934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6048" y="133112"/>
            <a:ext cx="8676456" cy="343560"/>
          </a:xfrm>
        </p:spPr>
        <p:txBody>
          <a:bodyPr>
            <a:normAutofit fontScale="90000"/>
          </a:bodyPr>
          <a:lstStyle/>
          <a:p>
            <a:r>
              <a:rPr lang="ru-RU" dirty="0"/>
              <a:t>Обзор нормативной правовой базы стандартизации</a:t>
            </a:r>
          </a:p>
        </p:txBody>
      </p:sp>
      <p:sp>
        <p:nvSpPr>
          <p:cNvPr id="4" name="Номер слайда 3"/>
          <p:cNvSpPr>
            <a:spLocks noGrp="1"/>
          </p:cNvSpPr>
          <p:nvPr>
            <p:ph type="sldNum" sz="quarter" idx="12"/>
          </p:nvPr>
        </p:nvSpPr>
        <p:spPr>
          <a:xfrm>
            <a:off x="9536344" y="216563"/>
            <a:ext cx="2743200" cy="365125"/>
          </a:xfrm>
        </p:spPr>
        <p:txBody>
          <a:bodyPr/>
          <a:lstStyle/>
          <a:p>
            <a:fld id="{3765C533-573A-49DE-874E-AB87EF57987D}" type="slidenum">
              <a:rPr lang="ru-RU" smtClean="0"/>
              <a:pPr/>
              <a:t>28</a:t>
            </a:fld>
            <a:endParaRPr lang="ru-RU" dirty="0"/>
          </a:p>
        </p:txBody>
      </p:sp>
      <p:sp>
        <p:nvSpPr>
          <p:cNvPr id="13" name="Блок-схема: альтернативный процесс 12"/>
          <p:cNvSpPr/>
          <p:nvPr/>
        </p:nvSpPr>
        <p:spPr>
          <a:xfrm>
            <a:off x="1945061" y="927873"/>
            <a:ext cx="2044460" cy="1328308"/>
          </a:xfrm>
          <a:prstGeom prst="flowChartAlternateProcess">
            <a:avLst/>
          </a:prstGeom>
          <a:gradFill rotWithShape="1">
            <a:gsLst>
              <a:gs pos="0">
                <a:srgbClr val="6076B4">
                  <a:tint val="73000"/>
                  <a:satMod val="150000"/>
                </a:srgbClr>
              </a:gs>
              <a:gs pos="25000">
                <a:srgbClr val="6076B4">
                  <a:tint val="96000"/>
                  <a:shade val="80000"/>
                  <a:satMod val="105000"/>
                </a:srgbClr>
              </a:gs>
              <a:gs pos="38000">
                <a:srgbClr val="6076B4">
                  <a:tint val="96000"/>
                  <a:shade val="59000"/>
                  <a:satMod val="120000"/>
                </a:srgbClr>
              </a:gs>
              <a:gs pos="55000">
                <a:srgbClr val="6076B4">
                  <a:shade val="57000"/>
                  <a:satMod val="120000"/>
                </a:srgbClr>
              </a:gs>
              <a:gs pos="80000">
                <a:srgbClr val="6076B4">
                  <a:shade val="56000"/>
                  <a:satMod val="145000"/>
                </a:srgbClr>
              </a:gs>
              <a:gs pos="88000">
                <a:srgbClr val="6076B4">
                  <a:shade val="63000"/>
                  <a:satMod val="160000"/>
                </a:srgbClr>
              </a:gs>
              <a:gs pos="100000">
                <a:srgbClr val="6076B4">
                  <a:tint val="99555"/>
                  <a:satMod val="155000"/>
                </a:srgbClr>
              </a:gs>
            </a:gsLst>
            <a:lin ang="5400000" scaled="1"/>
          </a:gradFill>
          <a:ln>
            <a:solidFill>
              <a:srgbClr val="002060"/>
            </a:solidFill>
          </a:ln>
          <a:effectLst>
            <a:glow rad="76200">
              <a:srgbClr val="6076B4">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6076B4">
                <a:shade val="30000"/>
                <a:satMod val="200000"/>
              </a:srgbClr>
            </a:contourClr>
          </a:sp3d>
        </p:spPr>
        <p:txBody>
          <a:bodyPr rtlCol="0" anchor="ctr"/>
          <a:lstStyle/>
          <a:p>
            <a:pPr algn="ctr" defTabSz="718781">
              <a:defRPr/>
            </a:pPr>
            <a:r>
              <a:rPr lang="ru-RU" sz="1600" b="1" dirty="0">
                <a:solidFill>
                  <a:prstClr val="black"/>
                </a:solidFill>
              </a:rPr>
              <a:t>Концепция</a:t>
            </a:r>
          </a:p>
          <a:p>
            <a:pPr algn="ctr" defTabSz="718781">
              <a:defRPr/>
            </a:pPr>
            <a:r>
              <a:rPr lang="ru-RU" sz="1100" b="1" dirty="0">
                <a:solidFill>
                  <a:prstClr val="black"/>
                </a:solidFill>
              </a:rPr>
              <a:t>Совершенствования системы технического нормирования и регулирования в строительной отрасли</a:t>
            </a:r>
          </a:p>
        </p:txBody>
      </p:sp>
      <p:grpSp>
        <p:nvGrpSpPr>
          <p:cNvPr id="14" name="Группа 13"/>
          <p:cNvGrpSpPr/>
          <p:nvPr/>
        </p:nvGrpSpPr>
        <p:grpSpPr>
          <a:xfrm>
            <a:off x="1945061" y="2337137"/>
            <a:ext cx="2044460" cy="1128793"/>
            <a:chOff x="244" y="1653011"/>
            <a:chExt cx="1065801" cy="532900"/>
          </a:xfrm>
          <a:scene3d>
            <a:camera prst="orthographicFront"/>
            <a:lightRig rig="flat" dir="t"/>
          </a:scene3d>
        </p:grpSpPr>
        <p:sp>
          <p:nvSpPr>
            <p:cNvPr id="15" name="Прямоугольник 14"/>
            <p:cNvSpPr/>
            <p:nvPr/>
          </p:nvSpPr>
          <p:spPr>
            <a:xfrm>
              <a:off x="244" y="1653011"/>
              <a:ext cx="1065801" cy="532900"/>
            </a:xfrm>
            <a:prstGeom prst="rect">
              <a:avLst/>
            </a:prstGeom>
            <a:ln>
              <a:solidFill>
                <a:schemeClr val="accent1">
                  <a:lumMod val="20000"/>
                  <a:lumOff val="80000"/>
                </a:schemeClr>
              </a:solidFill>
            </a:ln>
            <a:sp3d prstMaterial="plastic">
              <a:bevelT w="120900" h="88900"/>
              <a:bevelB w="88900" h="31750" prst="angle"/>
            </a:sp3d>
          </p:spPr>
          <p:style>
            <a:lnRef idx="0">
              <a:scrgbClr r="0" g="0" b="0"/>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p:cNvSpPr txBox="1"/>
            <p:nvPr/>
          </p:nvSpPr>
          <p:spPr>
            <a:xfrm>
              <a:off x="244" y="1653011"/>
              <a:ext cx="1065801" cy="5329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ru-RU" sz="1100" kern="1200" dirty="0"/>
                <a:t>Переход на параметрический метод нормирования</a:t>
              </a:r>
            </a:p>
          </p:txBody>
        </p:sp>
      </p:grpSp>
      <p:grpSp>
        <p:nvGrpSpPr>
          <p:cNvPr id="17" name="Группа 16"/>
          <p:cNvGrpSpPr/>
          <p:nvPr/>
        </p:nvGrpSpPr>
        <p:grpSpPr>
          <a:xfrm>
            <a:off x="1945061" y="3655710"/>
            <a:ext cx="2044460" cy="1268766"/>
            <a:chOff x="244" y="1650750"/>
            <a:chExt cx="1065801" cy="535161"/>
          </a:xfrm>
          <a:scene3d>
            <a:camera prst="orthographicFront"/>
            <a:lightRig rig="flat" dir="t"/>
          </a:scene3d>
        </p:grpSpPr>
        <p:sp>
          <p:nvSpPr>
            <p:cNvPr id="18" name="Прямоугольник 17"/>
            <p:cNvSpPr/>
            <p:nvPr/>
          </p:nvSpPr>
          <p:spPr>
            <a:xfrm>
              <a:off x="244" y="1653011"/>
              <a:ext cx="1065801" cy="532900"/>
            </a:xfrm>
            <a:prstGeom prst="rect">
              <a:avLst/>
            </a:prstGeom>
            <a:ln>
              <a:solidFill>
                <a:schemeClr val="accent1">
                  <a:lumMod val="20000"/>
                  <a:lumOff val="80000"/>
                </a:schemeClr>
              </a:solidFill>
            </a:ln>
            <a:sp3d prstMaterial="plastic">
              <a:bevelT w="120900" h="88900"/>
              <a:bevelB w="88900" h="31750" prst="angle"/>
            </a:sp3d>
          </p:spPr>
          <p:style>
            <a:lnRef idx="0">
              <a:scrgbClr r="0" g="0" b="0"/>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p:cNvSpPr txBox="1"/>
            <p:nvPr/>
          </p:nvSpPr>
          <p:spPr>
            <a:xfrm>
              <a:off x="244" y="1650750"/>
              <a:ext cx="1065801" cy="53516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algn="ctr" defTabSz="355600">
                <a:spcBef>
                  <a:spcPct val="0"/>
                </a:spcBef>
              </a:pPr>
              <a:r>
                <a:rPr lang="ru-RU" sz="1000" dirty="0"/>
                <a:t>В</a:t>
              </a:r>
              <a:r>
                <a:rPr lang="ru-RU" sz="1000" kern="1200" dirty="0"/>
                <a:t>ыбор для достижения параметров НТД </a:t>
              </a:r>
              <a:r>
                <a:rPr lang="ru-RU" sz="1000" dirty="0"/>
                <a:t>добровольного применения (в том числе СТО), прошедших согласование и экспертизу технических комитетов</a:t>
              </a:r>
              <a:r>
                <a:rPr lang="ru-RU" sz="1000" kern="1200" dirty="0"/>
                <a:t> </a:t>
              </a:r>
            </a:p>
          </p:txBody>
        </p:sp>
      </p:grpSp>
      <p:grpSp>
        <p:nvGrpSpPr>
          <p:cNvPr id="20" name="Группа 19"/>
          <p:cNvGrpSpPr/>
          <p:nvPr/>
        </p:nvGrpSpPr>
        <p:grpSpPr>
          <a:xfrm>
            <a:off x="1945061" y="5267897"/>
            <a:ext cx="2044460" cy="1128793"/>
            <a:chOff x="244" y="1653011"/>
            <a:chExt cx="1065801" cy="532900"/>
          </a:xfrm>
          <a:scene3d>
            <a:camera prst="orthographicFront"/>
            <a:lightRig rig="flat" dir="t"/>
          </a:scene3d>
        </p:grpSpPr>
        <p:sp>
          <p:nvSpPr>
            <p:cNvPr id="21" name="Прямоугольник 20"/>
            <p:cNvSpPr/>
            <p:nvPr/>
          </p:nvSpPr>
          <p:spPr>
            <a:xfrm>
              <a:off x="244" y="1653011"/>
              <a:ext cx="1065801" cy="532900"/>
            </a:xfrm>
            <a:prstGeom prst="rect">
              <a:avLst/>
            </a:prstGeom>
            <a:ln>
              <a:solidFill>
                <a:schemeClr val="accent1">
                  <a:lumMod val="20000"/>
                  <a:lumOff val="80000"/>
                </a:schemeClr>
              </a:solidFill>
            </a:ln>
            <a:sp3d prstMaterial="plastic">
              <a:bevelT w="120900" h="88900"/>
              <a:bevelB w="88900" h="31750" prst="angle"/>
            </a:sp3d>
          </p:spPr>
          <p:style>
            <a:lnRef idx="0">
              <a:scrgbClr r="0" g="0" b="0"/>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p:cNvSpPr txBox="1"/>
            <p:nvPr/>
          </p:nvSpPr>
          <p:spPr>
            <a:xfrm>
              <a:off x="244" y="1653011"/>
              <a:ext cx="1065801" cy="5329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ru-RU" sz="1100" kern="1200" dirty="0"/>
                <a:t>Развитие института отраслевых норм технологического проектирования</a:t>
              </a:r>
            </a:p>
          </p:txBody>
        </p:sp>
      </p:grpSp>
      <p:graphicFrame>
        <p:nvGraphicFramePr>
          <p:cNvPr id="24" name="Таблица 23"/>
          <p:cNvGraphicFramePr>
            <a:graphicFrameLocks noGrp="1"/>
          </p:cNvGraphicFramePr>
          <p:nvPr/>
        </p:nvGraphicFramePr>
        <p:xfrm>
          <a:off x="4209441" y="802457"/>
          <a:ext cx="6330242" cy="5602364"/>
        </p:xfrm>
        <a:graphic>
          <a:graphicData uri="http://schemas.openxmlformats.org/drawingml/2006/table">
            <a:tbl>
              <a:tblPr firstRow="1" bandRow="1">
                <a:tableStyleId>{5C22544A-7EE6-4342-B048-85BDC9FD1C3A}</a:tableStyleId>
              </a:tblPr>
              <a:tblGrid>
                <a:gridCol w="4119323">
                  <a:extLst>
                    <a:ext uri="{9D8B030D-6E8A-4147-A177-3AD203B41FA5}">
                      <a16:colId xmlns:a16="http://schemas.microsoft.com/office/drawing/2014/main" val="1164566226"/>
                    </a:ext>
                  </a:extLst>
                </a:gridCol>
                <a:gridCol w="2210919">
                  <a:extLst>
                    <a:ext uri="{9D8B030D-6E8A-4147-A177-3AD203B41FA5}">
                      <a16:colId xmlns:a16="http://schemas.microsoft.com/office/drawing/2014/main" val="3054900088"/>
                    </a:ext>
                  </a:extLst>
                </a:gridCol>
              </a:tblGrid>
              <a:tr h="412452">
                <a:tc>
                  <a:txBody>
                    <a:bodyPr/>
                    <a:lstStyle/>
                    <a:p>
                      <a:r>
                        <a:rPr lang="ru-RU" dirty="0"/>
                        <a:t>Вступили в действие</a:t>
                      </a:r>
                    </a:p>
                  </a:txBody>
                  <a:tcPr/>
                </a:tc>
                <a:tc>
                  <a:txBody>
                    <a:bodyPr/>
                    <a:lstStyle/>
                    <a:p>
                      <a:r>
                        <a:rPr lang="ru-RU" dirty="0"/>
                        <a:t>Проекты</a:t>
                      </a:r>
                    </a:p>
                  </a:txBody>
                  <a:tcPr/>
                </a:tc>
                <a:extLst>
                  <a:ext uri="{0D108BD9-81ED-4DB2-BD59-A6C34878D82A}">
                    <a16:rowId xmlns:a16="http://schemas.microsoft.com/office/drawing/2014/main" val="2768878606"/>
                  </a:ext>
                </a:extLst>
              </a:tr>
              <a:tr h="1953804">
                <a:tc>
                  <a:txBody>
                    <a:bodyPr/>
                    <a:lstStyle/>
                    <a:p>
                      <a:pPr marL="0" indent="0" algn="l"/>
                      <a:r>
                        <a:rPr lang="ru-RU" sz="1200" b="1" dirty="0"/>
                        <a:t>Изменения в ФЗ 162 «О стандартизации в Российской Федерации»</a:t>
                      </a:r>
                      <a:br>
                        <a:rPr lang="ru-RU" sz="1200" b="1" dirty="0"/>
                      </a:br>
                      <a:r>
                        <a:rPr lang="ru-RU" sz="1000" b="0" dirty="0"/>
                        <a:t>(Федеральный закон от 30 декабря 2020 года N 523-ФЗ) </a:t>
                      </a:r>
                    </a:p>
                    <a:p>
                      <a:pPr marL="0" indent="0" algn="l">
                        <a:spcAft>
                          <a:spcPts val="400"/>
                        </a:spcAft>
                      </a:pPr>
                      <a:br>
                        <a:rPr lang="ru-RU" sz="1000" b="0" dirty="0"/>
                      </a:br>
                      <a:r>
                        <a:rPr lang="ru-RU" sz="1000" b="0" i="1" dirty="0">
                          <a:solidFill>
                            <a:srgbClr val="FF0000"/>
                          </a:solidFill>
                        </a:rPr>
                        <a:t>- </a:t>
                      </a:r>
                      <a:r>
                        <a:rPr lang="ru-RU" sz="1000" b="0" i="1" kern="1200" dirty="0">
                          <a:solidFill>
                            <a:srgbClr val="FF0000"/>
                          </a:solidFill>
                          <a:latin typeface="+mn-lt"/>
                          <a:ea typeface="+mn-ea"/>
                          <a:cs typeface="+mn-cs"/>
                        </a:rPr>
                        <a:t>Возможность включения стандартов организаций в Федеральный информационный фонд стандартов на основе результатов экспертизы профильных технических комитетов,</a:t>
                      </a:r>
                    </a:p>
                    <a:p>
                      <a:pPr marL="0" indent="0" algn="just">
                        <a:lnSpc>
                          <a:spcPct val="106000"/>
                        </a:lnSpc>
                        <a:spcAft>
                          <a:spcPts val="600"/>
                        </a:spcAft>
                        <a:buFontTx/>
                        <a:buChar char="-"/>
                      </a:pPr>
                      <a:r>
                        <a:rPr lang="ru-RU" sz="1000" b="0" i="1" kern="1200" dirty="0">
                          <a:solidFill>
                            <a:schemeClr val="dk1"/>
                          </a:solidFill>
                          <a:latin typeface="+mn-lt"/>
                          <a:ea typeface="+mn-ea"/>
                          <a:cs typeface="+mn-cs"/>
                        </a:rPr>
                        <a:t>техническая спецификация и технических отчет, </a:t>
                      </a:r>
                    </a:p>
                    <a:p>
                      <a:pPr marL="0" indent="0" algn="just">
                        <a:lnSpc>
                          <a:spcPct val="106000"/>
                        </a:lnSpc>
                        <a:spcAft>
                          <a:spcPts val="200"/>
                        </a:spcAft>
                        <a:buFontTx/>
                        <a:buChar char="-"/>
                      </a:pPr>
                      <a:r>
                        <a:rPr lang="ru-RU" sz="1000" b="0" i="1" kern="1200" dirty="0">
                          <a:solidFill>
                            <a:schemeClr val="dk1"/>
                          </a:solidFill>
                          <a:latin typeface="+mn-lt"/>
                          <a:ea typeface="+mn-ea"/>
                          <a:cs typeface="+mn-cs"/>
                        </a:rPr>
                        <a:t>учтено применение цифровых технологий</a:t>
                      </a:r>
                    </a:p>
                  </a:txBody>
                  <a:tcPr/>
                </a:tc>
                <a:tc rowSpan="3">
                  <a:txBody>
                    <a:bodyPr/>
                    <a:lstStyle/>
                    <a:p>
                      <a:r>
                        <a:rPr lang="ru-RU" sz="1200" b="1" kern="1200" dirty="0">
                          <a:solidFill>
                            <a:schemeClr val="dk1"/>
                          </a:solidFill>
                          <a:latin typeface="+mn-lt"/>
                          <a:ea typeface="+mn-ea"/>
                          <a:cs typeface="+mn-cs"/>
                        </a:rPr>
                        <a:t>Проект ФЗ «О внесении изменений в Федеральный закон «Технический регламент о безопасности зданий и сооружений 384-ФЗ</a:t>
                      </a:r>
                      <a:r>
                        <a:rPr lang="ru-RU" sz="1200" b="1" kern="1200" baseline="0" dirty="0">
                          <a:solidFill>
                            <a:schemeClr val="dk1"/>
                          </a:solidFill>
                          <a:latin typeface="+mn-lt"/>
                          <a:ea typeface="+mn-ea"/>
                          <a:cs typeface="+mn-cs"/>
                        </a:rPr>
                        <a:t> и в </a:t>
                      </a:r>
                    </a:p>
                    <a:p>
                      <a:r>
                        <a:rPr lang="ru-RU" sz="1200" b="1" kern="1200" baseline="0" dirty="0">
                          <a:solidFill>
                            <a:schemeClr val="dk1"/>
                          </a:solidFill>
                          <a:latin typeface="+mn-lt"/>
                          <a:ea typeface="+mn-ea"/>
                          <a:cs typeface="+mn-cs"/>
                        </a:rPr>
                        <a:t>Федеральный закон  «О стандартизации в Российской Федерации 162-ФЗ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9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noProof="0" dirty="0">
                          <a:ln>
                            <a:noFill/>
                          </a:ln>
                          <a:solidFill>
                            <a:srgbClr val="FF0000"/>
                          </a:solidFill>
                          <a:effectLst/>
                          <a:uLnTx/>
                          <a:uFillTx/>
                          <a:latin typeface="+mn-lt"/>
                          <a:ea typeface="+mn-ea"/>
                          <a:cs typeface="+mn-cs"/>
                        </a:rPr>
                        <a:t>Упразднить «обязательный» и «добровольный» перечни </a:t>
                      </a:r>
                      <a:r>
                        <a:rPr kumimoji="0" lang="ru-RU" sz="900" b="0" i="1" u="none" strike="noStrike" kern="1200" cap="none" spc="0" normalizeH="0" baseline="0" noProof="0" dirty="0">
                          <a:ln>
                            <a:noFill/>
                          </a:ln>
                          <a:solidFill>
                            <a:prstClr val="black"/>
                          </a:solidFill>
                          <a:effectLst/>
                          <a:uLnTx/>
                          <a:uFillTx/>
                          <a:latin typeface="+mn-lt"/>
                          <a:ea typeface="+mn-ea"/>
                          <a:cs typeface="+mn-cs"/>
                        </a:rPr>
                        <a:t> национальных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noProof="0" dirty="0">
                          <a:ln>
                            <a:noFill/>
                          </a:ln>
                          <a:solidFill>
                            <a:prstClr val="black"/>
                          </a:solidFill>
                          <a:effectLst/>
                          <a:uLnTx/>
                          <a:uFillTx/>
                          <a:latin typeface="+mn-lt"/>
                          <a:ea typeface="+mn-ea"/>
                          <a:cs typeface="+mn-cs"/>
                        </a:rPr>
                        <a:t>стандартов и сводов правил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9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dirty="0">
                          <a:ln>
                            <a:noFill/>
                          </a:ln>
                          <a:solidFill>
                            <a:prstClr val="black"/>
                          </a:solidFill>
                          <a:effectLst/>
                          <a:uLnTx/>
                          <a:uFillTx/>
                          <a:latin typeface="+mn-lt"/>
                          <a:ea typeface="+mn-ea"/>
                          <a:cs typeface="+mn-cs"/>
                        </a:rPr>
                        <a:t>Предусматривается </a:t>
                      </a:r>
                      <a:r>
                        <a:rPr kumimoji="0" lang="ru-RU" sz="900" b="0" i="1" u="none" strike="noStrike" kern="1200" cap="none" spc="0" normalizeH="0" baseline="0" dirty="0">
                          <a:ln>
                            <a:noFill/>
                          </a:ln>
                          <a:solidFill>
                            <a:srgbClr val="FF0000"/>
                          </a:solidFill>
                          <a:effectLst/>
                          <a:uLnTx/>
                          <a:uFillTx/>
                          <a:latin typeface="+mn-lt"/>
                          <a:ea typeface="+mn-ea"/>
                          <a:cs typeface="+mn-cs"/>
                        </a:rPr>
                        <a:t>возможность использования в качестве обоснования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dirty="0">
                          <a:ln>
                            <a:noFill/>
                          </a:ln>
                          <a:solidFill>
                            <a:srgbClr val="FF0000"/>
                          </a:solidFill>
                          <a:effectLst/>
                          <a:uLnTx/>
                          <a:uFillTx/>
                          <a:latin typeface="+mn-lt"/>
                          <a:ea typeface="+mn-ea"/>
                          <a:cs typeface="+mn-cs"/>
                        </a:rPr>
                        <a:t>безопасности зданий и сооружений стандартов организаций, прошедших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dirty="0">
                          <a:ln>
                            <a:noFill/>
                          </a:ln>
                          <a:solidFill>
                            <a:srgbClr val="FF0000"/>
                          </a:solidFill>
                          <a:effectLst/>
                          <a:uLnTx/>
                          <a:uFillTx/>
                          <a:latin typeface="+mn-lt"/>
                          <a:ea typeface="+mn-ea"/>
                          <a:cs typeface="+mn-cs"/>
                        </a:rPr>
                        <a:t>экспертизу </a:t>
                      </a:r>
                      <a:r>
                        <a:rPr kumimoji="0" lang="ru-RU" sz="900" b="0" i="1" u="none" strike="noStrike" kern="1200" cap="none" spc="0" normalizeH="0" baseline="0" dirty="0">
                          <a:ln>
                            <a:noFill/>
                          </a:ln>
                          <a:solidFill>
                            <a:prstClr val="black"/>
                          </a:solidFill>
                          <a:effectLst/>
                          <a:uLnTx/>
                          <a:uFillTx/>
                          <a:latin typeface="+mn-lt"/>
                          <a:ea typeface="+mn-ea"/>
                          <a:cs typeface="+mn-cs"/>
                        </a:rPr>
                        <a:t>в техническом комитете по стандартизации в сфере строительства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dirty="0">
                          <a:ln>
                            <a:noFill/>
                          </a:ln>
                          <a:solidFill>
                            <a:prstClr val="black"/>
                          </a:solidFill>
                          <a:effectLst/>
                          <a:uLnTx/>
                          <a:uFillTx/>
                          <a:latin typeface="+mn-lt"/>
                          <a:ea typeface="+mn-ea"/>
                          <a:cs typeface="+mn-cs"/>
                        </a:rPr>
                        <a:t>и зарегистрированных в Федеральном информационном фонде стандартов,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1" u="none" strike="noStrike" kern="1200" cap="none" spc="0" normalizeH="0" baseline="0" dirty="0">
                          <a:ln>
                            <a:noFill/>
                          </a:ln>
                          <a:solidFill>
                            <a:prstClr val="black"/>
                          </a:solidFill>
                          <a:effectLst/>
                          <a:uLnTx/>
                          <a:uFillTx/>
                          <a:latin typeface="+mn-lt"/>
                          <a:ea typeface="+mn-ea"/>
                          <a:cs typeface="+mn-cs"/>
                        </a:rPr>
                        <a:t>а также иных документов по стандартизации</a:t>
                      </a:r>
                    </a:p>
                  </a:txBody>
                  <a:tcPr/>
                </a:tc>
                <a:extLst>
                  <a:ext uri="{0D108BD9-81ED-4DB2-BD59-A6C34878D82A}">
                    <a16:rowId xmlns:a16="http://schemas.microsoft.com/office/drawing/2014/main" val="2060499236"/>
                  </a:ext>
                </a:extLst>
              </a:tr>
              <a:tr h="1186506">
                <a:tc>
                  <a:txBody>
                    <a:bodyPr/>
                    <a:lstStyle/>
                    <a:p>
                      <a:r>
                        <a:rPr lang="ru-RU" sz="1200" b="1" dirty="0"/>
                        <a:t>Изменения в постановление</a:t>
                      </a:r>
                      <a:r>
                        <a:rPr lang="ru-RU" sz="1200" b="1" baseline="0" dirty="0"/>
                        <a:t> </a:t>
                      </a:r>
                      <a:r>
                        <a:rPr lang="ru-RU" sz="1200" b="1" dirty="0"/>
                        <a:t>Правительства №815 </a:t>
                      </a:r>
                      <a:r>
                        <a:rPr lang="ru-RU" sz="800" b="1" dirty="0"/>
                        <a:t>Об утверждении перечня национальных стандартов и сводов правил в результате применения которых на обязательной основе обеспечивается соблюдение требований Федерального закона «Технический регламент о безопасности зданий и</a:t>
                      </a:r>
                      <a:r>
                        <a:rPr lang="ru-RU" sz="800" b="1" baseline="0" dirty="0"/>
                        <a:t> </a:t>
                      </a:r>
                      <a:r>
                        <a:rPr lang="ru-RU" sz="800" b="1" dirty="0"/>
                        <a:t>сооружений»</a:t>
                      </a:r>
                      <a:br>
                        <a:rPr lang="ru-RU" sz="800" b="1" dirty="0"/>
                      </a:br>
                      <a:r>
                        <a:rPr lang="ru-RU" sz="800" b="0" dirty="0"/>
                        <a:t>(</a:t>
                      </a:r>
                      <a:r>
                        <a:rPr lang="ru-RU" sz="1000" b="0" dirty="0"/>
                        <a:t>постановление</a:t>
                      </a:r>
                      <a:r>
                        <a:rPr lang="ru-RU" sz="1000" b="0" baseline="0" dirty="0"/>
                        <a:t> Правительства РФ от 20 мая 2022 года №914)</a:t>
                      </a:r>
                      <a:endParaRPr lang="ru-RU" sz="1000" b="0" dirty="0"/>
                    </a:p>
                    <a:p>
                      <a:pPr algn="l"/>
                      <a:r>
                        <a:rPr lang="ru-RU" sz="1000" b="0" i="1" dirty="0"/>
                        <a:t>-</a:t>
                      </a:r>
                      <a:r>
                        <a:rPr kumimoji="0" lang="ru-RU" sz="1000" b="0" i="0" u="none" strike="noStrike" kern="1200" cap="none" spc="0" normalizeH="0" baseline="0" noProof="0" dirty="0">
                          <a:ln>
                            <a:noFill/>
                          </a:ln>
                          <a:solidFill>
                            <a:prstClr val="black"/>
                          </a:solidFill>
                          <a:effectLst/>
                          <a:uLnTx/>
                          <a:uFillTx/>
                          <a:latin typeface="+mn-lt"/>
                          <a:ea typeface="+mn-ea"/>
                          <a:cs typeface="+mn-cs"/>
                        </a:rPr>
                        <a:t>вступили в силу с 1 сентября 2022 года</a:t>
                      </a:r>
                    </a:p>
                    <a:p>
                      <a:pPr algn="l"/>
                      <a:endParaRPr lang="ru-RU" sz="1000" b="0" i="1" dirty="0"/>
                    </a:p>
                    <a:p>
                      <a:pPr algn="l"/>
                      <a:r>
                        <a:rPr lang="ru-RU" sz="1000" b="0" i="1" dirty="0">
                          <a:solidFill>
                            <a:srgbClr val="FF0000"/>
                          </a:solidFill>
                        </a:rPr>
                        <a:t>Было</a:t>
                      </a:r>
                      <a:r>
                        <a:rPr lang="ru-RU" sz="1000" b="0" i="1" baseline="0" dirty="0">
                          <a:solidFill>
                            <a:srgbClr val="FF0000"/>
                          </a:solidFill>
                        </a:rPr>
                        <a:t> 69 документов        Осталось  5 документов</a:t>
                      </a:r>
                      <a:endParaRPr lang="ru-RU" sz="1200" dirty="0">
                        <a:solidFill>
                          <a:srgbClr val="FF0000"/>
                        </a:solidFill>
                      </a:endParaRPr>
                    </a:p>
                  </a:txBody>
                  <a:tcPr/>
                </a:tc>
                <a:tc vMerge="1">
                  <a:txBody>
                    <a:bodyPr/>
                    <a:lstStyle/>
                    <a:p>
                      <a:endParaRPr lang="ru-RU" dirty="0"/>
                    </a:p>
                  </a:txBody>
                  <a:tcPr/>
                </a:tc>
                <a:extLst>
                  <a:ext uri="{0D108BD9-81ED-4DB2-BD59-A6C34878D82A}">
                    <a16:rowId xmlns:a16="http://schemas.microsoft.com/office/drawing/2014/main" val="2620919470"/>
                  </a:ext>
                </a:extLst>
              </a:tr>
              <a:tr h="1864508">
                <a:tc>
                  <a:txBody>
                    <a:bodyPr/>
                    <a:lstStyle/>
                    <a:p>
                      <a:r>
                        <a:rPr lang="ru-RU" sz="1200" b="1" kern="1200" dirty="0">
                          <a:solidFill>
                            <a:schemeClr val="dk1"/>
                          </a:solidFill>
                          <a:latin typeface="+mn-lt"/>
                          <a:ea typeface="+mn-ea"/>
                          <a:cs typeface="+mn-cs"/>
                        </a:rPr>
                        <a:t>Изменения в Постановление Правительства РФ №87</a:t>
                      </a:r>
                      <a:r>
                        <a:rPr lang="ru-RU" sz="1200" b="1" kern="1200" baseline="0" dirty="0">
                          <a:solidFill>
                            <a:schemeClr val="dk1"/>
                          </a:solidFill>
                          <a:latin typeface="+mn-lt"/>
                          <a:ea typeface="+mn-ea"/>
                          <a:cs typeface="+mn-cs"/>
                        </a:rPr>
                        <a:t> «</a:t>
                      </a:r>
                      <a:r>
                        <a:rPr lang="ru-RU" sz="1000" b="1" dirty="0"/>
                        <a:t>О составе разделов проектной документации и требованиях к их содержанию</a:t>
                      </a:r>
                      <a:br>
                        <a:rPr lang="ru-RU" b="1" dirty="0"/>
                      </a:br>
                      <a:r>
                        <a:rPr lang="ru-RU" sz="1000" b="1" dirty="0"/>
                        <a:t>(</a:t>
                      </a:r>
                      <a:r>
                        <a:rPr lang="ru-RU" sz="1000" b="0" dirty="0"/>
                        <a:t>постановление</a:t>
                      </a:r>
                      <a:r>
                        <a:rPr lang="ru-RU" sz="1000" b="0" baseline="0" dirty="0"/>
                        <a:t> Правительства РФ от 27 мая 2022 года №963, </a:t>
                      </a:r>
                      <a:r>
                        <a:rPr lang="ru-RU" sz="1000" b="0" kern="1200" dirty="0">
                          <a:solidFill>
                            <a:schemeClr val="dk1"/>
                          </a:solidFill>
                          <a:latin typeface="+mn-lt"/>
                          <a:ea typeface="+mn-ea"/>
                          <a:cs typeface="+mn-cs"/>
                        </a:rPr>
                        <a:t>вступили в силу с 1 сентября 2022 года).</a:t>
                      </a:r>
                    </a:p>
                    <a:p>
                      <a:endParaRPr lang="ru-RU" sz="1000" b="0" kern="1200" dirty="0">
                        <a:solidFill>
                          <a:schemeClr val="dk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ru-RU" sz="1000" b="0" i="1" u="none" strike="noStrike" kern="1200" cap="none" spc="0" normalizeH="0" baseline="0" noProof="0" dirty="0">
                          <a:ln>
                            <a:noFill/>
                          </a:ln>
                          <a:solidFill>
                            <a:srgbClr val="FF0000"/>
                          </a:solidFill>
                          <a:effectLst/>
                          <a:uLnTx/>
                          <a:uFillTx/>
                          <a:latin typeface="+mn-lt"/>
                          <a:ea typeface="+mn-ea"/>
                          <a:cs typeface="+mn-cs"/>
                        </a:rPr>
                        <a:t>устанавливаются особенности состава разделов ПД для отдельных видов ОКС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ru-RU" sz="1000" b="0" i="1" u="none" strike="noStrike" kern="1200" cap="none" spc="0" normalizeH="0" baseline="0" noProof="0" dirty="0">
                          <a:ln>
                            <a:noFill/>
                          </a:ln>
                          <a:solidFill>
                            <a:srgbClr val="FF0000"/>
                          </a:solidFill>
                          <a:effectLst/>
                          <a:uLnTx/>
                          <a:uFillTx/>
                          <a:latin typeface="+mn-lt"/>
                          <a:ea typeface="+mn-ea"/>
                          <a:cs typeface="+mn-cs"/>
                        </a:rPr>
                        <a:t>Приложение 7 (</a:t>
                      </a:r>
                      <a:r>
                        <a:rPr lang="ru-RU" sz="1000" dirty="0">
                          <a:effectLst/>
                          <a:latin typeface="Calibri" panose="020F0502020204030204" pitchFamily="34" charset="0"/>
                          <a:ea typeface="Times New Roman" panose="02020603050405020304" pitchFamily="18" charset="0"/>
                          <a:cs typeface="Times New Roman" panose="02020603050405020304" pitchFamily="18" charset="0"/>
                        </a:rPr>
                        <a:t>для предприятий по добыче и первичной переработке твердых полезных ископаемых )</a:t>
                      </a:r>
                      <a:endParaRPr kumimoji="0" lang="ru-RU" sz="1000" b="0" i="1" u="none" strike="noStrike" kern="1200" cap="none" spc="0" normalizeH="0" baseline="0" noProof="0" dirty="0">
                        <a:ln>
                          <a:noFill/>
                        </a:ln>
                        <a:solidFill>
                          <a:srgbClr val="FF0000"/>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ru-RU" sz="1000" b="0" i="1" u="none" strike="noStrike" kern="1200" cap="none" spc="0" normalizeH="0" baseline="0" noProof="0" dirty="0">
                          <a:ln>
                            <a:noFill/>
                          </a:ln>
                          <a:solidFill>
                            <a:srgbClr val="FF0000"/>
                          </a:solidFill>
                          <a:effectLst/>
                          <a:uLnTx/>
                          <a:uFillTx/>
                          <a:latin typeface="+mn-lt"/>
                          <a:ea typeface="+mn-ea"/>
                          <a:cs typeface="+mn-cs"/>
                        </a:rPr>
                        <a:t>Приложение 9 (</a:t>
                      </a:r>
                      <a:r>
                        <a:rPr lang="ru-RU" sz="1000" dirty="0">
                          <a:effectLst/>
                          <a:latin typeface="Calibri" panose="020F0502020204030204" pitchFamily="34" charset="0"/>
                          <a:ea typeface="Times New Roman" panose="02020603050405020304" pitchFamily="18" charset="0"/>
                          <a:cs typeface="Times New Roman" panose="02020603050405020304" pitchFamily="18" charset="0"/>
                        </a:rPr>
                        <a:t>для атомных станций)</a:t>
                      </a:r>
                      <a:endParaRPr lang="ru-RU" sz="1000" b="0" kern="1200" dirty="0">
                        <a:solidFill>
                          <a:schemeClr val="dk1"/>
                        </a:solidFill>
                        <a:latin typeface="+mn-lt"/>
                        <a:ea typeface="+mn-ea"/>
                        <a:cs typeface="+mn-cs"/>
                      </a:endParaRPr>
                    </a:p>
                  </a:txBody>
                  <a:tcPr/>
                </a:tc>
                <a:tc vMerge="1">
                  <a:txBody>
                    <a:bodyPr/>
                    <a:lstStyle/>
                    <a:p>
                      <a:endParaRPr lang="ru-RU" dirty="0"/>
                    </a:p>
                  </a:txBody>
                  <a:tcPr/>
                </a:tc>
                <a:extLst>
                  <a:ext uri="{0D108BD9-81ED-4DB2-BD59-A6C34878D82A}">
                    <a16:rowId xmlns:a16="http://schemas.microsoft.com/office/drawing/2014/main" val="1262491815"/>
                  </a:ext>
                </a:extLst>
              </a:tr>
            </a:tbl>
          </a:graphicData>
        </a:graphic>
      </p:graphicFrame>
      <p:sp>
        <p:nvSpPr>
          <p:cNvPr id="26" name="Стрелка вниз 39">
            <a:extLst>
              <a:ext uri="{FF2B5EF4-FFF2-40B4-BE49-F238E27FC236}">
                <a16:creationId xmlns:a16="http://schemas.microsoft.com/office/drawing/2014/main" id="{794C3D02-774A-4A43-A66E-8B398E844EA7}"/>
              </a:ext>
            </a:extLst>
          </p:cNvPr>
          <p:cNvSpPr/>
          <p:nvPr/>
        </p:nvSpPr>
        <p:spPr>
          <a:xfrm>
            <a:off x="2967292" y="2211495"/>
            <a:ext cx="219923" cy="23378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dirty="0">
              <a:solidFill>
                <a:prstClr val="white"/>
              </a:solidFill>
              <a:latin typeface="Calibri"/>
            </a:endParaRPr>
          </a:p>
        </p:txBody>
      </p:sp>
      <p:sp>
        <p:nvSpPr>
          <p:cNvPr id="27" name="Стрелка вниз 39">
            <a:extLst>
              <a:ext uri="{FF2B5EF4-FFF2-40B4-BE49-F238E27FC236}">
                <a16:creationId xmlns:a16="http://schemas.microsoft.com/office/drawing/2014/main" id="{794C3D02-774A-4A43-A66E-8B398E844EA7}"/>
              </a:ext>
            </a:extLst>
          </p:cNvPr>
          <p:cNvSpPr/>
          <p:nvPr/>
        </p:nvSpPr>
        <p:spPr>
          <a:xfrm>
            <a:off x="2967291" y="3399179"/>
            <a:ext cx="219923" cy="23378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dirty="0">
              <a:solidFill>
                <a:prstClr val="white"/>
              </a:solidFill>
              <a:latin typeface="Calibri"/>
            </a:endParaRPr>
          </a:p>
        </p:txBody>
      </p:sp>
      <p:sp>
        <p:nvSpPr>
          <p:cNvPr id="28" name="Стрелка вниз 39">
            <a:extLst>
              <a:ext uri="{FF2B5EF4-FFF2-40B4-BE49-F238E27FC236}">
                <a16:creationId xmlns:a16="http://schemas.microsoft.com/office/drawing/2014/main" id="{794C3D02-774A-4A43-A66E-8B398E844EA7}"/>
              </a:ext>
            </a:extLst>
          </p:cNvPr>
          <p:cNvSpPr/>
          <p:nvPr/>
        </p:nvSpPr>
        <p:spPr>
          <a:xfrm>
            <a:off x="2967290" y="4979294"/>
            <a:ext cx="219923" cy="23378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dirty="0">
              <a:solidFill>
                <a:prstClr val="white"/>
              </a:solidFill>
              <a:latin typeface="Calibri"/>
            </a:endParaRPr>
          </a:p>
        </p:txBody>
      </p:sp>
    </p:spTree>
    <p:extLst>
      <p:ext uri="{BB962C8B-B14F-4D97-AF65-F5344CB8AC3E}">
        <p14:creationId xmlns:p14="http://schemas.microsoft.com/office/powerpoint/2010/main" val="172635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88640"/>
            <a:ext cx="8383510" cy="343560"/>
          </a:xfrm>
        </p:spPr>
        <p:txBody>
          <a:bodyPr>
            <a:normAutofit fontScale="90000"/>
          </a:bodyPr>
          <a:lstStyle/>
          <a:p>
            <a:r>
              <a:rPr lang="ru-RU" dirty="0"/>
              <a:t>Обзор нормативной правовой базы стандартизации</a:t>
            </a:r>
          </a:p>
        </p:txBody>
      </p:sp>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29</a:t>
            </a:fld>
            <a:endParaRPr lang="ru-RU" dirty="0"/>
          </a:p>
        </p:txBody>
      </p:sp>
      <p:sp>
        <p:nvSpPr>
          <p:cNvPr id="5" name="Прямоугольник 4"/>
          <p:cNvSpPr/>
          <p:nvPr/>
        </p:nvSpPr>
        <p:spPr>
          <a:xfrm>
            <a:off x="1877086" y="761772"/>
            <a:ext cx="8030424" cy="803297"/>
          </a:xfrm>
          <a:prstGeom prst="rect">
            <a:avLst/>
          </a:prstGeom>
        </p:spPr>
        <p:txBody>
          <a:bodyPr wrap="square">
            <a:spAutoFit/>
          </a:bodyPr>
          <a:lstStyle/>
          <a:p>
            <a:pPr algn="ctr" defTabSz="685800">
              <a:lnSpc>
                <a:spcPct val="120000"/>
              </a:lnSpc>
            </a:pPr>
            <a:r>
              <a:rPr lang="ru-RU" sz="1400" b="1" i="1" dirty="0">
                <a:latin typeface="Arial" charset="0"/>
                <a:cs typeface="Arial"/>
              </a:rPr>
              <a:t>Постановление Правительства РФ №87 </a:t>
            </a:r>
          </a:p>
          <a:p>
            <a:pPr algn="ctr" defTabSz="685800">
              <a:lnSpc>
                <a:spcPct val="120000"/>
              </a:lnSpc>
            </a:pPr>
            <a:r>
              <a:rPr lang="ru-RU" sz="1400" b="1" i="1" dirty="0">
                <a:latin typeface="Arial" charset="0"/>
                <a:cs typeface="Arial"/>
              </a:rPr>
              <a:t>«О составе разделов проектной документации и требованиях к их содержанию</a:t>
            </a:r>
            <a:br>
              <a:rPr lang="ru-RU" sz="1050" b="1" i="1" dirty="0">
                <a:solidFill>
                  <a:srgbClr val="003274"/>
                </a:solidFill>
                <a:latin typeface="Arial" charset="0"/>
                <a:cs typeface="Arial"/>
              </a:rPr>
            </a:br>
            <a:r>
              <a:rPr lang="ru-RU" sz="1050" b="1" i="1" dirty="0">
                <a:solidFill>
                  <a:srgbClr val="003274"/>
                </a:solidFill>
                <a:latin typeface="Arial" charset="0"/>
                <a:cs typeface="Arial"/>
              </a:rPr>
              <a:t>(с изменениями, вступившими в силу с 1 сентября 2022 года).</a:t>
            </a:r>
          </a:p>
        </p:txBody>
      </p:sp>
      <p:graphicFrame>
        <p:nvGraphicFramePr>
          <p:cNvPr id="6" name="Таблица 5"/>
          <p:cNvGraphicFramePr>
            <a:graphicFrameLocks noGrp="1"/>
          </p:cNvGraphicFramePr>
          <p:nvPr/>
        </p:nvGraphicFramePr>
        <p:xfrm>
          <a:off x="2021939" y="1547242"/>
          <a:ext cx="8012318" cy="1178560"/>
        </p:xfrm>
        <a:graphic>
          <a:graphicData uri="http://schemas.openxmlformats.org/drawingml/2006/table">
            <a:tbl>
              <a:tblPr firstRow="1" bandRow="1">
                <a:tableStyleId>{5C22544A-7EE6-4342-B048-85BDC9FD1C3A}</a:tableStyleId>
              </a:tblPr>
              <a:tblGrid>
                <a:gridCol w="4006159">
                  <a:extLst>
                    <a:ext uri="{9D8B030D-6E8A-4147-A177-3AD203B41FA5}">
                      <a16:colId xmlns:a16="http://schemas.microsoft.com/office/drawing/2014/main" val="865786844"/>
                    </a:ext>
                  </a:extLst>
                </a:gridCol>
                <a:gridCol w="4006159">
                  <a:extLst>
                    <a:ext uri="{9D8B030D-6E8A-4147-A177-3AD203B41FA5}">
                      <a16:colId xmlns:a16="http://schemas.microsoft.com/office/drawing/2014/main" val="134724122"/>
                    </a:ext>
                  </a:extLst>
                </a:gridCol>
              </a:tblGrid>
              <a:tr h="370840">
                <a:tc>
                  <a:txBody>
                    <a:bodyPr/>
                    <a:lstStyle/>
                    <a:p>
                      <a:r>
                        <a:rPr lang="ru-RU" sz="1400" b="1" kern="1200" dirty="0">
                          <a:solidFill>
                            <a:schemeClr val="tx1"/>
                          </a:solidFill>
                          <a:effectLst/>
                          <a:latin typeface="+mn-lt"/>
                          <a:ea typeface="+mn-ea"/>
                          <a:cs typeface="+mn-cs"/>
                        </a:rPr>
                        <a:t>Приложение №7</a:t>
                      </a:r>
                    </a:p>
                    <a:p>
                      <a:r>
                        <a:rPr lang="ru-RU" sz="1100" b="0" i="1" kern="1200" dirty="0">
                          <a:solidFill>
                            <a:schemeClr val="tx1"/>
                          </a:solidFill>
                          <a:effectLst/>
                          <a:latin typeface="+mn-lt"/>
                          <a:ea typeface="+mn-ea"/>
                          <a:cs typeface="+mn-cs"/>
                        </a:rPr>
                        <a:t>ОСОБЕННОСТИ</a:t>
                      </a:r>
                      <a:r>
                        <a:rPr lang="ru-RU" sz="1100" b="0" i="1" kern="1200" baseline="0" dirty="0">
                          <a:solidFill>
                            <a:schemeClr val="tx1"/>
                          </a:solidFill>
                          <a:effectLst/>
                          <a:latin typeface="+mn-lt"/>
                          <a:ea typeface="+mn-ea"/>
                          <a:cs typeface="+mn-cs"/>
                        </a:rPr>
                        <a:t> </a:t>
                      </a:r>
                      <a:r>
                        <a:rPr lang="ru-RU" sz="1100" b="0" i="1" kern="1200" dirty="0">
                          <a:solidFill>
                            <a:schemeClr val="tx1"/>
                          </a:solidFill>
                          <a:effectLst/>
                          <a:latin typeface="+mn-lt"/>
                          <a:ea typeface="+mn-ea"/>
                          <a:cs typeface="+mn-cs"/>
                        </a:rPr>
                        <a:t>ДЛЯ</a:t>
                      </a:r>
                      <a:r>
                        <a:rPr lang="ru-RU" sz="1100" b="0" i="1" kern="1200" baseline="0" dirty="0">
                          <a:solidFill>
                            <a:schemeClr val="tx1"/>
                          </a:solidFill>
                          <a:effectLst/>
                          <a:latin typeface="+mn-lt"/>
                          <a:ea typeface="+mn-ea"/>
                          <a:cs typeface="+mn-cs"/>
                        </a:rPr>
                        <a:t> </a:t>
                      </a:r>
                      <a:r>
                        <a:rPr lang="ru-RU" sz="1100" b="0" i="1" kern="1200" dirty="0">
                          <a:solidFill>
                            <a:schemeClr val="tx1"/>
                          </a:solidFill>
                          <a:effectLst/>
                          <a:latin typeface="+mn-lt"/>
                          <a:ea typeface="+mn-ea"/>
                          <a:cs typeface="+mn-cs"/>
                        </a:rPr>
                        <a:t>ПРЕДПРИЯТИЙ</a:t>
                      </a:r>
                      <a:r>
                        <a:rPr lang="ru-RU" sz="1100" b="0" i="1" kern="1200" baseline="0" dirty="0">
                          <a:solidFill>
                            <a:schemeClr val="tx1"/>
                          </a:solidFill>
                          <a:effectLst/>
                          <a:latin typeface="+mn-lt"/>
                          <a:ea typeface="+mn-ea"/>
                          <a:cs typeface="+mn-cs"/>
                        </a:rPr>
                        <a:t> </a:t>
                      </a:r>
                      <a:r>
                        <a:rPr lang="ru-RU" sz="1100" b="0" i="1" kern="1200" dirty="0">
                          <a:solidFill>
                            <a:schemeClr val="tx1"/>
                          </a:solidFill>
                          <a:effectLst/>
                          <a:latin typeface="+mn-lt"/>
                          <a:ea typeface="+mn-ea"/>
                          <a:cs typeface="+mn-cs"/>
                        </a:rPr>
                        <a:t>ПО ДОБЫЧЕ И ПЕРВИЧНОЙ ПЕРЕРАБОТКЕ ТВЕРДЫХ ПОЛЕЗНЫХ</a:t>
                      </a:r>
                    </a:p>
                    <a:p>
                      <a:r>
                        <a:rPr lang="ru-RU" sz="1100" b="0" i="1" kern="1200" dirty="0">
                          <a:solidFill>
                            <a:schemeClr val="tx1"/>
                          </a:solidFill>
                          <a:effectLst/>
                          <a:latin typeface="+mn-lt"/>
                          <a:ea typeface="+mn-ea"/>
                          <a:cs typeface="+mn-cs"/>
                        </a:rPr>
                        <a:t>ИСКОПАЕМЫХ</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chemeClr val="tx1"/>
                          </a:solidFill>
                          <a:effectLst/>
                          <a:uLnTx/>
                          <a:uFillTx/>
                          <a:latin typeface="+mn-lt"/>
                          <a:ea typeface="+mn-ea"/>
                          <a:cs typeface="+mn-cs"/>
                        </a:rPr>
                        <a:t>Приложение №9</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1" kern="1200" noProof="0" dirty="0">
                          <a:solidFill>
                            <a:schemeClr val="tx1"/>
                          </a:solidFill>
                          <a:effectLst/>
                          <a:latin typeface="+mn-lt"/>
                          <a:ea typeface="+mn-ea"/>
                          <a:cs typeface="+mn-cs"/>
                        </a:rPr>
                        <a:t>ОСОБЕННОСТИ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i="1" kern="1200" noProof="0" dirty="0">
                          <a:solidFill>
                            <a:schemeClr val="tx1"/>
                          </a:solidFill>
                          <a:effectLst/>
                          <a:latin typeface="+mn-lt"/>
                          <a:ea typeface="+mn-ea"/>
                          <a:cs typeface="+mn-cs"/>
                        </a:rPr>
                        <a:t>СОСТАВА РАЗДЕЛОВ ПРОЕКТНОЙ ДОКУМЕНТАЦИИ ДЛЯ АТОМНЫХ СТАНЦИЙ</a:t>
                      </a:r>
                    </a:p>
                  </a:txBody>
                  <a:tcPr>
                    <a:solidFill>
                      <a:schemeClr val="accent1">
                        <a:lumMod val="40000"/>
                        <a:lumOff val="60000"/>
                      </a:schemeClr>
                    </a:solidFill>
                  </a:tcPr>
                </a:tc>
                <a:extLst>
                  <a:ext uri="{0D108BD9-81ED-4DB2-BD59-A6C34878D82A}">
                    <a16:rowId xmlns:a16="http://schemas.microsoft.com/office/drawing/2014/main" val="858818843"/>
                  </a:ext>
                </a:extLst>
              </a:tr>
              <a:tr h="370840">
                <a:tc>
                  <a:txBody>
                    <a:bodyPr/>
                    <a:lstStyle/>
                    <a:p>
                      <a:r>
                        <a:rPr lang="ru-RU" sz="1600" dirty="0"/>
                        <a:t>Раздел 6 «Технологические</a:t>
                      </a:r>
                      <a:r>
                        <a:rPr lang="ru-RU" sz="1600" baseline="0" dirty="0"/>
                        <a:t> решения»</a:t>
                      </a:r>
                      <a:endParaRPr lang="ru-RU" sz="1600" dirty="0"/>
                    </a:p>
                  </a:txBody>
                  <a:tcPr/>
                </a:tc>
                <a:tc>
                  <a:txBody>
                    <a:bodyPr/>
                    <a:lstStyle/>
                    <a:p>
                      <a:r>
                        <a:rPr lang="ru-RU" sz="1600" dirty="0"/>
                        <a:t>Разделы : 1, 2, 4, 5, 6, 7, 8, 13</a:t>
                      </a:r>
                    </a:p>
                  </a:txBody>
                  <a:tcPr/>
                </a:tc>
                <a:extLst>
                  <a:ext uri="{0D108BD9-81ED-4DB2-BD59-A6C34878D82A}">
                    <a16:rowId xmlns:a16="http://schemas.microsoft.com/office/drawing/2014/main" val="4060648456"/>
                  </a:ext>
                </a:extLst>
              </a:tr>
            </a:tbl>
          </a:graphicData>
        </a:graphic>
      </p:graphicFrame>
      <p:cxnSp>
        <p:nvCxnSpPr>
          <p:cNvPr id="9" name="Прямая соединительная линия 8"/>
          <p:cNvCxnSpPr/>
          <p:nvPr/>
        </p:nvCxnSpPr>
        <p:spPr>
          <a:xfrm flipV="1">
            <a:off x="2130582" y="2996697"/>
            <a:ext cx="8048531" cy="271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2148687" y="3011157"/>
            <a:ext cx="8012318" cy="538609"/>
          </a:xfrm>
          <a:prstGeom prst="rect">
            <a:avLst/>
          </a:prstGeom>
        </p:spPr>
        <p:txBody>
          <a:bodyPr wrap="square">
            <a:spAutoFit/>
          </a:bodyPr>
          <a:lstStyle/>
          <a:p>
            <a:pPr lvl="0">
              <a:defRPr/>
            </a:pPr>
            <a:endParaRPr lang="ru-RU" sz="900" i="1" dirty="0">
              <a:solidFill>
                <a:prstClr val="black"/>
              </a:solidFill>
            </a:endParaRPr>
          </a:p>
          <a:p>
            <a:pPr lvl="0">
              <a:defRPr/>
            </a:pPr>
            <a:r>
              <a:rPr lang="ru-RU" sz="2000" b="1" i="1" u="sng" dirty="0">
                <a:solidFill>
                  <a:srgbClr val="FF0000"/>
                </a:solidFill>
              </a:rPr>
              <a:t>ОСНОВНОЕ :</a:t>
            </a:r>
          </a:p>
        </p:txBody>
      </p:sp>
      <p:sp>
        <p:nvSpPr>
          <p:cNvPr id="15" name="Прямоугольник 14"/>
          <p:cNvSpPr/>
          <p:nvPr/>
        </p:nvSpPr>
        <p:spPr>
          <a:xfrm>
            <a:off x="1795663" y="3254088"/>
            <a:ext cx="8365343" cy="2862322"/>
          </a:xfrm>
          <a:prstGeom prst="rect">
            <a:avLst/>
          </a:prstGeom>
        </p:spPr>
        <p:txBody>
          <a:bodyPr wrap="square">
            <a:spAutoFit/>
          </a:bodyPr>
          <a:lstStyle/>
          <a:p>
            <a:pPr lvl="0">
              <a:defRPr/>
            </a:pPr>
            <a:endParaRPr lang="ru-RU" sz="900" i="1" dirty="0">
              <a:solidFill>
                <a:prstClr val="black"/>
              </a:solidFill>
            </a:endParaRPr>
          </a:p>
          <a:p>
            <a:pPr lvl="0">
              <a:defRPr/>
            </a:pPr>
            <a:endParaRPr lang="ru-RU" sz="900" i="1" dirty="0">
              <a:solidFill>
                <a:prstClr val="black"/>
              </a:solidFill>
            </a:endParaRPr>
          </a:p>
          <a:p>
            <a:pPr lvl="0" algn="just">
              <a:defRPr/>
            </a:pPr>
            <a:r>
              <a:rPr lang="ru-RU" i="1" dirty="0">
                <a:solidFill>
                  <a:srgbClr val="FF0000"/>
                </a:solidFill>
              </a:rPr>
              <a:t> 	Предусматривается возможность использования в качестве обоснования безопасности зданий и сооружений различных документов по стандартизации (в том числе стандартов организаций), прошедших экспертизу в техническом комитете по </a:t>
            </a:r>
          </a:p>
          <a:p>
            <a:pPr lvl="0" algn="just">
              <a:defRPr/>
            </a:pPr>
            <a:r>
              <a:rPr lang="ru-RU" i="1" dirty="0">
                <a:solidFill>
                  <a:srgbClr val="FF0000"/>
                </a:solidFill>
              </a:rPr>
              <a:t>стандартизации и зарегистрированных </a:t>
            </a:r>
          </a:p>
          <a:p>
            <a:pPr lvl="0" algn="just">
              <a:defRPr/>
            </a:pPr>
            <a:r>
              <a:rPr lang="ru-RU" i="1" dirty="0">
                <a:solidFill>
                  <a:srgbClr val="FF0000"/>
                </a:solidFill>
              </a:rPr>
              <a:t>в Федеральном информационном фонде </a:t>
            </a:r>
          </a:p>
          <a:p>
            <a:pPr lvl="0" algn="just">
              <a:defRPr/>
            </a:pPr>
            <a:r>
              <a:rPr lang="ru-RU" i="1" dirty="0">
                <a:solidFill>
                  <a:srgbClr val="FF0000"/>
                </a:solidFill>
              </a:rPr>
              <a:t>стандартов</a:t>
            </a:r>
          </a:p>
          <a:p>
            <a:pPr lvl="0" algn="just">
              <a:defRPr/>
            </a:pPr>
            <a:r>
              <a:rPr lang="ru-RU" i="1" dirty="0">
                <a:solidFill>
                  <a:srgbClr val="FF0000"/>
                </a:solidFill>
              </a:rPr>
              <a:t>	Предоставление различных инструментов</a:t>
            </a:r>
          </a:p>
          <a:p>
            <a:pPr lvl="0" algn="just">
              <a:defRPr/>
            </a:pPr>
            <a:r>
              <a:rPr lang="ru-RU" i="1" dirty="0">
                <a:solidFill>
                  <a:srgbClr val="FF0000"/>
                </a:solidFill>
              </a:rPr>
              <a:t> для разработки документов.</a:t>
            </a:r>
          </a:p>
        </p:txBody>
      </p:sp>
      <p:graphicFrame>
        <p:nvGraphicFramePr>
          <p:cNvPr id="10" name="Схема 9">
            <a:extLst>
              <a:ext uri="{FF2B5EF4-FFF2-40B4-BE49-F238E27FC236}">
                <a16:creationId xmlns:a16="http://schemas.microsoft.com/office/drawing/2014/main" id="{8CB8F843-6F97-77FA-8BCF-20D426D6A8D9}"/>
              </a:ext>
            </a:extLst>
          </p:cNvPr>
          <p:cNvGraphicFramePr/>
          <p:nvPr/>
        </p:nvGraphicFramePr>
        <p:xfrm>
          <a:off x="7137282" y="4782932"/>
          <a:ext cx="3041830" cy="1861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887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1472" y="216563"/>
            <a:ext cx="2743200" cy="365125"/>
          </a:xfrm>
        </p:spPr>
        <p:txBody>
          <a:bodyPr/>
          <a:lstStyle/>
          <a:p>
            <a:pPr>
              <a:defRPr/>
            </a:pPr>
            <a:fld id="{35A78594-8646-4D53-8F42-51980A186450}" type="slidenum">
              <a:rPr lang="ru-RU"/>
              <a:t>3</a:t>
            </a:fld>
            <a:endParaRPr lang="ru-RU" dirty="0"/>
          </a:p>
        </p:txBody>
      </p:sp>
      <p:sp>
        <p:nvSpPr>
          <p:cNvPr id="5" name="TextBox 4"/>
          <p:cNvSpPr txBox="1"/>
          <p:nvPr/>
        </p:nvSpPr>
        <p:spPr bwMode="auto">
          <a:xfrm>
            <a:off x="1094166" y="2767280"/>
            <a:ext cx="10003667" cy="1323439"/>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a:ln>
                  <a:noFill/>
                </a:ln>
                <a:solidFill>
                  <a:srgbClr val="002060"/>
                </a:solidFill>
              </a:rPr>
              <a:t>Актуальное состояние системы саморегулирования атомной отрасли</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8848" y="129279"/>
            <a:ext cx="7589520" cy="539699"/>
          </a:xfrm>
        </p:spPr>
        <p:txBody>
          <a:bodyPr/>
          <a:lstStyle/>
          <a:p>
            <a:pPr marL="171450" indent="-171450">
              <a:spcBef>
                <a:spcPts val="750"/>
              </a:spcBef>
            </a:pPr>
            <a:r>
              <a:rPr lang="ru-RU" sz="1650" dirty="0">
                <a:ea typeface="+mn-ea"/>
                <a:cs typeface="+mn-cs"/>
              </a:rPr>
              <a:t>Стандартизация – основа реализации проектов</a:t>
            </a:r>
            <a:endParaRPr lang="ru-RU" dirty="0"/>
          </a:p>
        </p:txBody>
      </p:sp>
      <p:sp>
        <p:nvSpPr>
          <p:cNvPr id="4" name="Номер слайда 3"/>
          <p:cNvSpPr>
            <a:spLocks noGrp="1"/>
          </p:cNvSpPr>
          <p:nvPr>
            <p:ph type="sldNum" sz="quarter" idx="12"/>
          </p:nvPr>
        </p:nvSpPr>
        <p:spPr>
          <a:xfrm>
            <a:off x="9545488" y="216563"/>
            <a:ext cx="2743200" cy="365125"/>
          </a:xfrm>
        </p:spPr>
        <p:txBody>
          <a:bodyPr/>
          <a:lstStyle/>
          <a:p>
            <a:pPr defTabSz="685800"/>
            <a:fld id="{35A78594-8646-4D53-8F42-51980A186450}" type="slidenum">
              <a:rPr lang="ru-RU">
                <a:solidFill>
                  <a:prstClr val="white"/>
                </a:solidFill>
                <a:latin typeface="Arial"/>
              </a:rPr>
              <a:pPr defTabSz="685800"/>
              <a:t>30</a:t>
            </a:fld>
            <a:endParaRPr lang="ru-RU" dirty="0">
              <a:solidFill>
                <a:prstClr val="white"/>
              </a:solidFill>
              <a:latin typeface="Arial"/>
            </a:endParaRPr>
          </a:p>
        </p:txBody>
      </p:sp>
      <p:sp>
        <p:nvSpPr>
          <p:cNvPr id="12" name="Прямоугольник 11"/>
          <p:cNvSpPr/>
          <p:nvPr/>
        </p:nvSpPr>
        <p:spPr>
          <a:xfrm>
            <a:off x="5878718" y="871943"/>
            <a:ext cx="4615523" cy="480131"/>
          </a:xfrm>
          <a:prstGeom prst="rect">
            <a:avLst/>
          </a:prstGeom>
        </p:spPr>
        <p:txBody>
          <a:bodyPr wrap="square">
            <a:spAutoFit/>
          </a:bodyPr>
          <a:lstStyle/>
          <a:p>
            <a:pPr defTabSz="685800">
              <a:lnSpc>
                <a:spcPct val="120000"/>
              </a:lnSpc>
              <a:spcBef>
                <a:spcPts val="750"/>
              </a:spcBef>
            </a:pPr>
            <a:r>
              <a:rPr lang="ru-RU" sz="1050" b="1" i="1" dirty="0">
                <a:solidFill>
                  <a:srgbClr val="003274"/>
                </a:solidFill>
                <a:latin typeface="Arial" charset="0"/>
                <a:cs typeface="Arial"/>
              </a:rPr>
              <a:t>Стандартизация – основа предварительной контрактной организации производственной деятельности</a:t>
            </a:r>
          </a:p>
        </p:txBody>
      </p:sp>
      <p:sp>
        <p:nvSpPr>
          <p:cNvPr id="14" name="Прямоугольник 13"/>
          <p:cNvSpPr/>
          <p:nvPr/>
        </p:nvSpPr>
        <p:spPr>
          <a:xfrm>
            <a:off x="1673236" y="2410016"/>
            <a:ext cx="4122301" cy="940642"/>
          </a:xfrm>
          <a:prstGeom prst="rect">
            <a:avLst/>
          </a:prstGeom>
        </p:spPr>
        <p:txBody>
          <a:bodyPr wrap="square">
            <a:spAutoFit/>
          </a:bodyPr>
          <a:lstStyle/>
          <a:p>
            <a:pPr algn="ctr" defTabSz="685800">
              <a:lnSpc>
                <a:spcPct val="90000"/>
              </a:lnSpc>
              <a:spcBef>
                <a:spcPts val="750"/>
              </a:spcBef>
            </a:pPr>
            <a:r>
              <a:rPr lang="ru-RU" sz="1125" b="1" dirty="0">
                <a:solidFill>
                  <a:srgbClr val="003274">
                    <a:lumMod val="75000"/>
                  </a:srgbClr>
                </a:solidFill>
                <a:latin typeface="Arial" charset="0"/>
                <a:cs typeface="Arial"/>
              </a:rPr>
              <a:t>Задачи ЦТКАО</a:t>
            </a:r>
          </a:p>
          <a:p>
            <a:pPr marL="171450" indent="-171450" defTabSz="685800">
              <a:lnSpc>
                <a:spcPct val="90000"/>
              </a:lnSpc>
              <a:buFontTx/>
              <a:buChar char="-"/>
            </a:pPr>
            <a:r>
              <a:rPr lang="ru-RU" sz="1000" dirty="0">
                <a:solidFill>
                  <a:srgbClr val="003274">
                    <a:lumMod val="75000"/>
                  </a:srgbClr>
                </a:solidFill>
                <a:latin typeface="Arial" charset="0"/>
                <a:cs typeface="Arial"/>
              </a:rPr>
              <a:t>Развитие и обеспечение деятельности экспертного сообщества</a:t>
            </a:r>
          </a:p>
          <a:p>
            <a:pPr marL="171450" indent="-171450" defTabSz="685800">
              <a:lnSpc>
                <a:spcPct val="90000"/>
              </a:lnSpc>
              <a:buFontTx/>
              <a:buChar char="-"/>
            </a:pPr>
            <a:r>
              <a:rPr lang="ru-RU" sz="1000" dirty="0">
                <a:solidFill>
                  <a:srgbClr val="003274">
                    <a:lumMod val="75000"/>
                  </a:srgbClr>
                </a:solidFill>
                <a:latin typeface="Arial" charset="0"/>
                <a:cs typeface="Arial"/>
              </a:rPr>
              <a:t>Разработка, актуализация документов по стандартизации </a:t>
            </a:r>
          </a:p>
          <a:p>
            <a:pPr marL="171450" indent="-171450" defTabSz="685800">
              <a:lnSpc>
                <a:spcPct val="90000"/>
              </a:lnSpc>
              <a:buFontTx/>
              <a:buChar char="-"/>
            </a:pPr>
            <a:r>
              <a:rPr lang="ru-RU" sz="1000" dirty="0">
                <a:solidFill>
                  <a:srgbClr val="003274">
                    <a:lumMod val="75000"/>
                  </a:srgbClr>
                </a:solidFill>
                <a:latin typeface="Arial" charset="0"/>
                <a:cs typeface="Arial"/>
              </a:rPr>
              <a:t>Обеспечение всех процедур сопровождения разработки документов отрасли.</a:t>
            </a:r>
          </a:p>
        </p:txBody>
      </p:sp>
      <p:sp>
        <p:nvSpPr>
          <p:cNvPr id="16" name="Блок-схема: альтернативный процесс 15"/>
          <p:cNvSpPr/>
          <p:nvPr/>
        </p:nvSpPr>
        <p:spPr>
          <a:xfrm>
            <a:off x="2316286" y="1727972"/>
            <a:ext cx="2044460" cy="483616"/>
          </a:xfrm>
          <a:prstGeom prst="flowChartAlternateProcess">
            <a:avLst/>
          </a:prstGeom>
          <a:gradFill rotWithShape="1">
            <a:gsLst>
              <a:gs pos="0">
                <a:srgbClr val="6076B4">
                  <a:tint val="73000"/>
                  <a:satMod val="150000"/>
                </a:srgbClr>
              </a:gs>
              <a:gs pos="25000">
                <a:srgbClr val="6076B4">
                  <a:tint val="96000"/>
                  <a:shade val="80000"/>
                  <a:satMod val="105000"/>
                </a:srgbClr>
              </a:gs>
              <a:gs pos="38000">
                <a:srgbClr val="6076B4">
                  <a:tint val="96000"/>
                  <a:shade val="59000"/>
                  <a:satMod val="120000"/>
                </a:srgbClr>
              </a:gs>
              <a:gs pos="55000">
                <a:srgbClr val="6076B4">
                  <a:shade val="57000"/>
                  <a:satMod val="120000"/>
                </a:srgbClr>
              </a:gs>
              <a:gs pos="80000">
                <a:srgbClr val="6076B4">
                  <a:shade val="56000"/>
                  <a:satMod val="145000"/>
                </a:srgbClr>
              </a:gs>
              <a:gs pos="88000">
                <a:srgbClr val="6076B4">
                  <a:shade val="63000"/>
                  <a:satMod val="160000"/>
                </a:srgbClr>
              </a:gs>
              <a:gs pos="100000">
                <a:srgbClr val="6076B4">
                  <a:tint val="99555"/>
                  <a:satMod val="155000"/>
                </a:srgbClr>
              </a:gs>
            </a:gsLst>
            <a:lin ang="5400000" scaled="1"/>
          </a:gradFill>
          <a:ln>
            <a:solidFill>
              <a:srgbClr val="002060"/>
            </a:solidFill>
          </a:ln>
          <a:effectLst>
            <a:glow rad="76200">
              <a:srgbClr val="6076B4">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6076B4">
                <a:shade val="30000"/>
                <a:satMod val="200000"/>
              </a:srgbClr>
            </a:contourClr>
          </a:sp3d>
        </p:spPr>
        <p:txBody>
          <a:bodyPr rtlCol="0" anchor="ctr"/>
          <a:lstStyle/>
          <a:p>
            <a:pPr algn="ctr" defTabSz="718781">
              <a:defRPr/>
            </a:pPr>
            <a:r>
              <a:rPr lang="ru-RU" sz="900" b="1" dirty="0">
                <a:solidFill>
                  <a:prstClr val="black"/>
                </a:solidFill>
              </a:rPr>
              <a:t>Центр технических компетенций атомной отрасли</a:t>
            </a:r>
          </a:p>
          <a:p>
            <a:pPr algn="ctr" defTabSz="718781">
              <a:defRPr/>
            </a:pPr>
            <a:r>
              <a:rPr lang="ru-RU" sz="900" b="1" dirty="0">
                <a:solidFill>
                  <a:prstClr val="black"/>
                </a:solidFill>
              </a:rPr>
              <a:t>(ЦТКАО)</a:t>
            </a:r>
          </a:p>
        </p:txBody>
      </p:sp>
      <p:sp>
        <p:nvSpPr>
          <p:cNvPr id="19" name="Правая фигурная скобка 18"/>
          <p:cNvSpPr/>
          <p:nvPr/>
        </p:nvSpPr>
        <p:spPr>
          <a:xfrm rot="5400000">
            <a:off x="3091561" y="231792"/>
            <a:ext cx="297033" cy="2664080"/>
          </a:xfrm>
          <a:prstGeom prst="rightBrace">
            <a:avLst>
              <a:gd name="adj1" fmla="val 32383"/>
              <a:gd name="adj2" fmla="val 49669"/>
            </a:avLst>
          </a:prstGeom>
          <a:noFill/>
          <a:ln w="57150" cap="flat" cmpd="sng" algn="ctr">
            <a:solidFill>
              <a:srgbClr val="002060"/>
            </a:solidFill>
            <a:prstDash val="solid"/>
          </a:ln>
          <a:effectLst/>
        </p:spPr>
        <p:txBody>
          <a:bodyPr rtlCol="0" anchor="ctr"/>
          <a:lstStyle/>
          <a:p>
            <a:pPr algn="ctr" defTabSz="685800">
              <a:defRPr/>
            </a:pPr>
            <a:endParaRPr lang="ru-RU" sz="1350">
              <a:solidFill>
                <a:prstClr val="white"/>
              </a:solidFill>
            </a:endParaRPr>
          </a:p>
        </p:txBody>
      </p:sp>
      <p:grpSp>
        <p:nvGrpSpPr>
          <p:cNvPr id="20" name="Группа 19"/>
          <p:cNvGrpSpPr/>
          <p:nvPr/>
        </p:nvGrpSpPr>
        <p:grpSpPr>
          <a:xfrm>
            <a:off x="1930891" y="1032054"/>
            <a:ext cx="2611010" cy="435506"/>
            <a:chOff x="180257" y="2216716"/>
            <a:chExt cx="7743274" cy="852244"/>
          </a:xfrm>
        </p:grpSpPr>
        <p:sp>
          <p:nvSpPr>
            <p:cNvPr id="21" name="Прямоугольник с двумя вырезанными противолежащими углами 36"/>
            <p:cNvSpPr/>
            <p:nvPr/>
          </p:nvSpPr>
          <p:spPr>
            <a:xfrm>
              <a:off x="180257" y="2216716"/>
              <a:ext cx="2425875" cy="852244"/>
            </a:xfrm>
            <a:prstGeom prst="snip2DiagRect">
              <a:avLst/>
            </a:prstGeom>
            <a:gradFill rotWithShape="1">
              <a:gsLst>
                <a:gs pos="0">
                  <a:srgbClr val="9C5252">
                    <a:tint val="1000"/>
                  </a:srgbClr>
                </a:gs>
                <a:gs pos="68000">
                  <a:srgbClr val="9C5252">
                    <a:tint val="77000"/>
                  </a:srgbClr>
                </a:gs>
                <a:gs pos="81000">
                  <a:srgbClr val="9C5252">
                    <a:tint val="79000"/>
                  </a:srgbClr>
                </a:gs>
                <a:gs pos="86000">
                  <a:srgbClr val="9C5252">
                    <a:tint val="73000"/>
                  </a:srgbClr>
                </a:gs>
                <a:gs pos="100000">
                  <a:srgbClr val="9C5252">
                    <a:tint val="35000"/>
                  </a:srgbClr>
                </a:gs>
              </a:gsLst>
              <a:lin ang="5400000" scaled="1"/>
            </a:gradFill>
            <a:ln w="9525" cap="flat" cmpd="sng" algn="ctr">
              <a:solidFill>
                <a:srgbClr val="002060"/>
              </a:solidFill>
              <a:prstDash val="solid"/>
            </a:ln>
            <a:effectLst>
              <a:glow rad="63500">
                <a:srgbClr val="9C5252">
                  <a:tint val="30000"/>
                  <a:shade val="95000"/>
                  <a:satMod val="300000"/>
                  <a:alpha val="50000"/>
                </a:srgbClr>
              </a:glow>
            </a:effectLst>
          </p:spPr>
          <p:txBody>
            <a:bodyPr lIns="27000" tIns="27000" rIns="27000" bIns="27000" rtlCol="0" anchor="ctr">
              <a:normAutofit/>
            </a:bodyPr>
            <a:lstStyle/>
            <a:p>
              <a:pPr algn="ctr" defTabSz="685800">
                <a:defRPr/>
              </a:pPr>
              <a:r>
                <a:rPr lang="ru-RU" sz="900" dirty="0">
                  <a:solidFill>
                    <a:prstClr val="black"/>
                  </a:solidFill>
                </a:rPr>
                <a:t>СРО Строй</a:t>
              </a:r>
            </a:p>
          </p:txBody>
        </p:sp>
        <p:sp>
          <p:nvSpPr>
            <p:cNvPr id="22" name="Прямоугольник с двумя вырезанными противолежащими углами 37"/>
            <p:cNvSpPr/>
            <p:nvPr/>
          </p:nvSpPr>
          <p:spPr>
            <a:xfrm>
              <a:off x="2768443" y="2216716"/>
              <a:ext cx="2588736" cy="852244"/>
            </a:xfrm>
            <a:prstGeom prst="snip2DiagRect">
              <a:avLst/>
            </a:prstGeom>
            <a:gradFill rotWithShape="1">
              <a:gsLst>
                <a:gs pos="0">
                  <a:srgbClr val="9C5252">
                    <a:tint val="1000"/>
                  </a:srgbClr>
                </a:gs>
                <a:gs pos="68000">
                  <a:srgbClr val="9C5252">
                    <a:tint val="77000"/>
                  </a:srgbClr>
                </a:gs>
                <a:gs pos="81000">
                  <a:srgbClr val="9C5252">
                    <a:tint val="79000"/>
                  </a:srgbClr>
                </a:gs>
                <a:gs pos="86000">
                  <a:srgbClr val="9C5252">
                    <a:tint val="73000"/>
                  </a:srgbClr>
                </a:gs>
                <a:gs pos="100000">
                  <a:srgbClr val="9C5252">
                    <a:tint val="35000"/>
                  </a:srgbClr>
                </a:gs>
              </a:gsLst>
              <a:lin ang="5400000" scaled="1"/>
            </a:gradFill>
            <a:ln w="9525" cap="flat" cmpd="sng" algn="ctr">
              <a:solidFill>
                <a:srgbClr val="002060"/>
              </a:solidFill>
              <a:prstDash val="solid"/>
            </a:ln>
            <a:effectLst>
              <a:glow rad="63500">
                <a:srgbClr val="9C5252">
                  <a:tint val="30000"/>
                  <a:shade val="95000"/>
                  <a:satMod val="300000"/>
                  <a:alpha val="50000"/>
                </a:srgbClr>
              </a:glow>
            </a:effectLst>
          </p:spPr>
          <p:txBody>
            <a:bodyPr lIns="27000" tIns="27000" rIns="27000" bIns="27000" rtlCol="0" anchor="ctr">
              <a:normAutofit/>
            </a:bodyPr>
            <a:lstStyle/>
            <a:p>
              <a:pPr algn="ctr" defTabSz="685800">
                <a:defRPr/>
              </a:pPr>
              <a:r>
                <a:rPr lang="ru-RU" sz="900" dirty="0">
                  <a:solidFill>
                    <a:prstClr val="black"/>
                  </a:solidFill>
                </a:rPr>
                <a:t>СРО Проект</a:t>
              </a:r>
            </a:p>
          </p:txBody>
        </p:sp>
        <p:sp>
          <p:nvSpPr>
            <p:cNvPr id="23" name="Прямоугольник с двумя вырезанными противолежащими углами 38"/>
            <p:cNvSpPr/>
            <p:nvPr/>
          </p:nvSpPr>
          <p:spPr>
            <a:xfrm>
              <a:off x="5508848" y="2216716"/>
              <a:ext cx="2414683" cy="852244"/>
            </a:xfrm>
            <a:prstGeom prst="snip2DiagRect">
              <a:avLst/>
            </a:prstGeom>
            <a:gradFill rotWithShape="1">
              <a:gsLst>
                <a:gs pos="0">
                  <a:srgbClr val="9C5252">
                    <a:tint val="1000"/>
                  </a:srgbClr>
                </a:gs>
                <a:gs pos="68000">
                  <a:srgbClr val="9C5252">
                    <a:tint val="77000"/>
                  </a:srgbClr>
                </a:gs>
                <a:gs pos="81000">
                  <a:srgbClr val="9C5252">
                    <a:tint val="79000"/>
                  </a:srgbClr>
                </a:gs>
                <a:gs pos="86000">
                  <a:srgbClr val="9C5252">
                    <a:tint val="73000"/>
                  </a:srgbClr>
                </a:gs>
                <a:gs pos="100000">
                  <a:srgbClr val="9C5252">
                    <a:tint val="35000"/>
                  </a:srgbClr>
                </a:gs>
              </a:gsLst>
              <a:lin ang="5400000" scaled="1"/>
            </a:gradFill>
            <a:ln w="9525" cap="flat" cmpd="sng" algn="ctr">
              <a:solidFill>
                <a:srgbClr val="002060"/>
              </a:solidFill>
              <a:prstDash val="solid"/>
            </a:ln>
            <a:effectLst>
              <a:glow rad="63500">
                <a:srgbClr val="9C5252">
                  <a:tint val="30000"/>
                  <a:shade val="95000"/>
                  <a:satMod val="300000"/>
                  <a:alpha val="50000"/>
                </a:srgbClr>
              </a:glow>
            </a:effectLst>
          </p:spPr>
          <p:txBody>
            <a:bodyPr lIns="27000" tIns="27000" rIns="27000" bIns="27000" rtlCol="0" anchor="ctr">
              <a:normAutofit/>
            </a:bodyPr>
            <a:lstStyle/>
            <a:p>
              <a:pPr algn="ctr" defTabSz="685800">
                <a:defRPr/>
              </a:pPr>
              <a:r>
                <a:rPr lang="ru-RU" sz="900" dirty="0">
                  <a:solidFill>
                    <a:prstClr val="black"/>
                  </a:solidFill>
                </a:rPr>
                <a:t>СРО Гео</a:t>
              </a:r>
            </a:p>
          </p:txBody>
        </p:sp>
      </p:grpSp>
      <p:sp>
        <p:nvSpPr>
          <p:cNvPr id="26" name="Шеврон 25"/>
          <p:cNvSpPr/>
          <p:nvPr/>
        </p:nvSpPr>
        <p:spPr>
          <a:xfrm rot="16200000">
            <a:off x="6200872" y="2550436"/>
            <a:ext cx="1378511" cy="406980"/>
          </a:xfrm>
          <a:prstGeom prst="chevron">
            <a:avLst/>
          </a:prstGeom>
          <a:solidFill>
            <a:schemeClr val="bg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Шеврон 26"/>
          <p:cNvSpPr/>
          <p:nvPr/>
        </p:nvSpPr>
        <p:spPr>
          <a:xfrm rot="16200000">
            <a:off x="6191320" y="3837847"/>
            <a:ext cx="1378511" cy="406980"/>
          </a:xfrm>
          <a:prstGeom prst="chevron">
            <a:avLst/>
          </a:pr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Шеврон 27"/>
          <p:cNvSpPr/>
          <p:nvPr/>
        </p:nvSpPr>
        <p:spPr>
          <a:xfrm rot="16200000">
            <a:off x="6196365" y="5117068"/>
            <a:ext cx="1378511" cy="406980"/>
          </a:xfrm>
          <a:prstGeom prst="chevron">
            <a:avLst/>
          </a:pr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Шеврон 28"/>
          <p:cNvSpPr/>
          <p:nvPr/>
        </p:nvSpPr>
        <p:spPr>
          <a:xfrm rot="16200000">
            <a:off x="6200016" y="2551351"/>
            <a:ext cx="1378511" cy="406980"/>
          </a:xfrm>
          <a:prstGeom prst="chevron">
            <a:avLst/>
          </a:prstGeom>
          <a:solidFill>
            <a:schemeClr val="bg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Шеврон 29"/>
          <p:cNvSpPr/>
          <p:nvPr/>
        </p:nvSpPr>
        <p:spPr>
          <a:xfrm rot="16200000">
            <a:off x="6190463" y="3838762"/>
            <a:ext cx="1378511" cy="406980"/>
          </a:xfrm>
          <a:prstGeom prst="chevron">
            <a:avLst/>
          </a:pr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Шеврон 30"/>
          <p:cNvSpPr/>
          <p:nvPr/>
        </p:nvSpPr>
        <p:spPr>
          <a:xfrm rot="16200000">
            <a:off x="6195508" y="5117983"/>
            <a:ext cx="1378511" cy="406980"/>
          </a:xfrm>
          <a:prstGeom prst="chevron">
            <a:avLst/>
          </a:pr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Шеврон 31"/>
          <p:cNvSpPr/>
          <p:nvPr/>
        </p:nvSpPr>
        <p:spPr>
          <a:xfrm rot="16200000">
            <a:off x="6201729" y="2552369"/>
            <a:ext cx="1378511" cy="406980"/>
          </a:xfrm>
          <a:prstGeom prst="chevron">
            <a:avLst/>
          </a:prstGeom>
          <a:solidFill>
            <a:schemeClr val="bg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Шеврон 32"/>
          <p:cNvSpPr/>
          <p:nvPr/>
        </p:nvSpPr>
        <p:spPr>
          <a:xfrm rot="16200000">
            <a:off x="6192176" y="3839780"/>
            <a:ext cx="1378511" cy="406980"/>
          </a:xfrm>
          <a:prstGeom prst="chevron">
            <a:avLst/>
          </a:pr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Шеврон 33"/>
          <p:cNvSpPr/>
          <p:nvPr/>
        </p:nvSpPr>
        <p:spPr>
          <a:xfrm rot="16200000">
            <a:off x="6197221" y="5119002"/>
            <a:ext cx="1378511" cy="406980"/>
          </a:xfrm>
          <a:prstGeom prst="chevron">
            <a:avLst/>
          </a:pr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Шеврон 34"/>
          <p:cNvSpPr/>
          <p:nvPr/>
        </p:nvSpPr>
        <p:spPr>
          <a:xfrm rot="16200000">
            <a:off x="6191320" y="3840695"/>
            <a:ext cx="1378511" cy="406980"/>
          </a:xfrm>
          <a:prstGeom prst="chevron">
            <a:avLst/>
          </a:pr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Прямоугольник 35"/>
          <p:cNvSpPr/>
          <p:nvPr/>
        </p:nvSpPr>
        <p:spPr>
          <a:xfrm>
            <a:off x="5620684" y="3724413"/>
            <a:ext cx="1082278" cy="923330"/>
          </a:xfrm>
          <a:prstGeom prst="rect">
            <a:avLst/>
          </a:prstGeom>
        </p:spPr>
        <p:txBody>
          <a:bodyPr wrap="square">
            <a:spAutoFit/>
          </a:bodyPr>
          <a:lstStyle/>
          <a:p>
            <a:pPr algn="ctr" defTabSz="336947" fontAlgn="base">
              <a:spcBef>
                <a:spcPct val="0"/>
              </a:spcBef>
              <a:spcAft>
                <a:spcPct val="0"/>
              </a:spcAft>
              <a:buClr>
                <a:srgbClr val="000000"/>
              </a:buClr>
              <a:buSzPct val="100000"/>
            </a:pPr>
            <a:r>
              <a:rPr lang="ru-RU" sz="900" dirty="0">
                <a:latin typeface="Arial" panose="020B0604020202020204" pitchFamily="34" charset="0"/>
                <a:cs typeface="Arial" panose="020B0604020202020204" pitchFamily="34" charset="0"/>
              </a:rPr>
              <a:t>СТО</a:t>
            </a:r>
          </a:p>
          <a:p>
            <a:pPr algn="ctr" defTabSz="336947" fontAlgn="base">
              <a:spcBef>
                <a:spcPct val="0"/>
              </a:spcBef>
              <a:spcAft>
                <a:spcPct val="0"/>
              </a:spcAft>
              <a:buClr>
                <a:srgbClr val="000000"/>
              </a:buClr>
              <a:buSzPct val="100000"/>
            </a:pPr>
            <a:r>
              <a:rPr lang="ru-RU" sz="900" dirty="0">
                <a:latin typeface="Arial" panose="020B0604020202020204" pitchFamily="34" charset="0"/>
                <a:cs typeface="Arial" panose="020B0604020202020204" pitchFamily="34" charset="0"/>
              </a:rPr>
              <a:t>Единые требования с учетом специфики</a:t>
            </a:r>
          </a:p>
          <a:p>
            <a:pPr algn="ctr" defTabSz="336947" fontAlgn="base">
              <a:spcBef>
                <a:spcPct val="0"/>
              </a:spcBef>
              <a:spcAft>
                <a:spcPct val="0"/>
              </a:spcAft>
              <a:buClr>
                <a:srgbClr val="000000"/>
              </a:buClr>
              <a:buSzPct val="100000"/>
            </a:pPr>
            <a:r>
              <a:rPr lang="ru-RU" sz="900" dirty="0">
                <a:latin typeface="Arial" panose="020B0604020202020204" pitchFamily="34" charset="0"/>
                <a:cs typeface="Arial" panose="020B0604020202020204" pitchFamily="34" charset="0"/>
              </a:rPr>
              <a:t> </a:t>
            </a:r>
            <a:endParaRPr lang="ru-RU" sz="900" dirty="0"/>
          </a:p>
        </p:txBody>
      </p:sp>
      <p:sp>
        <p:nvSpPr>
          <p:cNvPr id="37" name="TextBox 73"/>
          <p:cNvSpPr txBox="1">
            <a:spLocks noChangeArrowheads="1"/>
          </p:cNvSpPr>
          <p:nvPr/>
        </p:nvSpPr>
        <p:spPr bwMode="auto">
          <a:xfrm>
            <a:off x="5589631" y="2374695"/>
            <a:ext cx="1240804" cy="6509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6012" tIns="48006" rIns="96012" bIns="48006">
            <a:spAutoFit/>
          </a:bodyPr>
          <a:lstStyle>
            <a:lvl1pPr eaLnBrk="0" hangingPunct="0">
              <a:lnSpc>
                <a:spcPct val="110000"/>
              </a:lnSpc>
              <a:spcBef>
                <a:spcPct val="40000"/>
              </a:spcBef>
              <a:spcAft>
                <a:spcPct val="20000"/>
              </a:spcAft>
              <a:buBlip>
                <a:blip r:embed="rId2"/>
              </a:buBlip>
              <a:defRPr sz="22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20000"/>
              </a:spcAft>
              <a:buBlip>
                <a:blip r:embed="rId3"/>
              </a:buBlip>
              <a:defRPr sz="2000">
                <a:solidFill>
                  <a:schemeClr val="tx1"/>
                </a:solidFill>
                <a:latin typeface="Arial" panose="020B0604020202020204" pitchFamily="34" charset="0"/>
                <a:cs typeface="Arial" panose="020B0604020202020204" pitchFamily="34" charset="0"/>
              </a:defRPr>
            </a:lvl2pPr>
            <a:lvl3pPr marL="1143000" indent="-228600" eaLnBrk="0" hangingPunct="0">
              <a:spcAft>
                <a:spcPct val="30000"/>
              </a:spcAft>
              <a:buBlip>
                <a:blip r:embed="rId3"/>
              </a:buBlip>
              <a:defRPr sz="31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spcAft>
                <a:spcPct val="0"/>
              </a:spcAft>
              <a:buFontTx/>
              <a:buNone/>
            </a:pPr>
            <a:r>
              <a:rPr lang="ru-RU" altLang="ru-RU" sz="900" dirty="0">
                <a:solidFill>
                  <a:srgbClr val="FF0000"/>
                </a:solidFill>
              </a:rPr>
              <a:t>Обеспечение выполнения требований безопасности</a:t>
            </a:r>
          </a:p>
        </p:txBody>
      </p:sp>
      <p:sp>
        <p:nvSpPr>
          <p:cNvPr id="38" name="Прямоугольник 37"/>
          <p:cNvSpPr/>
          <p:nvPr/>
        </p:nvSpPr>
        <p:spPr>
          <a:xfrm>
            <a:off x="5451659" y="4906651"/>
            <a:ext cx="1387905" cy="784830"/>
          </a:xfrm>
          <a:prstGeom prst="rect">
            <a:avLst/>
          </a:prstGeom>
        </p:spPr>
        <p:txBody>
          <a:bodyPr wrap="square">
            <a:spAutoFit/>
          </a:bodyPr>
          <a:lstStyle/>
          <a:p>
            <a:pPr algn="ctr" defTabSz="336947" fontAlgn="base">
              <a:spcBef>
                <a:spcPct val="0"/>
              </a:spcBef>
              <a:spcAft>
                <a:spcPct val="0"/>
              </a:spcAft>
              <a:buClr>
                <a:srgbClr val="000000"/>
              </a:buClr>
              <a:buSzPct val="100000"/>
            </a:pPr>
            <a:r>
              <a:rPr lang="ru-RU" sz="900" dirty="0">
                <a:latin typeface="Arial" panose="020B0604020202020204" pitchFamily="34" charset="0"/>
                <a:cs typeface="Arial" panose="020B0604020202020204" pitchFamily="34" charset="0"/>
              </a:rPr>
              <a:t>Наработка обоснований</a:t>
            </a:r>
          </a:p>
          <a:p>
            <a:pPr algn="ctr" defTabSz="336947" fontAlgn="base">
              <a:spcBef>
                <a:spcPct val="0"/>
              </a:spcBef>
              <a:spcAft>
                <a:spcPct val="0"/>
              </a:spcAft>
              <a:buClr>
                <a:srgbClr val="000000"/>
              </a:buClr>
              <a:buSzPct val="100000"/>
            </a:pPr>
            <a:r>
              <a:rPr lang="ru-RU" sz="900" dirty="0">
                <a:latin typeface="Arial" panose="020B0604020202020204" pitchFamily="34" charset="0"/>
                <a:cs typeface="Arial" panose="020B0604020202020204" pitchFamily="34" charset="0"/>
              </a:rPr>
              <a:t>для формирования единых отраслевых требований</a:t>
            </a:r>
          </a:p>
        </p:txBody>
      </p:sp>
      <p:sp>
        <p:nvSpPr>
          <p:cNvPr id="39" name="Прямоугольник 38"/>
          <p:cNvSpPr/>
          <p:nvPr/>
        </p:nvSpPr>
        <p:spPr>
          <a:xfrm rot="16200000">
            <a:off x="5893137" y="3337028"/>
            <a:ext cx="2796779" cy="276871"/>
          </a:xfrm>
          <a:prstGeom prst="rect">
            <a:avLst/>
          </a:prstGeom>
        </p:spPr>
        <p:txBody>
          <a:bodyPr wrap="square">
            <a:spAutoFit/>
          </a:bodyPr>
          <a:lstStyle/>
          <a:p>
            <a:pPr defTabSz="913554"/>
            <a:r>
              <a:rPr lang="ru-RU" sz="1199" dirty="0">
                <a:solidFill>
                  <a:prstClr val="black"/>
                </a:solidFill>
                <a:latin typeface="Arial" panose="020B0604020202020204" pitchFamily="34" charset="0"/>
                <a:cs typeface="Arial" panose="020B0604020202020204" pitchFamily="34" charset="0"/>
              </a:rPr>
              <a:t>ЭВОЛЮЦИЯ     СТАНДАРТА</a:t>
            </a:r>
          </a:p>
        </p:txBody>
      </p:sp>
      <p:sp>
        <p:nvSpPr>
          <p:cNvPr id="40" name="Шеврон 39"/>
          <p:cNvSpPr/>
          <p:nvPr/>
        </p:nvSpPr>
        <p:spPr>
          <a:xfrm rot="16200000">
            <a:off x="6200872" y="2553284"/>
            <a:ext cx="1378511" cy="406980"/>
          </a:xfrm>
          <a:prstGeom prst="chevron">
            <a:avLst/>
          </a:prstGeom>
          <a:solidFill>
            <a:schemeClr val="bg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Прямоугольник 40"/>
          <p:cNvSpPr/>
          <p:nvPr/>
        </p:nvSpPr>
        <p:spPr>
          <a:xfrm rot="16200000" flipH="1">
            <a:off x="6456023" y="3746391"/>
            <a:ext cx="857478" cy="461408"/>
          </a:xfrm>
          <a:prstGeom prst="rect">
            <a:avLst/>
          </a:prstGeom>
        </p:spPr>
        <p:txBody>
          <a:bodyPr wrap="square">
            <a:spAutoFit/>
          </a:bodyPr>
          <a:lstStyle/>
          <a:p>
            <a:pPr defTabSz="913554"/>
            <a:r>
              <a:rPr lang="ru-RU" sz="1199" dirty="0">
                <a:solidFill>
                  <a:prstClr val="black"/>
                </a:solidFill>
                <a:latin typeface="Arial" panose="020B0604020202020204" pitchFamily="34" charset="0"/>
                <a:cs typeface="Arial" panose="020B0604020202020204" pitchFamily="34" charset="0"/>
              </a:rPr>
              <a:t>СТО СРО</a:t>
            </a:r>
          </a:p>
        </p:txBody>
      </p:sp>
      <p:sp>
        <p:nvSpPr>
          <p:cNvPr id="42" name="Прямоугольник 41"/>
          <p:cNvSpPr/>
          <p:nvPr/>
        </p:nvSpPr>
        <p:spPr>
          <a:xfrm rot="16200000" flipH="1">
            <a:off x="6605241" y="5144326"/>
            <a:ext cx="552383" cy="276871"/>
          </a:xfrm>
          <a:prstGeom prst="rect">
            <a:avLst/>
          </a:prstGeom>
        </p:spPr>
        <p:txBody>
          <a:bodyPr wrap="square">
            <a:spAutoFit/>
          </a:bodyPr>
          <a:lstStyle/>
          <a:p>
            <a:pPr defTabSz="913554"/>
            <a:r>
              <a:rPr lang="ru-RU" sz="1199" dirty="0">
                <a:solidFill>
                  <a:prstClr val="black"/>
                </a:solidFill>
                <a:latin typeface="Arial" panose="020B0604020202020204" pitchFamily="34" charset="0"/>
                <a:cs typeface="Arial" panose="020B0604020202020204" pitchFamily="34" charset="0"/>
              </a:rPr>
              <a:t>СТО</a:t>
            </a:r>
          </a:p>
        </p:txBody>
      </p:sp>
      <p:sp>
        <p:nvSpPr>
          <p:cNvPr id="43" name="Прямоугольник 42"/>
          <p:cNvSpPr/>
          <p:nvPr/>
        </p:nvSpPr>
        <p:spPr>
          <a:xfrm rot="16200000" flipH="1">
            <a:off x="6485318" y="2664754"/>
            <a:ext cx="857478" cy="276871"/>
          </a:xfrm>
          <a:prstGeom prst="rect">
            <a:avLst/>
          </a:prstGeom>
        </p:spPr>
        <p:txBody>
          <a:bodyPr wrap="square">
            <a:spAutoFit/>
          </a:bodyPr>
          <a:lstStyle/>
          <a:p>
            <a:pPr defTabSz="913554"/>
            <a:r>
              <a:rPr lang="ru-RU" sz="1199" b="1" dirty="0">
                <a:solidFill>
                  <a:prstClr val="black"/>
                </a:solidFill>
                <a:latin typeface="Arial" panose="020B0604020202020204" pitchFamily="34" charset="0"/>
                <a:cs typeface="Arial" panose="020B0604020202020204" pitchFamily="34" charset="0"/>
              </a:rPr>
              <a:t>ГОСТ Р</a:t>
            </a:r>
          </a:p>
        </p:txBody>
      </p:sp>
      <p:graphicFrame>
        <p:nvGraphicFramePr>
          <p:cNvPr id="54" name="Таблица 53"/>
          <p:cNvGraphicFramePr>
            <a:graphicFrameLocks noGrp="1"/>
          </p:cNvGraphicFramePr>
          <p:nvPr/>
        </p:nvGraphicFramePr>
        <p:xfrm>
          <a:off x="7633240" y="1727973"/>
          <a:ext cx="2753382" cy="2767803"/>
        </p:xfrm>
        <a:graphic>
          <a:graphicData uri="http://schemas.openxmlformats.org/drawingml/2006/table">
            <a:tbl>
              <a:tblPr firstRow="1" bandRow="1">
                <a:effectLst>
                  <a:innerShdw blurRad="63500" dist="50800" dir="18900000">
                    <a:prstClr val="black">
                      <a:alpha val="50000"/>
                    </a:prstClr>
                  </a:innerShdw>
                </a:effectLst>
                <a:tableStyleId>{21E4AEA4-8DFA-4A89-87EB-49C32662AFE0}</a:tableStyleId>
              </a:tblPr>
              <a:tblGrid>
                <a:gridCol w="1870207">
                  <a:extLst>
                    <a:ext uri="{9D8B030D-6E8A-4147-A177-3AD203B41FA5}">
                      <a16:colId xmlns:a16="http://schemas.microsoft.com/office/drawing/2014/main" val="2716286464"/>
                    </a:ext>
                  </a:extLst>
                </a:gridCol>
                <a:gridCol w="883175">
                  <a:extLst>
                    <a:ext uri="{9D8B030D-6E8A-4147-A177-3AD203B41FA5}">
                      <a16:colId xmlns:a16="http://schemas.microsoft.com/office/drawing/2014/main" val="1910681752"/>
                    </a:ext>
                  </a:extLst>
                </a:gridCol>
              </a:tblGrid>
              <a:tr h="553985">
                <a:tc gridSpan="2">
                  <a:txBody>
                    <a:bodyPr/>
                    <a:lstStyle/>
                    <a:p>
                      <a:pPr algn="ctr"/>
                      <a:endParaRPr lang="ru-RU" sz="1000" dirty="0"/>
                    </a:p>
                    <a:p>
                      <a:pPr algn="ctr"/>
                      <a:r>
                        <a:rPr lang="ru-RU" sz="1000" dirty="0"/>
                        <a:t>Разработано</a:t>
                      </a:r>
                    </a:p>
                  </a:txBody>
                  <a:tcPr marL="68580" marR="68580" marT="34290" marB="34290"/>
                </a:tc>
                <a:tc hMerge="1">
                  <a:txBody>
                    <a:bodyPr/>
                    <a:lstStyle/>
                    <a:p>
                      <a:endParaRPr lang="ru-RU" dirty="0"/>
                    </a:p>
                  </a:txBody>
                  <a:tcPr/>
                </a:tc>
                <a:extLst>
                  <a:ext uri="{0D108BD9-81ED-4DB2-BD59-A6C34878D82A}">
                    <a16:rowId xmlns:a16="http://schemas.microsoft.com/office/drawing/2014/main" val="3308283492"/>
                  </a:ext>
                </a:extLst>
              </a:tr>
              <a:tr h="297180">
                <a:tc>
                  <a:txBody>
                    <a:bodyPr/>
                    <a:lstStyle/>
                    <a:p>
                      <a:r>
                        <a:rPr lang="ru-RU" sz="800" dirty="0"/>
                        <a:t>Стандарты СРО (в реестре СРО)</a:t>
                      </a:r>
                    </a:p>
                    <a:p>
                      <a:r>
                        <a:rPr lang="ru-RU" sz="800" dirty="0"/>
                        <a:t>актуализировано 33</a:t>
                      </a:r>
                    </a:p>
                  </a:txBody>
                  <a:tcPr marL="68580" marR="68580" marT="34290" marB="34290"/>
                </a:tc>
                <a:tc>
                  <a:txBody>
                    <a:bodyPr/>
                    <a:lstStyle/>
                    <a:p>
                      <a:pPr algn="ctr"/>
                      <a:r>
                        <a:rPr lang="ru-RU" sz="1000" dirty="0"/>
                        <a:t>173</a:t>
                      </a:r>
                    </a:p>
                  </a:txBody>
                  <a:tcPr marL="68580" marR="68580" marT="34290" marB="34290"/>
                </a:tc>
                <a:extLst>
                  <a:ext uri="{0D108BD9-81ED-4DB2-BD59-A6C34878D82A}">
                    <a16:rowId xmlns:a16="http://schemas.microsoft.com/office/drawing/2014/main" val="4262077244"/>
                  </a:ext>
                </a:extLst>
              </a:tr>
              <a:tr h="244181">
                <a:tc>
                  <a:txBody>
                    <a:bodyPr/>
                    <a:lstStyle/>
                    <a:p>
                      <a:r>
                        <a:rPr lang="ru-RU" sz="800" dirty="0"/>
                        <a:t>Стандарты СТ ГК</a:t>
                      </a:r>
                    </a:p>
                  </a:txBody>
                  <a:tcPr marL="68580" marR="68580" marT="34290" marB="34290"/>
                </a:tc>
                <a:tc>
                  <a:txBody>
                    <a:bodyPr/>
                    <a:lstStyle/>
                    <a:p>
                      <a:pPr algn="ctr"/>
                      <a:r>
                        <a:rPr lang="ru-RU" sz="1000" dirty="0"/>
                        <a:t>12</a:t>
                      </a:r>
                    </a:p>
                  </a:txBody>
                  <a:tcPr marL="68580" marR="68580" marT="34290" marB="34290"/>
                </a:tc>
                <a:extLst>
                  <a:ext uri="{0D108BD9-81ED-4DB2-BD59-A6C34878D82A}">
                    <a16:rowId xmlns:a16="http://schemas.microsoft.com/office/drawing/2014/main" val="3969170457"/>
                  </a:ext>
                </a:extLst>
              </a:tr>
              <a:tr h="331091">
                <a:tc>
                  <a:txBody>
                    <a:bodyPr/>
                    <a:lstStyle/>
                    <a:p>
                      <a:r>
                        <a:rPr lang="ru-RU" sz="800" dirty="0"/>
                        <a:t>Перевод</a:t>
                      </a:r>
                      <a:r>
                        <a:rPr lang="ru-RU" sz="800" baseline="0" dirty="0"/>
                        <a:t> СТО СРО в СТ ГК</a:t>
                      </a:r>
                      <a:endParaRPr lang="ru-RU" sz="800" dirty="0"/>
                    </a:p>
                  </a:txBody>
                  <a:tcPr marL="68580" marR="68580" marT="34290" marB="34290"/>
                </a:tc>
                <a:tc>
                  <a:txBody>
                    <a:bodyPr/>
                    <a:lstStyle/>
                    <a:p>
                      <a:pPr algn="ctr"/>
                      <a:r>
                        <a:rPr lang="ru-RU" sz="1000" dirty="0"/>
                        <a:t>13</a:t>
                      </a:r>
                    </a:p>
                  </a:txBody>
                  <a:tcPr marL="68580" marR="68580" marT="34290" marB="34290"/>
                </a:tc>
                <a:extLst>
                  <a:ext uri="{0D108BD9-81ED-4DB2-BD59-A6C34878D82A}">
                    <a16:rowId xmlns:a16="http://schemas.microsoft.com/office/drawing/2014/main" val="2663971663"/>
                  </a:ext>
                </a:extLst>
              </a:tr>
              <a:tr h="244181">
                <a:tc>
                  <a:txBody>
                    <a:bodyPr/>
                    <a:lstStyle/>
                    <a:p>
                      <a:r>
                        <a:rPr lang="ru-RU" sz="800" dirty="0"/>
                        <a:t>СТО</a:t>
                      </a:r>
                      <a:r>
                        <a:rPr lang="ru-RU" sz="800" baseline="0" dirty="0"/>
                        <a:t> (МАЯК, ГХК)</a:t>
                      </a:r>
                      <a:endParaRPr lang="ru-RU" sz="800" dirty="0"/>
                    </a:p>
                  </a:txBody>
                  <a:tcPr marL="68580" marR="68580" marT="34290" marB="34290"/>
                </a:tc>
                <a:tc>
                  <a:txBody>
                    <a:bodyPr/>
                    <a:lstStyle/>
                    <a:p>
                      <a:pPr algn="ctr"/>
                      <a:r>
                        <a:rPr lang="ru-RU" sz="1000" dirty="0"/>
                        <a:t>17</a:t>
                      </a:r>
                    </a:p>
                  </a:txBody>
                  <a:tcPr marL="68580" marR="68580" marT="34290" marB="34290"/>
                </a:tc>
                <a:extLst>
                  <a:ext uri="{0D108BD9-81ED-4DB2-BD59-A6C34878D82A}">
                    <a16:rowId xmlns:a16="http://schemas.microsoft.com/office/drawing/2014/main" val="1583078392"/>
                  </a:ext>
                </a:extLst>
              </a:tr>
              <a:tr h="317680">
                <a:tc>
                  <a:txBody>
                    <a:bodyPr/>
                    <a:lstStyle/>
                    <a:p>
                      <a:r>
                        <a:rPr lang="ru-RU" sz="800" dirty="0"/>
                        <a:t>Стандарты НОСТРОЙ</a:t>
                      </a:r>
                    </a:p>
                  </a:txBody>
                  <a:tcPr marL="68580" marR="68580" marT="34290" marB="34290"/>
                </a:tc>
                <a:tc>
                  <a:txBody>
                    <a:bodyPr/>
                    <a:lstStyle/>
                    <a:p>
                      <a:pPr algn="ctr"/>
                      <a:r>
                        <a:rPr lang="ru-RU" sz="1000" dirty="0"/>
                        <a:t>12</a:t>
                      </a:r>
                    </a:p>
                  </a:txBody>
                  <a:tcPr marL="68580" marR="68580" marT="34290" marB="34290"/>
                </a:tc>
                <a:extLst>
                  <a:ext uri="{0D108BD9-81ED-4DB2-BD59-A6C34878D82A}">
                    <a16:rowId xmlns:a16="http://schemas.microsoft.com/office/drawing/2014/main" val="4193485390"/>
                  </a:ext>
                </a:extLst>
              </a:tr>
              <a:tr h="259799">
                <a:tc>
                  <a:txBody>
                    <a:bodyPr/>
                    <a:lstStyle/>
                    <a:p>
                      <a:r>
                        <a:rPr lang="ru-RU" sz="800" dirty="0"/>
                        <a:t>ПНСТ</a:t>
                      </a:r>
                    </a:p>
                  </a:txBody>
                  <a:tcPr marL="68580" marR="68580" marT="34290" marB="34290"/>
                </a:tc>
                <a:tc>
                  <a:txBody>
                    <a:bodyPr/>
                    <a:lstStyle/>
                    <a:p>
                      <a:pPr algn="ctr"/>
                      <a:r>
                        <a:rPr lang="ru-RU" sz="1000" dirty="0"/>
                        <a:t>2</a:t>
                      </a:r>
                    </a:p>
                  </a:txBody>
                  <a:tcPr marL="68580" marR="68580" marT="34290" marB="34290"/>
                </a:tc>
                <a:extLst>
                  <a:ext uri="{0D108BD9-81ED-4DB2-BD59-A6C34878D82A}">
                    <a16:rowId xmlns:a16="http://schemas.microsoft.com/office/drawing/2014/main" val="780048460"/>
                  </a:ext>
                </a:extLst>
              </a:tr>
              <a:tr h="224207">
                <a:tc>
                  <a:txBody>
                    <a:bodyPr/>
                    <a:lstStyle/>
                    <a:p>
                      <a:r>
                        <a:rPr lang="ru-RU" sz="800" dirty="0"/>
                        <a:t>ГОСТ Р</a:t>
                      </a:r>
                    </a:p>
                  </a:txBody>
                  <a:tcPr marL="68580" marR="68580" marT="34290" marB="34290"/>
                </a:tc>
                <a:tc>
                  <a:txBody>
                    <a:bodyPr/>
                    <a:lstStyle/>
                    <a:p>
                      <a:pPr algn="ctr"/>
                      <a:r>
                        <a:rPr lang="ru-RU" sz="1000" dirty="0"/>
                        <a:t>18</a:t>
                      </a:r>
                    </a:p>
                  </a:txBody>
                  <a:tcPr marL="68580" marR="68580" marT="34290" marB="34290"/>
                </a:tc>
                <a:extLst>
                  <a:ext uri="{0D108BD9-81ED-4DB2-BD59-A6C34878D82A}">
                    <a16:rowId xmlns:a16="http://schemas.microsoft.com/office/drawing/2014/main" val="2115993539"/>
                  </a:ext>
                </a:extLst>
              </a:tr>
              <a:tr h="280259">
                <a:tc>
                  <a:txBody>
                    <a:bodyPr/>
                    <a:lstStyle/>
                    <a:p>
                      <a:pPr marL="0" algn="l" defTabSz="914400" rtl="0" eaLnBrk="1" latinLnBrk="0" hangingPunct="1">
                        <a:spcBef>
                          <a:spcPts val="1200"/>
                        </a:spcBef>
                        <a:spcAft>
                          <a:spcPts val="1200"/>
                        </a:spcAft>
                      </a:pPr>
                      <a:r>
                        <a:rPr lang="ru-RU" sz="900" b="1" kern="1200" dirty="0">
                          <a:solidFill>
                            <a:schemeClr val="dk1"/>
                          </a:solidFill>
                          <a:latin typeface="+mn-lt"/>
                          <a:ea typeface="+mn-ea"/>
                          <a:cs typeface="+mn-cs"/>
                        </a:rPr>
                        <a:t>ИТОГО</a:t>
                      </a:r>
                    </a:p>
                  </a:txBody>
                  <a:tcPr marL="68580" marR="68580" marT="34290" marB="34290">
                    <a:solidFill>
                      <a:schemeClr val="bg2"/>
                    </a:solidFill>
                  </a:tcPr>
                </a:tc>
                <a:tc>
                  <a:txBody>
                    <a:bodyPr/>
                    <a:lstStyle/>
                    <a:p>
                      <a:pPr algn="ctr"/>
                      <a:r>
                        <a:rPr lang="ru-RU" sz="1100" b="1" dirty="0"/>
                        <a:t>247</a:t>
                      </a:r>
                    </a:p>
                  </a:txBody>
                  <a:tcPr marL="68580" marR="68580" marT="34290" marB="34290">
                    <a:solidFill>
                      <a:schemeClr val="bg2"/>
                    </a:solidFill>
                  </a:tcPr>
                </a:tc>
                <a:extLst>
                  <a:ext uri="{0D108BD9-81ED-4DB2-BD59-A6C34878D82A}">
                    <a16:rowId xmlns:a16="http://schemas.microsoft.com/office/drawing/2014/main" val="2935020515"/>
                  </a:ext>
                </a:extLst>
              </a:tr>
            </a:tbl>
          </a:graphicData>
        </a:graphic>
      </p:graphicFrame>
      <p:graphicFrame>
        <p:nvGraphicFramePr>
          <p:cNvPr id="55" name="Таблица 54"/>
          <p:cNvGraphicFramePr>
            <a:graphicFrameLocks noGrp="1"/>
          </p:cNvGraphicFramePr>
          <p:nvPr/>
        </p:nvGraphicFramePr>
        <p:xfrm>
          <a:off x="7633240" y="4583532"/>
          <a:ext cx="2753382" cy="1336910"/>
        </p:xfrm>
        <a:graphic>
          <a:graphicData uri="http://schemas.openxmlformats.org/drawingml/2006/table">
            <a:tbl>
              <a:tblPr firstRow="1" bandRow="1">
                <a:effectLst>
                  <a:innerShdw blurRad="63500" dist="50800" dir="2700000">
                    <a:prstClr val="black">
                      <a:alpha val="50000"/>
                    </a:prstClr>
                  </a:innerShdw>
                </a:effectLst>
                <a:tableStyleId>{21E4AEA4-8DFA-4A89-87EB-49C32662AFE0}</a:tableStyleId>
              </a:tblPr>
              <a:tblGrid>
                <a:gridCol w="1870207">
                  <a:extLst>
                    <a:ext uri="{9D8B030D-6E8A-4147-A177-3AD203B41FA5}">
                      <a16:colId xmlns:a16="http://schemas.microsoft.com/office/drawing/2014/main" val="2716286464"/>
                    </a:ext>
                  </a:extLst>
                </a:gridCol>
                <a:gridCol w="883175">
                  <a:extLst>
                    <a:ext uri="{9D8B030D-6E8A-4147-A177-3AD203B41FA5}">
                      <a16:colId xmlns:a16="http://schemas.microsoft.com/office/drawing/2014/main" val="1910681752"/>
                    </a:ext>
                  </a:extLst>
                </a:gridCol>
              </a:tblGrid>
              <a:tr h="388605">
                <a:tc gridSpan="2">
                  <a:txBody>
                    <a:bodyPr/>
                    <a:lstStyle/>
                    <a:p>
                      <a:pPr algn="ctr"/>
                      <a:r>
                        <a:rPr lang="ru-RU" sz="1000" dirty="0"/>
                        <a:t>В</a:t>
                      </a:r>
                      <a:r>
                        <a:rPr lang="ru-RU" sz="1000" baseline="0" dirty="0"/>
                        <a:t> разработке </a:t>
                      </a:r>
                      <a:r>
                        <a:rPr lang="ru-RU" sz="1200" baseline="0" dirty="0"/>
                        <a:t>2022 г</a:t>
                      </a:r>
                      <a:endParaRPr lang="ru-RU" sz="1200" dirty="0"/>
                    </a:p>
                  </a:txBody>
                  <a:tcPr marL="68580" marR="68580" marT="34290" marB="34290"/>
                </a:tc>
                <a:tc hMerge="1">
                  <a:txBody>
                    <a:bodyPr/>
                    <a:lstStyle/>
                    <a:p>
                      <a:endParaRPr lang="ru-RU" dirty="0"/>
                    </a:p>
                  </a:txBody>
                  <a:tcPr/>
                </a:tc>
                <a:extLst>
                  <a:ext uri="{0D108BD9-81ED-4DB2-BD59-A6C34878D82A}">
                    <a16:rowId xmlns:a16="http://schemas.microsoft.com/office/drawing/2014/main" val="3308283492"/>
                  </a:ext>
                </a:extLst>
              </a:tr>
              <a:tr h="285365">
                <a:tc>
                  <a:txBody>
                    <a:bodyPr/>
                    <a:lstStyle/>
                    <a:p>
                      <a:r>
                        <a:rPr lang="ru-RU" sz="800" dirty="0"/>
                        <a:t>Стандарты СРО</a:t>
                      </a:r>
                      <a:r>
                        <a:rPr lang="ru-RU" sz="800" baseline="0" dirty="0"/>
                        <a:t> (актуализация</a:t>
                      </a:r>
                      <a:r>
                        <a:rPr lang="ru-RU" sz="800" dirty="0"/>
                        <a:t>)</a:t>
                      </a:r>
                    </a:p>
                  </a:txBody>
                  <a:tcPr marL="68580" marR="68580" marT="34290" marB="34290"/>
                </a:tc>
                <a:tc>
                  <a:txBody>
                    <a:bodyPr/>
                    <a:lstStyle/>
                    <a:p>
                      <a:pPr algn="ctr"/>
                      <a:r>
                        <a:rPr lang="ru-RU" sz="1000" dirty="0">
                          <a:solidFill>
                            <a:schemeClr val="tx1"/>
                          </a:solidFill>
                        </a:rPr>
                        <a:t>10</a:t>
                      </a:r>
                    </a:p>
                  </a:txBody>
                  <a:tcPr marL="68580" marR="68580" marT="34290" marB="34290"/>
                </a:tc>
                <a:extLst>
                  <a:ext uri="{0D108BD9-81ED-4DB2-BD59-A6C34878D82A}">
                    <a16:rowId xmlns:a16="http://schemas.microsoft.com/office/drawing/2014/main" val="4262077244"/>
                  </a:ext>
                </a:extLst>
              </a:tr>
              <a:tr h="122091">
                <a:tc>
                  <a:txBody>
                    <a:bodyPr/>
                    <a:lstStyle/>
                    <a:p>
                      <a:r>
                        <a:rPr lang="ru-RU" sz="800" dirty="0"/>
                        <a:t>СТО</a:t>
                      </a:r>
                    </a:p>
                  </a:txBody>
                  <a:tcPr marL="68580" marR="68580" marT="34290" marB="34290"/>
                </a:tc>
                <a:tc>
                  <a:txBody>
                    <a:bodyPr/>
                    <a:lstStyle/>
                    <a:p>
                      <a:pPr algn="ctr"/>
                      <a:r>
                        <a:rPr lang="ru-RU" sz="1000" dirty="0"/>
                        <a:t>17</a:t>
                      </a:r>
                    </a:p>
                  </a:txBody>
                  <a:tcPr marL="68580" marR="68580" marT="34290" marB="34290"/>
                </a:tc>
                <a:extLst>
                  <a:ext uri="{0D108BD9-81ED-4DB2-BD59-A6C34878D82A}">
                    <a16:rowId xmlns:a16="http://schemas.microsoft.com/office/drawing/2014/main" val="3969170457"/>
                  </a:ext>
                </a:extLst>
              </a:tr>
              <a:tr h="122091">
                <a:tc>
                  <a:txBody>
                    <a:bodyPr/>
                    <a:lstStyle/>
                    <a:p>
                      <a:r>
                        <a:rPr lang="ru-RU" sz="800" dirty="0"/>
                        <a:t>СТ ГК</a:t>
                      </a:r>
                    </a:p>
                  </a:txBody>
                  <a:tcPr marL="68580" marR="68580" marT="34290" marB="34290"/>
                </a:tc>
                <a:tc>
                  <a:txBody>
                    <a:bodyPr/>
                    <a:lstStyle/>
                    <a:p>
                      <a:pPr algn="ctr"/>
                      <a:r>
                        <a:rPr lang="ru-RU" sz="1000" dirty="0"/>
                        <a:t>1</a:t>
                      </a:r>
                    </a:p>
                  </a:txBody>
                  <a:tcPr marL="68580" marR="68580" marT="34290" marB="34290"/>
                </a:tc>
                <a:extLst>
                  <a:ext uri="{0D108BD9-81ED-4DB2-BD59-A6C34878D82A}">
                    <a16:rowId xmlns:a16="http://schemas.microsoft.com/office/drawing/2014/main" val="641917216"/>
                  </a:ext>
                </a:extLst>
              </a:tr>
              <a:tr h="220177">
                <a:tc>
                  <a:txBody>
                    <a:bodyPr/>
                    <a:lstStyle/>
                    <a:p>
                      <a:r>
                        <a:rPr lang="ru-RU" sz="800" dirty="0"/>
                        <a:t>ГОСТ Р</a:t>
                      </a:r>
                    </a:p>
                  </a:txBody>
                  <a:tcPr marL="68580" marR="68580" marT="34290" marB="34290"/>
                </a:tc>
                <a:tc>
                  <a:txBody>
                    <a:bodyPr/>
                    <a:lstStyle/>
                    <a:p>
                      <a:pPr algn="ctr"/>
                      <a:r>
                        <a:rPr lang="ru-RU" sz="1000" dirty="0"/>
                        <a:t>10</a:t>
                      </a:r>
                    </a:p>
                  </a:txBody>
                  <a:tcPr marL="68580" marR="68580" marT="34290" marB="34290"/>
                </a:tc>
                <a:extLst>
                  <a:ext uri="{0D108BD9-81ED-4DB2-BD59-A6C34878D82A}">
                    <a16:rowId xmlns:a16="http://schemas.microsoft.com/office/drawing/2014/main" val="2663971663"/>
                  </a:ext>
                </a:extLst>
              </a:tr>
            </a:tbl>
          </a:graphicData>
        </a:graphic>
      </p:graphicFrame>
      <p:grpSp>
        <p:nvGrpSpPr>
          <p:cNvPr id="58" name="Группа 57"/>
          <p:cNvGrpSpPr/>
          <p:nvPr/>
        </p:nvGrpSpPr>
        <p:grpSpPr>
          <a:xfrm>
            <a:off x="1760535" y="3914460"/>
            <a:ext cx="4118183" cy="2182760"/>
            <a:chOff x="1786656" y="1299526"/>
            <a:chExt cx="4256361" cy="2603687"/>
          </a:xfrm>
          <a:solidFill>
            <a:schemeClr val="accent1">
              <a:lumMod val="75000"/>
            </a:schemeClr>
          </a:solidFill>
        </p:grpSpPr>
        <p:sp>
          <p:nvSpPr>
            <p:cNvPr id="59" name="Трапеция 58"/>
            <p:cNvSpPr/>
            <p:nvPr/>
          </p:nvSpPr>
          <p:spPr>
            <a:xfrm>
              <a:off x="3957892" y="1299526"/>
              <a:ext cx="1303656" cy="1038304"/>
            </a:xfrm>
            <a:prstGeom prst="trapezoid">
              <a:avLst>
                <a:gd name="adj" fmla="val 70946"/>
              </a:avLst>
            </a:prstGeom>
            <a:solidFill>
              <a:srgbClr val="AD252F"/>
            </a:solidFill>
            <a:ln>
              <a:solidFill>
                <a:schemeClr val="bg1"/>
              </a:solidFill>
            </a:ln>
            <a:effectLst/>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0" name="Трапеция 4"/>
            <p:cNvSpPr/>
            <p:nvPr/>
          </p:nvSpPr>
          <p:spPr>
            <a:xfrm>
              <a:off x="4225215" y="1595712"/>
              <a:ext cx="769010" cy="638271"/>
            </a:xfrm>
            <a:prstGeom prst="rect">
              <a:avLst/>
            </a:prstGeom>
            <a:no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400050">
                <a:defRPr/>
              </a:pPr>
              <a:r>
                <a:rPr lang="ru-RU" sz="825" b="1" dirty="0">
                  <a:solidFill>
                    <a:schemeClr val="bg1"/>
                  </a:solidFill>
                  <a:latin typeface="Arial" panose="020B0604020202020204" pitchFamily="34" charset="0"/>
                  <a:cs typeface="Arial" panose="020B0604020202020204" pitchFamily="34" charset="0"/>
                </a:rPr>
                <a:t>НПА,</a:t>
              </a:r>
            </a:p>
            <a:p>
              <a:pPr algn="ctr" defTabSz="400050">
                <a:defRPr/>
              </a:pPr>
              <a:r>
                <a:rPr lang="ru-RU" sz="825" b="1" dirty="0">
                  <a:solidFill>
                    <a:schemeClr val="bg1"/>
                  </a:solidFill>
                  <a:latin typeface="Arial" panose="020B0604020202020204" pitchFamily="34" charset="0"/>
                  <a:cs typeface="Arial" panose="020B0604020202020204" pitchFamily="34" charset="0"/>
                </a:rPr>
                <a:t>ФНП</a:t>
              </a:r>
            </a:p>
          </p:txBody>
        </p:sp>
        <p:sp>
          <p:nvSpPr>
            <p:cNvPr id="61" name="Трапеция 60"/>
            <p:cNvSpPr/>
            <p:nvPr/>
          </p:nvSpPr>
          <p:spPr>
            <a:xfrm>
              <a:off x="3579729" y="2386098"/>
              <a:ext cx="2059983" cy="560257"/>
            </a:xfrm>
            <a:prstGeom prst="trapezoid">
              <a:avLst>
                <a:gd name="adj" fmla="val 73866"/>
              </a:avLst>
            </a:prstGeom>
            <a:solidFill>
              <a:schemeClr val="bg2">
                <a:lumMod val="50000"/>
              </a:schemeClr>
            </a:solidFill>
            <a:ln>
              <a:solidFill>
                <a:schemeClr val="bg1"/>
              </a:solidFill>
            </a:ln>
            <a:effectLst/>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2" name="Трапеция 6"/>
            <p:cNvSpPr/>
            <p:nvPr/>
          </p:nvSpPr>
          <p:spPr>
            <a:xfrm>
              <a:off x="4205913" y="2336934"/>
              <a:ext cx="980405" cy="726707"/>
            </a:xfrm>
            <a:prstGeom prst="rect">
              <a:avLst/>
            </a:prstGeom>
            <a:noFill/>
            <a:ln>
              <a:noFill/>
            </a:ln>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400050">
                <a:defRPr/>
              </a:pPr>
              <a:r>
                <a:rPr lang="ru-RU" sz="900" b="1" dirty="0">
                  <a:solidFill>
                    <a:schemeClr val="bg1"/>
                  </a:solidFill>
                  <a:latin typeface="Arial" panose="020B0604020202020204" pitchFamily="34" charset="0"/>
                  <a:cs typeface="Arial" panose="020B0604020202020204" pitchFamily="34" charset="0"/>
                </a:rPr>
                <a:t>ГОСТ, ГОСТ Р, ПНСТ, СП</a:t>
              </a:r>
            </a:p>
          </p:txBody>
        </p:sp>
        <p:sp>
          <p:nvSpPr>
            <p:cNvPr id="63" name="Трапеция 62"/>
            <p:cNvSpPr/>
            <p:nvPr/>
          </p:nvSpPr>
          <p:spPr>
            <a:xfrm>
              <a:off x="3174257" y="3004293"/>
              <a:ext cx="2868760" cy="668863"/>
            </a:xfrm>
            <a:prstGeom prst="trapezoid">
              <a:avLst>
                <a:gd name="adj" fmla="val 73866"/>
              </a:avLst>
            </a:prstGeom>
            <a:solidFill>
              <a:schemeClr val="bg2">
                <a:lumMod val="75000"/>
              </a:schemeClr>
            </a:solidFill>
            <a:ln>
              <a:solidFill>
                <a:schemeClr val="bg1"/>
              </a:solidFill>
            </a:ln>
            <a:effectLst/>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4" name="Трапеция 8"/>
            <p:cNvSpPr/>
            <p:nvPr/>
          </p:nvSpPr>
          <p:spPr>
            <a:xfrm>
              <a:off x="3936140" y="2892817"/>
              <a:ext cx="1344995" cy="1010396"/>
            </a:xfrm>
            <a:prstGeom prst="rect">
              <a:avLst/>
            </a:prstGeom>
            <a:no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366713">
                <a:lnSpc>
                  <a:spcPct val="90000"/>
                </a:lnSpc>
                <a:spcAft>
                  <a:spcPct val="35000"/>
                </a:spcAft>
                <a:defRPr/>
              </a:pPr>
              <a:r>
                <a:rPr lang="ru-RU" sz="900" b="1" dirty="0">
                  <a:solidFill>
                    <a:schemeClr val="bg1"/>
                  </a:solidFill>
                  <a:latin typeface="Arial" panose="020B0604020202020204" pitchFamily="34" charset="0"/>
                  <a:cs typeface="Arial" panose="020B0604020202020204" pitchFamily="34" charset="0"/>
                </a:rPr>
                <a:t>СТО 95, </a:t>
              </a:r>
            </a:p>
            <a:p>
              <a:pPr algn="ctr" defTabSz="366713">
                <a:lnSpc>
                  <a:spcPct val="90000"/>
                </a:lnSpc>
                <a:spcAft>
                  <a:spcPct val="35000"/>
                </a:spcAft>
                <a:defRPr/>
              </a:pPr>
              <a:r>
                <a:rPr lang="ru-RU" sz="900" b="1" dirty="0">
                  <a:solidFill>
                    <a:schemeClr val="bg1"/>
                  </a:solidFill>
                  <a:latin typeface="Arial" panose="020B0604020202020204" pitchFamily="34" charset="0"/>
                  <a:cs typeface="Arial" panose="020B0604020202020204" pitchFamily="34" charset="0"/>
                </a:rPr>
                <a:t>СТО СРО</a:t>
              </a:r>
            </a:p>
            <a:p>
              <a:pPr algn="ctr" defTabSz="366713">
                <a:lnSpc>
                  <a:spcPct val="90000"/>
                </a:lnSpc>
                <a:spcAft>
                  <a:spcPct val="35000"/>
                </a:spcAft>
                <a:defRPr/>
              </a:pPr>
              <a:r>
                <a:rPr lang="ru-RU" sz="900" b="1" dirty="0">
                  <a:solidFill>
                    <a:schemeClr val="bg1"/>
                  </a:solidFill>
                  <a:latin typeface="Arial" panose="020B0604020202020204" pitchFamily="34" charset="0"/>
                  <a:cs typeface="Arial" panose="020B0604020202020204" pitchFamily="34" charset="0"/>
                </a:rPr>
                <a:t>СТО</a:t>
              </a:r>
            </a:p>
          </p:txBody>
        </p:sp>
        <p:sp>
          <p:nvSpPr>
            <p:cNvPr id="65" name="Выноска со стрелкой вправо 64"/>
            <p:cNvSpPr/>
            <p:nvPr/>
          </p:nvSpPr>
          <p:spPr bwMode="auto">
            <a:xfrm>
              <a:off x="1847477" y="1579805"/>
              <a:ext cx="1951240" cy="564571"/>
            </a:xfrm>
            <a:prstGeom prst="rightArrowCallout">
              <a:avLst>
                <a:gd name="adj1" fmla="val 25000"/>
                <a:gd name="adj2" fmla="val 25000"/>
                <a:gd name="adj3" fmla="val 36370"/>
                <a:gd name="adj4" fmla="val 77490"/>
              </a:avLst>
            </a:prstGeom>
            <a:solidFill>
              <a:srgbClr val="207AB2"/>
            </a:solidFill>
            <a:ln>
              <a:solidFill>
                <a:schemeClr val="bg1"/>
              </a:solidFill>
            </a:ln>
            <a:effectLst/>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algn="ctr" defTabSz="400050">
                <a:defRPr/>
              </a:pPr>
              <a:r>
                <a:rPr lang="ru-RU" sz="1050" b="1" dirty="0">
                  <a:latin typeface="Arial" panose="020B0604020202020204" pitchFamily="34" charset="0"/>
                  <a:cs typeface="Arial" panose="020B0604020202020204" pitchFamily="34" charset="0"/>
                </a:rPr>
                <a:t>Требования безопасности</a:t>
              </a:r>
            </a:p>
          </p:txBody>
        </p:sp>
        <p:sp>
          <p:nvSpPr>
            <p:cNvPr id="66" name="Выноска со стрелкой вправо 65"/>
            <p:cNvSpPr/>
            <p:nvPr/>
          </p:nvSpPr>
          <p:spPr bwMode="auto">
            <a:xfrm>
              <a:off x="1847477" y="2250483"/>
              <a:ext cx="1951240" cy="619880"/>
            </a:xfrm>
            <a:prstGeom prst="rightArrowCallout">
              <a:avLst>
                <a:gd name="adj1" fmla="val 25000"/>
                <a:gd name="adj2" fmla="val 25000"/>
                <a:gd name="adj3" fmla="val 36370"/>
                <a:gd name="adj4" fmla="val 77490"/>
              </a:avLst>
            </a:prstGeom>
            <a:solidFill>
              <a:srgbClr val="207AB2"/>
            </a:solidFill>
            <a:ln>
              <a:solidFill>
                <a:schemeClr val="bg1"/>
              </a:solidFill>
            </a:ln>
            <a:effectLst/>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algn="ctr" defTabSz="400050"/>
              <a:r>
                <a:rPr lang="ru-RU" sz="1000" b="1" dirty="0">
                  <a:latin typeface="Arial" panose="020B0604020202020204" pitchFamily="34" charset="0"/>
                  <a:cs typeface="Arial" panose="020B0604020202020204" pitchFamily="34" charset="0"/>
                </a:rPr>
                <a:t>Общетехнические требования</a:t>
              </a:r>
            </a:p>
          </p:txBody>
        </p:sp>
        <p:sp>
          <p:nvSpPr>
            <p:cNvPr id="67" name="Выноска со стрелкой вправо 66"/>
            <p:cNvSpPr/>
            <p:nvPr/>
          </p:nvSpPr>
          <p:spPr bwMode="auto">
            <a:xfrm>
              <a:off x="1786656" y="3112085"/>
              <a:ext cx="2206699" cy="607873"/>
            </a:xfrm>
            <a:prstGeom prst="rightArrowCallout">
              <a:avLst>
                <a:gd name="adj1" fmla="val 25000"/>
                <a:gd name="adj2" fmla="val 25000"/>
                <a:gd name="adj3" fmla="val 36370"/>
                <a:gd name="adj4" fmla="val 77490"/>
              </a:avLst>
            </a:prstGeom>
            <a:solidFill>
              <a:srgbClr val="207AB2"/>
            </a:solidFill>
            <a:ln>
              <a:solidFill>
                <a:schemeClr val="bg1"/>
              </a:solidFill>
            </a:ln>
            <a:effectLst/>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algn="ctr" defTabSz="400050"/>
              <a:r>
                <a:rPr lang="ru-RU" sz="1000" b="1" dirty="0">
                  <a:latin typeface="Arial" panose="020B0604020202020204" pitchFamily="34" charset="0"/>
                  <a:cs typeface="Arial" panose="020B0604020202020204" pitchFamily="34" charset="0"/>
                </a:rPr>
                <a:t>Единые отраслевые требования </a:t>
              </a:r>
            </a:p>
          </p:txBody>
        </p:sp>
      </p:grpSp>
    </p:spTree>
    <p:extLst>
      <p:ext uri="{BB962C8B-B14F-4D97-AF65-F5344CB8AC3E}">
        <p14:creationId xmlns:p14="http://schemas.microsoft.com/office/powerpoint/2010/main" val="1052261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E3E1081-F953-47B6-9A94-1B514AF25FCE}"/>
              </a:ext>
            </a:extLst>
          </p:cNvPr>
          <p:cNvSpPr>
            <a:spLocks noGrp="1"/>
          </p:cNvSpPr>
          <p:nvPr>
            <p:ph type="sldNum" sz="quarter" idx="12"/>
          </p:nvPr>
        </p:nvSpPr>
        <p:spPr>
          <a:xfrm>
            <a:off x="9554632" y="216563"/>
            <a:ext cx="2743200" cy="365125"/>
          </a:xfrm>
        </p:spPr>
        <p:txBody>
          <a:bodyPr/>
          <a:lstStyle/>
          <a:p>
            <a:pPr defTabSz="685800"/>
            <a:fld id="{35A78594-8646-4D53-8F42-51980A186450}" type="slidenum">
              <a:rPr lang="ru-RU">
                <a:solidFill>
                  <a:prstClr val="white"/>
                </a:solidFill>
                <a:latin typeface="Arial"/>
              </a:rPr>
              <a:pPr defTabSz="685800"/>
              <a:t>31</a:t>
            </a:fld>
            <a:endParaRPr lang="ru-RU" dirty="0">
              <a:solidFill>
                <a:prstClr val="white"/>
              </a:solidFill>
              <a:latin typeface="Arial"/>
            </a:endParaRPr>
          </a:p>
        </p:txBody>
      </p:sp>
      <p:sp>
        <p:nvSpPr>
          <p:cNvPr id="5" name="Заголовок 1">
            <a:extLst>
              <a:ext uri="{FF2B5EF4-FFF2-40B4-BE49-F238E27FC236}">
                <a16:creationId xmlns:a16="http://schemas.microsoft.com/office/drawing/2014/main" id="{6851985C-8FCB-4A41-9542-A41A3E775E8C}"/>
              </a:ext>
            </a:extLst>
          </p:cNvPr>
          <p:cNvSpPr txBox="1">
            <a:spLocks/>
          </p:cNvSpPr>
          <p:nvPr/>
        </p:nvSpPr>
        <p:spPr>
          <a:xfrm>
            <a:off x="4087428" y="819238"/>
            <a:ext cx="4418091" cy="480333"/>
          </a:xfrm>
          <a:prstGeom prst="rect">
            <a:avLst/>
          </a:prstGeom>
        </p:spPr>
        <p:txBody>
          <a:bodyPr vert="horz" lIns="68580" tIns="34290" rIns="68580" bIns="34290" rtlCol="0" anchor="ctr">
            <a:noAutofit/>
          </a:bodyPr>
          <a:lstStyle>
            <a:defPPr>
              <a:defRPr lang="ru-RU"/>
            </a:defPPr>
            <a:lvl1pPr>
              <a:lnSpc>
                <a:spcPct val="90000"/>
              </a:lnSpc>
              <a:spcBef>
                <a:spcPct val="0"/>
              </a:spcBef>
              <a:buNone/>
              <a:defRPr sz="2400">
                <a:solidFill>
                  <a:srgbClr val="434F9B"/>
                </a:solidFill>
                <a:latin typeface="+mj-lt"/>
                <a:ea typeface="+mj-ea"/>
                <a:cs typeface="+mj-cs"/>
              </a:defRPr>
            </a:lvl1pPr>
          </a:lstStyle>
          <a:p>
            <a:pPr defTabSz="685800"/>
            <a:r>
              <a:rPr lang="ru-RU" sz="1800" b="1" u="sng" dirty="0">
                <a:latin typeface="Arial"/>
              </a:rPr>
              <a:t>Единая система требований</a:t>
            </a:r>
          </a:p>
        </p:txBody>
      </p:sp>
      <p:sp>
        <p:nvSpPr>
          <p:cNvPr id="35" name="TextBox 34">
            <a:extLst>
              <a:ext uri="{FF2B5EF4-FFF2-40B4-BE49-F238E27FC236}">
                <a16:creationId xmlns:a16="http://schemas.microsoft.com/office/drawing/2014/main" id="{200D3203-D068-49B9-BE08-68F1D12C24F3}"/>
              </a:ext>
            </a:extLst>
          </p:cNvPr>
          <p:cNvSpPr txBox="1"/>
          <p:nvPr/>
        </p:nvSpPr>
        <p:spPr>
          <a:xfrm>
            <a:off x="4778038" y="2189507"/>
            <a:ext cx="1573582" cy="328557"/>
          </a:xfrm>
          <a:prstGeom prst="rect">
            <a:avLst/>
          </a:prstGeom>
          <a:noFill/>
          <a:ln w="19050">
            <a:solidFill>
              <a:srgbClr val="0070C0"/>
            </a:solidFill>
          </a:ln>
        </p:spPr>
        <p:txBody>
          <a:bodyPr wrap="square" rtlCol="0" anchor="ctr" anchorCtr="0">
            <a:noAutofit/>
          </a:bodyPr>
          <a:lstStyle/>
          <a:p>
            <a:pPr algn="ctr" defTabSz="913532"/>
            <a:r>
              <a:rPr lang="ru-RU" sz="825" b="1" dirty="0">
                <a:solidFill>
                  <a:prstClr val="black"/>
                </a:solidFill>
                <a:latin typeface="Arial"/>
                <a:cs typeface="Arial" panose="020B0604020202020204" pitchFamily="34" charset="0"/>
              </a:rPr>
              <a:t>По выполнению работ - </a:t>
            </a:r>
            <a:r>
              <a:rPr lang="ru-RU" sz="825" b="1" dirty="0">
                <a:solidFill>
                  <a:srgbClr val="FF0000"/>
                </a:solidFill>
                <a:latin typeface="Arial"/>
                <a:cs typeface="Arial" panose="020B0604020202020204" pitchFamily="34" charset="0"/>
              </a:rPr>
              <a:t>35</a:t>
            </a:r>
          </a:p>
        </p:txBody>
      </p:sp>
      <p:sp>
        <p:nvSpPr>
          <p:cNvPr id="36" name="TextBox 35">
            <a:extLst>
              <a:ext uri="{FF2B5EF4-FFF2-40B4-BE49-F238E27FC236}">
                <a16:creationId xmlns:a16="http://schemas.microsoft.com/office/drawing/2014/main" id="{1C869AB6-4A0B-45EF-98A5-C7EA2E57C7C0}"/>
              </a:ext>
            </a:extLst>
          </p:cNvPr>
          <p:cNvSpPr txBox="1"/>
          <p:nvPr/>
        </p:nvSpPr>
        <p:spPr>
          <a:xfrm>
            <a:off x="4778039" y="2616638"/>
            <a:ext cx="1573581" cy="3069789"/>
          </a:xfrm>
          <a:prstGeom prst="rect">
            <a:avLst/>
          </a:prstGeom>
          <a:noFill/>
          <a:ln w="19050">
            <a:solidFill>
              <a:srgbClr val="0070C0"/>
            </a:solidFill>
          </a:ln>
        </p:spPr>
        <p:txBody>
          <a:bodyPr wrap="square" rtlCol="0" anchor="ctr" anchorCtr="0">
            <a:noAutofit/>
          </a:bodyPr>
          <a:lstStyle/>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00019 – Электромонтажные работы. </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 00078  - Входной контроль строительных материалов</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- 00057 – Обследование строительных конструкций</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00020 – Объектный мониторинг состояния недр.</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 СТО СРО 00007 Геодезический мониторинг</a:t>
            </a:r>
          </a:p>
        </p:txBody>
      </p:sp>
      <p:sp>
        <p:nvSpPr>
          <p:cNvPr id="37" name="TextBox 36">
            <a:extLst>
              <a:ext uri="{FF2B5EF4-FFF2-40B4-BE49-F238E27FC236}">
                <a16:creationId xmlns:a16="http://schemas.microsoft.com/office/drawing/2014/main" id="{A5BD1E84-62EC-418D-8375-3E0E75C128B2}"/>
              </a:ext>
            </a:extLst>
          </p:cNvPr>
          <p:cNvSpPr txBox="1"/>
          <p:nvPr/>
        </p:nvSpPr>
        <p:spPr>
          <a:xfrm>
            <a:off x="2226400" y="2400487"/>
            <a:ext cx="2035414" cy="3339166"/>
          </a:xfrm>
          <a:prstGeom prst="rect">
            <a:avLst/>
          </a:prstGeom>
          <a:noFill/>
          <a:ln w="19050">
            <a:solidFill>
              <a:srgbClr val="0070C0"/>
            </a:solidFill>
          </a:ln>
        </p:spPr>
        <p:txBody>
          <a:bodyPr wrap="square" rtlCol="0" anchor="ctr" anchorCtr="0">
            <a:noAutofit/>
          </a:bodyPr>
          <a:lstStyle/>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00079 – СУП</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00037 – Организация деятельности застройщика</a:t>
            </a:r>
          </a:p>
          <a:p>
            <a:pPr marL="180803" indent="-180803" defTabSz="913532">
              <a:lnSpc>
                <a:spcPct val="150000"/>
              </a:lnSpc>
              <a:spcAft>
                <a:spcPts val="450"/>
              </a:spcAft>
            </a:pPr>
            <a:r>
              <a:rPr lang="ru-RU" sz="750" dirty="0">
                <a:solidFill>
                  <a:prstClr val="black"/>
                </a:solidFill>
                <a:latin typeface="Arial"/>
                <a:cs typeface="Arial" panose="020B0604020202020204" pitchFamily="34" charset="0"/>
              </a:rPr>
              <a:t>3. СТО СРО – 00056- Организация деятельности </a:t>
            </a:r>
            <a:r>
              <a:rPr lang="ru-RU" sz="750" dirty="0" err="1">
                <a:solidFill>
                  <a:prstClr val="black"/>
                </a:solidFill>
                <a:latin typeface="Arial"/>
                <a:cs typeface="Arial" panose="020B0604020202020204" pitchFamily="34" charset="0"/>
              </a:rPr>
              <a:t>генпроектировщика</a:t>
            </a:r>
            <a:endParaRPr lang="ru-RU" sz="750" dirty="0">
              <a:solidFill>
                <a:prstClr val="black"/>
              </a:solidFill>
              <a:latin typeface="Arial"/>
              <a:cs typeface="Arial" panose="020B0604020202020204" pitchFamily="34" charset="0"/>
            </a:endParaRPr>
          </a:p>
          <a:p>
            <a:pPr marL="180803" indent="-180803" defTabSz="913532">
              <a:lnSpc>
                <a:spcPct val="150000"/>
              </a:lnSpc>
              <a:spcAft>
                <a:spcPts val="450"/>
              </a:spcAft>
            </a:pPr>
            <a:r>
              <a:rPr lang="ru-RU" sz="750" dirty="0">
                <a:solidFill>
                  <a:prstClr val="black"/>
                </a:solidFill>
                <a:latin typeface="Arial"/>
                <a:cs typeface="Arial" panose="020B0604020202020204" pitchFamily="34" charset="0"/>
              </a:rPr>
              <a:t>4. СТО СРО 00036 Организация деятельности генерального подрядчика</a:t>
            </a:r>
          </a:p>
          <a:p>
            <a:pPr marL="180803" indent="-180803" defTabSz="913532">
              <a:lnSpc>
                <a:spcPct val="150000"/>
              </a:lnSpc>
              <a:spcAft>
                <a:spcPts val="450"/>
              </a:spcAft>
            </a:pPr>
            <a:r>
              <a:rPr lang="ru-RU" sz="750" dirty="0">
                <a:solidFill>
                  <a:prstClr val="black"/>
                </a:solidFill>
                <a:latin typeface="Arial"/>
                <a:cs typeface="Arial" panose="020B0604020202020204" pitchFamily="34" charset="0"/>
              </a:rPr>
              <a:t>5. СТО СРО – 00046  - Организация культуры производства </a:t>
            </a:r>
          </a:p>
          <a:p>
            <a:pPr marL="180803" indent="-180803" defTabSz="913532">
              <a:lnSpc>
                <a:spcPct val="150000"/>
              </a:lnSpc>
              <a:spcAft>
                <a:spcPts val="450"/>
              </a:spcAft>
            </a:pPr>
            <a:r>
              <a:rPr lang="ru-RU" sz="750" dirty="0">
                <a:solidFill>
                  <a:prstClr val="black"/>
                </a:solidFill>
                <a:latin typeface="Arial"/>
                <a:cs typeface="Arial" panose="020B0604020202020204" pitchFamily="34" charset="0"/>
              </a:rPr>
              <a:t>6. СТО СРО 00038 – Строительный контроль</a:t>
            </a:r>
          </a:p>
          <a:p>
            <a:pPr marL="180803" indent="-180803" defTabSz="913532">
              <a:lnSpc>
                <a:spcPct val="150000"/>
              </a:lnSpc>
              <a:spcAft>
                <a:spcPts val="450"/>
              </a:spcAft>
            </a:pPr>
            <a:r>
              <a:rPr lang="ru-RU" sz="750" dirty="0">
                <a:solidFill>
                  <a:prstClr val="black"/>
                </a:solidFill>
                <a:latin typeface="Arial"/>
                <a:cs typeface="Arial" panose="020B0604020202020204" pitchFamily="34" charset="0"/>
              </a:rPr>
              <a:t>7. СТО СРО 000005 – Разработка ППР</a:t>
            </a:r>
          </a:p>
          <a:p>
            <a:pPr marL="180803" indent="-180803" defTabSz="913532">
              <a:lnSpc>
                <a:spcPct val="150000"/>
              </a:lnSpc>
              <a:spcAft>
                <a:spcPts val="450"/>
              </a:spcAft>
            </a:pPr>
            <a:r>
              <a:rPr lang="ru-RU" sz="750" dirty="0">
                <a:solidFill>
                  <a:prstClr val="black"/>
                </a:solidFill>
                <a:latin typeface="Arial"/>
                <a:cs typeface="Arial" panose="020B0604020202020204" pitchFamily="34" charset="0"/>
              </a:rPr>
              <a:t>8. СТО СРО 00055- Охрана труда при проведении работ по строительству</a:t>
            </a:r>
          </a:p>
          <a:p>
            <a:pPr marL="180803" indent="-180803" defTabSz="913532">
              <a:lnSpc>
                <a:spcPct val="150000"/>
              </a:lnSpc>
            </a:pPr>
            <a:r>
              <a:rPr lang="ru-RU" sz="750" dirty="0">
                <a:solidFill>
                  <a:prstClr val="black"/>
                </a:solidFill>
                <a:latin typeface="Arial"/>
                <a:cs typeface="Arial" panose="020B0604020202020204" pitchFamily="34" charset="0"/>
              </a:rPr>
              <a:t>9. СТО СРО 00066 -   СМК</a:t>
            </a:r>
          </a:p>
        </p:txBody>
      </p:sp>
      <p:sp>
        <p:nvSpPr>
          <p:cNvPr id="38" name="TextBox 37">
            <a:extLst>
              <a:ext uri="{FF2B5EF4-FFF2-40B4-BE49-F238E27FC236}">
                <a16:creationId xmlns:a16="http://schemas.microsoft.com/office/drawing/2014/main" id="{9BA660FE-7F28-4C7F-916F-E27BD311A021}"/>
              </a:ext>
            </a:extLst>
          </p:cNvPr>
          <p:cNvSpPr txBox="1"/>
          <p:nvPr/>
        </p:nvSpPr>
        <p:spPr>
          <a:xfrm>
            <a:off x="4778039" y="1708833"/>
            <a:ext cx="5461337" cy="226719"/>
          </a:xfrm>
          <a:prstGeom prst="rect">
            <a:avLst/>
          </a:prstGeom>
          <a:noFill/>
          <a:ln w="19050">
            <a:solidFill>
              <a:srgbClr val="0070C0"/>
            </a:solidFill>
          </a:ln>
        </p:spPr>
        <p:txBody>
          <a:bodyPr wrap="square" rtlCol="0" anchor="ctr" anchorCtr="0">
            <a:noAutofit/>
          </a:bodyPr>
          <a:lstStyle/>
          <a:p>
            <a:pPr algn="ctr" defTabSz="913532"/>
            <a:r>
              <a:rPr lang="ru-RU" sz="900" b="1" dirty="0">
                <a:solidFill>
                  <a:prstClr val="black"/>
                </a:solidFill>
                <a:latin typeface="Arial"/>
                <a:cs typeface="Arial" panose="020B0604020202020204" pitchFamily="34" charset="0"/>
              </a:rPr>
              <a:t>Специализированные - </a:t>
            </a:r>
            <a:r>
              <a:rPr lang="ru-RU" sz="900" b="1" dirty="0">
                <a:solidFill>
                  <a:srgbClr val="FF0000"/>
                </a:solidFill>
                <a:latin typeface="Arial"/>
                <a:cs typeface="Arial" panose="020B0604020202020204" pitchFamily="34" charset="0"/>
              </a:rPr>
              <a:t>110</a:t>
            </a:r>
          </a:p>
        </p:txBody>
      </p:sp>
      <p:sp>
        <p:nvSpPr>
          <p:cNvPr id="39" name="Стрелка вниз 39">
            <a:extLst>
              <a:ext uri="{FF2B5EF4-FFF2-40B4-BE49-F238E27FC236}">
                <a16:creationId xmlns:a16="http://schemas.microsoft.com/office/drawing/2014/main" id="{794C3D02-774A-4A43-A66E-8B398E844EA7}"/>
              </a:ext>
            </a:extLst>
          </p:cNvPr>
          <p:cNvSpPr/>
          <p:nvPr/>
        </p:nvSpPr>
        <p:spPr>
          <a:xfrm>
            <a:off x="3151928" y="2140096"/>
            <a:ext cx="219923" cy="23378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dirty="0">
              <a:solidFill>
                <a:prstClr val="white"/>
              </a:solidFill>
              <a:latin typeface="Calibri"/>
            </a:endParaRPr>
          </a:p>
        </p:txBody>
      </p:sp>
      <p:sp>
        <p:nvSpPr>
          <p:cNvPr id="40" name="Стрелка вниз 40">
            <a:extLst>
              <a:ext uri="{FF2B5EF4-FFF2-40B4-BE49-F238E27FC236}">
                <a16:creationId xmlns:a16="http://schemas.microsoft.com/office/drawing/2014/main" id="{77CF8376-7F83-47AA-A46E-34D7472CAA50}"/>
              </a:ext>
            </a:extLst>
          </p:cNvPr>
          <p:cNvSpPr/>
          <p:nvPr/>
        </p:nvSpPr>
        <p:spPr>
          <a:xfrm>
            <a:off x="5520428" y="1928272"/>
            <a:ext cx="88800" cy="25944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a:solidFill>
                <a:prstClr val="white"/>
              </a:solidFill>
              <a:latin typeface="Calibri"/>
            </a:endParaRPr>
          </a:p>
        </p:txBody>
      </p:sp>
      <p:sp>
        <p:nvSpPr>
          <p:cNvPr id="41" name="Прямоугольник 40">
            <a:extLst>
              <a:ext uri="{FF2B5EF4-FFF2-40B4-BE49-F238E27FC236}">
                <a16:creationId xmlns:a16="http://schemas.microsoft.com/office/drawing/2014/main" id="{90FDDC57-2C92-4DC9-BD39-6DAA1F09DFA7}"/>
              </a:ext>
            </a:extLst>
          </p:cNvPr>
          <p:cNvSpPr/>
          <p:nvPr/>
        </p:nvSpPr>
        <p:spPr>
          <a:xfrm>
            <a:off x="3486818" y="1430509"/>
            <a:ext cx="5102639" cy="253916"/>
          </a:xfrm>
          <a:prstGeom prst="rect">
            <a:avLst/>
          </a:prstGeom>
        </p:spPr>
        <p:txBody>
          <a:bodyPr wrap="square">
            <a:spAutoFit/>
          </a:bodyPr>
          <a:lstStyle/>
          <a:p>
            <a:pPr algn="ctr" defTabSz="336938" fontAlgn="base">
              <a:spcBef>
                <a:spcPct val="0"/>
              </a:spcBef>
              <a:spcAft>
                <a:spcPct val="0"/>
              </a:spcAft>
              <a:buClr>
                <a:srgbClr val="000000"/>
              </a:buClr>
              <a:buSzPct val="100000"/>
            </a:pPr>
            <a:r>
              <a:rPr lang="ru-RU" sz="1050" b="1" dirty="0">
                <a:solidFill>
                  <a:srgbClr val="002060"/>
                </a:solidFill>
                <a:latin typeface="Arial"/>
                <a:cs typeface="Arial" panose="020B0604020202020204" pitchFamily="34" charset="0"/>
              </a:rPr>
              <a:t>Стандарты СРО для реализации проекта</a:t>
            </a:r>
          </a:p>
        </p:txBody>
      </p:sp>
      <p:sp>
        <p:nvSpPr>
          <p:cNvPr id="42" name="TextBox 41">
            <a:extLst>
              <a:ext uri="{FF2B5EF4-FFF2-40B4-BE49-F238E27FC236}">
                <a16:creationId xmlns:a16="http://schemas.microsoft.com/office/drawing/2014/main" id="{1AC1C7BE-1906-4338-B3CF-4FDA481F46ED}"/>
              </a:ext>
            </a:extLst>
          </p:cNvPr>
          <p:cNvSpPr txBox="1"/>
          <p:nvPr/>
        </p:nvSpPr>
        <p:spPr>
          <a:xfrm>
            <a:off x="6553201" y="2616638"/>
            <a:ext cx="1573581" cy="3069789"/>
          </a:xfrm>
          <a:prstGeom prst="rect">
            <a:avLst/>
          </a:prstGeom>
          <a:noFill/>
          <a:ln w="19050">
            <a:solidFill>
              <a:srgbClr val="0070C0"/>
            </a:solidFill>
          </a:ln>
        </p:spPr>
        <p:txBody>
          <a:bodyPr wrap="square" rtlCol="0" anchor="ctr" anchorCtr="0">
            <a:noAutofit/>
          </a:bodyPr>
          <a:lstStyle/>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95 135  –Организация контроля качества строительных работ </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 00059  - Технические требования к неразрушающему и разрушающему контролю</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00044 – Контроль качества тепло монтажных работ</a:t>
            </a:r>
          </a:p>
          <a:p>
            <a:pPr marL="180803" indent="-180803" defTabSz="913532">
              <a:lnSpc>
                <a:spcPct val="150000"/>
              </a:lnSpc>
              <a:spcAft>
                <a:spcPts val="450"/>
              </a:spcAft>
              <a:buFontTx/>
              <a:buAutoNum type="arabicPeriod"/>
            </a:pPr>
            <a:r>
              <a:rPr lang="ru-RU" sz="750" dirty="0">
                <a:solidFill>
                  <a:prstClr val="black"/>
                </a:solidFill>
                <a:latin typeface="Arial"/>
                <a:cs typeface="Arial" panose="020B0604020202020204" pitchFamily="34" charset="0"/>
              </a:rPr>
              <a:t>СТО СРО Г 000015  Контроль качества инженерных изысканий</a:t>
            </a:r>
          </a:p>
        </p:txBody>
      </p:sp>
      <p:sp>
        <p:nvSpPr>
          <p:cNvPr id="43" name="TextBox 42">
            <a:extLst>
              <a:ext uri="{FF2B5EF4-FFF2-40B4-BE49-F238E27FC236}">
                <a16:creationId xmlns:a16="http://schemas.microsoft.com/office/drawing/2014/main" id="{2CB31A5C-C8ED-45E3-838F-B93E9F591D23}"/>
              </a:ext>
            </a:extLst>
          </p:cNvPr>
          <p:cNvSpPr txBox="1"/>
          <p:nvPr/>
        </p:nvSpPr>
        <p:spPr>
          <a:xfrm>
            <a:off x="2226400" y="1697062"/>
            <a:ext cx="2035414" cy="441549"/>
          </a:xfrm>
          <a:prstGeom prst="rect">
            <a:avLst/>
          </a:prstGeom>
          <a:noFill/>
          <a:ln w="19050">
            <a:solidFill>
              <a:srgbClr val="0070C0"/>
            </a:solidFill>
          </a:ln>
        </p:spPr>
        <p:txBody>
          <a:bodyPr wrap="square" rtlCol="0" anchor="ctr" anchorCtr="0">
            <a:noAutofit/>
          </a:bodyPr>
          <a:lstStyle/>
          <a:p>
            <a:pPr algn="ctr" defTabSz="913532"/>
            <a:r>
              <a:rPr lang="ru-RU" sz="900" b="1" dirty="0">
                <a:solidFill>
                  <a:prstClr val="black"/>
                </a:solidFill>
                <a:latin typeface="Arial"/>
                <a:cs typeface="Arial" panose="020B0604020202020204" pitchFamily="34" charset="0"/>
              </a:rPr>
              <a:t>Организационно-технологические - </a:t>
            </a:r>
            <a:r>
              <a:rPr lang="ru-RU" sz="900" b="1" dirty="0">
                <a:solidFill>
                  <a:srgbClr val="FF0000"/>
                </a:solidFill>
                <a:latin typeface="Arial"/>
                <a:cs typeface="Arial" panose="020B0604020202020204" pitchFamily="34" charset="0"/>
              </a:rPr>
              <a:t>65</a:t>
            </a:r>
          </a:p>
        </p:txBody>
      </p:sp>
      <p:sp>
        <p:nvSpPr>
          <p:cNvPr id="44" name="TextBox 43">
            <a:extLst>
              <a:ext uri="{FF2B5EF4-FFF2-40B4-BE49-F238E27FC236}">
                <a16:creationId xmlns:a16="http://schemas.microsoft.com/office/drawing/2014/main" id="{F18FB35D-2B38-4F5D-A58F-C185F85E06CF}"/>
              </a:ext>
            </a:extLst>
          </p:cNvPr>
          <p:cNvSpPr txBox="1"/>
          <p:nvPr/>
        </p:nvSpPr>
        <p:spPr>
          <a:xfrm>
            <a:off x="6551415" y="2187720"/>
            <a:ext cx="1573581" cy="327822"/>
          </a:xfrm>
          <a:prstGeom prst="rect">
            <a:avLst/>
          </a:prstGeom>
          <a:noFill/>
          <a:ln w="19050">
            <a:solidFill>
              <a:srgbClr val="0070C0"/>
            </a:solidFill>
          </a:ln>
        </p:spPr>
        <p:txBody>
          <a:bodyPr wrap="square" rtlCol="0" anchor="ctr" anchorCtr="0">
            <a:noAutofit/>
          </a:bodyPr>
          <a:lstStyle/>
          <a:p>
            <a:pPr algn="ctr" defTabSz="913532"/>
            <a:r>
              <a:rPr lang="ru-RU" sz="825" b="1" dirty="0">
                <a:solidFill>
                  <a:prstClr val="black"/>
                </a:solidFill>
                <a:latin typeface="Arial"/>
                <a:cs typeface="Arial" panose="020B0604020202020204" pitchFamily="34" charset="0"/>
              </a:rPr>
              <a:t>По контролю - </a:t>
            </a:r>
            <a:r>
              <a:rPr lang="ru-RU" sz="825" b="1" dirty="0">
                <a:solidFill>
                  <a:srgbClr val="FF0000"/>
                </a:solidFill>
                <a:latin typeface="Arial"/>
                <a:cs typeface="Arial" panose="020B0604020202020204" pitchFamily="34" charset="0"/>
              </a:rPr>
              <a:t>12</a:t>
            </a:r>
          </a:p>
        </p:txBody>
      </p:sp>
      <p:sp>
        <p:nvSpPr>
          <p:cNvPr id="45" name="Стрелка вниз 14">
            <a:extLst>
              <a:ext uri="{FF2B5EF4-FFF2-40B4-BE49-F238E27FC236}">
                <a16:creationId xmlns:a16="http://schemas.microsoft.com/office/drawing/2014/main" id="{EE9F084C-D5D5-43AE-88A2-82D52BA64EF8}"/>
              </a:ext>
            </a:extLst>
          </p:cNvPr>
          <p:cNvSpPr/>
          <p:nvPr/>
        </p:nvSpPr>
        <p:spPr>
          <a:xfrm>
            <a:off x="9175808" y="1936125"/>
            <a:ext cx="88800" cy="226217"/>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a:solidFill>
                <a:prstClr val="white"/>
              </a:solidFill>
              <a:latin typeface="Calibri"/>
            </a:endParaRPr>
          </a:p>
        </p:txBody>
      </p:sp>
      <p:sp>
        <p:nvSpPr>
          <p:cNvPr id="46" name="TextBox 45">
            <a:extLst>
              <a:ext uri="{FF2B5EF4-FFF2-40B4-BE49-F238E27FC236}">
                <a16:creationId xmlns:a16="http://schemas.microsoft.com/office/drawing/2014/main" id="{56450D72-D574-439C-BF21-5EC2172A1BB4}"/>
              </a:ext>
            </a:extLst>
          </p:cNvPr>
          <p:cNvSpPr txBox="1"/>
          <p:nvPr/>
        </p:nvSpPr>
        <p:spPr>
          <a:xfrm>
            <a:off x="8291629" y="2187720"/>
            <a:ext cx="1945961" cy="328556"/>
          </a:xfrm>
          <a:prstGeom prst="rect">
            <a:avLst/>
          </a:prstGeom>
          <a:noFill/>
          <a:ln w="19050">
            <a:solidFill>
              <a:srgbClr val="0070C0"/>
            </a:solidFill>
          </a:ln>
        </p:spPr>
        <p:txBody>
          <a:bodyPr wrap="square" rtlCol="0" anchor="ctr" anchorCtr="0">
            <a:noAutofit/>
          </a:bodyPr>
          <a:lstStyle/>
          <a:p>
            <a:pPr algn="ctr" defTabSz="913532"/>
            <a:r>
              <a:rPr lang="ru-RU" sz="825" b="1" dirty="0">
                <a:solidFill>
                  <a:prstClr val="black"/>
                </a:solidFill>
                <a:latin typeface="Arial"/>
                <a:cs typeface="Arial" panose="020B0604020202020204" pitchFamily="34" charset="0"/>
              </a:rPr>
              <a:t>Технологические</a:t>
            </a:r>
            <a:r>
              <a:rPr lang="ru-RU" sz="825" b="1" dirty="0">
                <a:solidFill>
                  <a:srgbClr val="FF0000"/>
                </a:solidFill>
                <a:latin typeface="Arial"/>
                <a:cs typeface="Arial" panose="020B0604020202020204" pitchFamily="34" charset="0"/>
              </a:rPr>
              <a:t> </a:t>
            </a:r>
            <a:r>
              <a:rPr lang="ru-RU" sz="825" b="1" dirty="0">
                <a:solidFill>
                  <a:prstClr val="black"/>
                </a:solidFill>
                <a:latin typeface="Arial"/>
                <a:cs typeface="Arial" panose="020B0604020202020204" pitchFamily="34" charset="0"/>
              </a:rPr>
              <a:t>-</a:t>
            </a:r>
            <a:r>
              <a:rPr lang="ru-RU" sz="825" b="1" dirty="0">
                <a:solidFill>
                  <a:srgbClr val="FF0000"/>
                </a:solidFill>
                <a:latin typeface="Arial"/>
                <a:cs typeface="Arial" panose="020B0604020202020204" pitchFamily="34" charset="0"/>
              </a:rPr>
              <a:t> 63</a:t>
            </a:r>
          </a:p>
        </p:txBody>
      </p:sp>
      <p:sp>
        <p:nvSpPr>
          <p:cNvPr id="47" name="TextBox 46">
            <a:extLst>
              <a:ext uri="{FF2B5EF4-FFF2-40B4-BE49-F238E27FC236}">
                <a16:creationId xmlns:a16="http://schemas.microsoft.com/office/drawing/2014/main" id="{BCB3BBCC-981B-4BBE-A949-4EAB49E18E5B}"/>
              </a:ext>
            </a:extLst>
          </p:cNvPr>
          <p:cNvSpPr txBox="1"/>
          <p:nvPr/>
        </p:nvSpPr>
        <p:spPr>
          <a:xfrm>
            <a:off x="8293416" y="2614369"/>
            <a:ext cx="1947747" cy="3069790"/>
          </a:xfrm>
          <a:prstGeom prst="rect">
            <a:avLst/>
          </a:prstGeom>
          <a:noFill/>
          <a:ln w="19050">
            <a:solidFill>
              <a:srgbClr val="0070C0"/>
            </a:solidFill>
          </a:ln>
        </p:spPr>
        <p:txBody>
          <a:bodyPr wrap="square" rtlCol="0" anchor="ctr" anchorCtr="0">
            <a:noAutofit/>
          </a:bodyPr>
          <a:lstStyle/>
          <a:p>
            <a:pPr marL="180803" indent="-180803" defTabSz="913532">
              <a:lnSpc>
                <a:spcPct val="150000"/>
              </a:lnSpc>
              <a:spcAft>
                <a:spcPts val="450"/>
              </a:spcAft>
              <a:buFontTx/>
              <a:buAutoNum type="arabicPeriod"/>
            </a:pPr>
            <a:r>
              <a:rPr lang="ru-RU" sz="728" dirty="0">
                <a:solidFill>
                  <a:prstClr val="black"/>
                </a:solidFill>
                <a:latin typeface="Arial"/>
                <a:cs typeface="Arial" panose="020B0604020202020204" pitchFamily="34" charset="0"/>
              </a:rPr>
              <a:t>СТО СРО 00033  –Нормы технологического проектирования горнодобывающих предприятий по выработке урана методом выщелачивания</a:t>
            </a:r>
          </a:p>
          <a:p>
            <a:pPr marL="180803" indent="-180803" defTabSz="913532">
              <a:lnSpc>
                <a:spcPct val="150000"/>
              </a:lnSpc>
              <a:spcAft>
                <a:spcPts val="450"/>
              </a:spcAft>
              <a:buFontTx/>
              <a:buAutoNum type="arabicPeriod"/>
            </a:pPr>
            <a:r>
              <a:rPr lang="ru-RU" sz="728" dirty="0">
                <a:solidFill>
                  <a:prstClr val="black"/>
                </a:solidFill>
                <a:latin typeface="Arial"/>
                <a:cs typeface="Arial" panose="020B0604020202020204" pitchFamily="34" charset="0"/>
              </a:rPr>
              <a:t>СТО СРО – 00054  - Нормы технологического проектирования хвостовых хозяйств гидрометаллургических заводов и обогатительных фабрик</a:t>
            </a:r>
          </a:p>
          <a:p>
            <a:pPr marL="180803" indent="-180803" defTabSz="913532">
              <a:lnSpc>
                <a:spcPct val="150000"/>
              </a:lnSpc>
              <a:buFontTx/>
              <a:buAutoNum type="arabicPeriod"/>
            </a:pPr>
            <a:r>
              <a:rPr lang="ru-RU" sz="728" dirty="0">
                <a:solidFill>
                  <a:prstClr val="black"/>
                </a:solidFill>
                <a:latin typeface="Arial"/>
                <a:cs typeface="Arial" panose="020B0604020202020204" pitchFamily="34" charset="0"/>
              </a:rPr>
              <a:t>СТО СРО – 00058</a:t>
            </a:r>
          </a:p>
          <a:p>
            <a:pPr marL="198830" defTabSz="913532">
              <a:lnSpc>
                <a:spcPct val="150000"/>
              </a:lnSpc>
              <a:spcAft>
                <a:spcPts val="450"/>
              </a:spcAft>
            </a:pPr>
            <a:r>
              <a:rPr lang="ru-RU" sz="728" dirty="0">
                <a:solidFill>
                  <a:prstClr val="black"/>
                </a:solidFill>
                <a:latin typeface="Arial"/>
                <a:cs typeface="Arial" panose="020B0604020202020204" pitchFamily="34" charset="0"/>
              </a:rPr>
              <a:t>Гидрометаллургические производства уранодобывающих предприятий . Нормы технологического проектирования.</a:t>
            </a:r>
          </a:p>
        </p:txBody>
      </p:sp>
      <p:sp>
        <p:nvSpPr>
          <p:cNvPr id="48" name="Стрелка вниз 17">
            <a:extLst>
              <a:ext uri="{FF2B5EF4-FFF2-40B4-BE49-F238E27FC236}">
                <a16:creationId xmlns:a16="http://schemas.microsoft.com/office/drawing/2014/main" id="{E302322D-79C3-431B-A5E6-5366FAC486EA}"/>
              </a:ext>
            </a:extLst>
          </p:cNvPr>
          <p:cNvSpPr/>
          <p:nvPr/>
        </p:nvSpPr>
        <p:spPr>
          <a:xfrm>
            <a:off x="7245302" y="1935623"/>
            <a:ext cx="88800" cy="22671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nchorCtr="0">
            <a:noAutofit/>
          </a:bodyPr>
          <a:lstStyle/>
          <a:p>
            <a:pPr algn="ctr" defTabSz="913532">
              <a:defRPr/>
            </a:pPr>
            <a:endParaRPr lang="ru-RU" sz="1799">
              <a:solidFill>
                <a:prstClr val="white"/>
              </a:solidFill>
              <a:latin typeface="Calibri"/>
            </a:endParaRPr>
          </a:p>
        </p:txBody>
      </p:sp>
      <p:sp>
        <p:nvSpPr>
          <p:cNvPr id="18" name="Заголовок 1"/>
          <p:cNvSpPr>
            <a:spLocks noGrp="1"/>
          </p:cNvSpPr>
          <p:nvPr>
            <p:ph type="title"/>
          </p:nvPr>
        </p:nvSpPr>
        <p:spPr>
          <a:xfrm>
            <a:off x="2163663" y="243036"/>
            <a:ext cx="6524625" cy="343560"/>
          </a:xfrm>
        </p:spPr>
        <p:txBody>
          <a:bodyPr>
            <a:normAutofit fontScale="90000"/>
          </a:bodyPr>
          <a:lstStyle/>
          <a:p>
            <a:r>
              <a:rPr lang="ru-RU" dirty="0"/>
              <a:t>Стандартизация СРО</a:t>
            </a:r>
          </a:p>
        </p:txBody>
      </p:sp>
    </p:spTree>
    <p:extLst>
      <p:ext uri="{BB962C8B-B14F-4D97-AF65-F5344CB8AC3E}">
        <p14:creationId xmlns:p14="http://schemas.microsoft.com/office/powerpoint/2010/main" val="4152335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362" y="55932"/>
            <a:ext cx="6865374" cy="539699"/>
          </a:xfrm>
        </p:spPr>
        <p:txBody>
          <a:bodyPr/>
          <a:lstStyle/>
          <a:p>
            <a:r>
              <a:rPr lang="ru-RU" dirty="0"/>
              <a:t>Отраслевая стандартизация </a:t>
            </a:r>
            <a:br>
              <a:rPr lang="ru-RU" dirty="0"/>
            </a:br>
            <a:r>
              <a:rPr lang="ru-RU" dirty="0"/>
              <a:t>Система управления проектами</a:t>
            </a:r>
          </a:p>
        </p:txBody>
      </p:sp>
      <p:sp>
        <p:nvSpPr>
          <p:cNvPr id="4" name="Номер слайда 3"/>
          <p:cNvSpPr>
            <a:spLocks noGrp="1"/>
          </p:cNvSpPr>
          <p:nvPr>
            <p:ph type="sldNum" sz="quarter" idx="12"/>
          </p:nvPr>
        </p:nvSpPr>
        <p:spPr>
          <a:xfrm>
            <a:off x="9536344" y="216563"/>
            <a:ext cx="2743200" cy="365125"/>
          </a:xfrm>
        </p:spPr>
        <p:txBody>
          <a:bodyPr/>
          <a:lstStyle/>
          <a:p>
            <a:fld id="{35A78594-8646-4D53-8F42-51980A186450}" type="slidenum">
              <a:rPr lang="ru-RU" smtClean="0"/>
              <a:pPr/>
              <a:t>32</a:t>
            </a:fld>
            <a:endParaRPr lang="ru-RU" dirty="0"/>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9086" y="852782"/>
            <a:ext cx="1894946" cy="2975892"/>
          </a:xfrm>
          <a:prstGeom prst="rect">
            <a:avLst/>
          </a:prstGeom>
          <a:noFill/>
          <a:ln>
            <a:noFill/>
          </a:ln>
          <a:scene3d>
            <a:camera prst="orthographicFront"/>
            <a:lightRig rig="threePt" dir="t"/>
          </a:scene3d>
          <a:sp3d>
            <a:bevelT/>
          </a:sp3d>
        </p:spPr>
      </p:pic>
      <p:sp>
        <p:nvSpPr>
          <p:cNvPr id="9" name="Прямоугольник 8"/>
          <p:cNvSpPr/>
          <p:nvPr/>
        </p:nvSpPr>
        <p:spPr>
          <a:xfrm>
            <a:off x="8082617" y="897207"/>
            <a:ext cx="5033115" cy="261610"/>
          </a:xfrm>
          <a:prstGeom prst="rect">
            <a:avLst/>
          </a:prstGeom>
        </p:spPr>
        <p:txBody>
          <a:bodyPr wrap="square">
            <a:spAutoFit/>
          </a:bodyPr>
          <a:lstStyle/>
          <a:p>
            <a:r>
              <a:rPr lang="ru-RU" sz="1100" dirty="0"/>
              <a:t>СУП</a:t>
            </a:r>
          </a:p>
        </p:txBody>
      </p:sp>
      <p:graphicFrame>
        <p:nvGraphicFramePr>
          <p:cNvPr id="11" name="Таблица 10"/>
          <p:cNvGraphicFramePr>
            <a:graphicFrameLocks noGrp="1"/>
          </p:cNvGraphicFramePr>
          <p:nvPr/>
        </p:nvGraphicFramePr>
        <p:xfrm>
          <a:off x="1719086" y="3882017"/>
          <a:ext cx="4627638" cy="2860040"/>
        </p:xfrm>
        <a:graphic>
          <a:graphicData uri="http://schemas.openxmlformats.org/drawingml/2006/table">
            <a:tbl>
              <a:tblPr firstRow="1" bandRow="1">
                <a:tableStyleId>{5C22544A-7EE6-4342-B048-85BDC9FD1C3A}</a:tableStyleId>
              </a:tblPr>
              <a:tblGrid>
                <a:gridCol w="4627638">
                  <a:extLst>
                    <a:ext uri="{9D8B030D-6E8A-4147-A177-3AD203B41FA5}">
                      <a16:colId xmlns:a16="http://schemas.microsoft.com/office/drawing/2014/main" val="260576355"/>
                    </a:ext>
                  </a:extLst>
                </a:gridCol>
              </a:tblGrid>
              <a:tr h="370840">
                <a:tc>
                  <a:txBody>
                    <a:bodyPr/>
                    <a:lstStyle/>
                    <a:p>
                      <a:r>
                        <a:rPr lang="ru-RU" dirty="0"/>
                        <a:t>Документация СУП</a:t>
                      </a:r>
                    </a:p>
                  </a:txBody>
                  <a:tcPr/>
                </a:tc>
                <a:extLst>
                  <a:ext uri="{0D108BD9-81ED-4DB2-BD59-A6C34878D82A}">
                    <a16:rowId xmlns:a16="http://schemas.microsoft.com/office/drawing/2014/main" val="3754652013"/>
                  </a:ext>
                </a:extLst>
              </a:tr>
              <a:tr h="370840">
                <a:tc>
                  <a:txBody>
                    <a:bodyPr/>
                    <a:lstStyle/>
                    <a:p>
                      <a:r>
                        <a:rPr lang="ru-RU" sz="1200" dirty="0"/>
                        <a:t>Стандарт управления проектами</a:t>
                      </a:r>
                    </a:p>
                  </a:txBody>
                  <a:tcPr/>
                </a:tc>
                <a:extLst>
                  <a:ext uri="{0D108BD9-81ED-4DB2-BD59-A6C34878D82A}">
                    <a16:rowId xmlns:a16="http://schemas.microsoft.com/office/drawing/2014/main" val="3018680870"/>
                  </a:ext>
                </a:extLst>
              </a:tr>
              <a:tr h="370840">
                <a:tc>
                  <a:txBody>
                    <a:bodyPr/>
                    <a:lstStyle/>
                    <a:p>
                      <a:r>
                        <a:rPr lang="ru-RU" sz="1200" dirty="0"/>
                        <a:t>Положение об офисе управления проектами</a:t>
                      </a:r>
                    </a:p>
                  </a:txBody>
                  <a:tcPr/>
                </a:tc>
                <a:extLst>
                  <a:ext uri="{0D108BD9-81ED-4DB2-BD59-A6C34878D82A}">
                    <a16:rowId xmlns:a16="http://schemas.microsoft.com/office/drawing/2014/main" val="3020794049"/>
                  </a:ext>
                </a:extLst>
              </a:tr>
              <a:tr h="370840">
                <a:tc>
                  <a:txBody>
                    <a:bodyPr/>
                    <a:lstStyle/>
                    <a:p>
                      <a:r>
                        <a:rPr lang="ru-RU" sz="1200" dirty="0"/>
                        <a:t>Положение о руководителе проекта</a:t>
                      </a:r>
                    </a:p>
                  </a:txBody>
                  <a:tcPr/>
                </a:tc>
                <a:extLst>
                  <a:ext uri="{0D108BD9-81ED-4DB2-BD59-A6C34878D82A}">
                    <a16:rowId xmlns:a16="http://schemas.microsoft.com/office/drawing/2014/main" val="1684569882"/>
                  </a:ext>
                </a:extLst>
              </a:tr>
              <a:tr h="370840">
                <a:tc>
                  <a:txBody>
                    <a:bodyPr/>
                    <a:lstStyle/>
                    <a:p>
                      <a:r>
                        <a:rPr lang="ru-RU" sz="1200" dirty="0"/>
                        <a:t>Положение о проектном офисе</a:t>
                      </a:r>
                    </a:p>
                  </a:txBody>
                  <a:tcPr/>
                </a:tc>
                <a:extLst>
                  <a:ext uri="{0D108BD9-81ED-4DB2-BD59-A6C34878D82A}">
                    <a16:rowId xmlns:a16="http://schemas.microsoft.com/office/drawing/2014/main" val="1116086474"/>
                  </a:ext>
                </a:extLst>
              </a:tr>
              <a:tr h="185420">
                <a:tc>
                  <a:txBody>
                    <a:bodyPr/>
                    <a:lstStyle/>
                    <a:p>
                      <a:r>
                        <a:rPr lang="ru-RU" sz="1200" dirty="0"/>
                        <a:t>Регламентирующие документы по процессам управления проектами</a:t>
                      </a:r>
                    </a:p>
                  </a:txBody>
                  <a:tcPr/>
                </a:tc>
                <a:extLst>
                  <a:ext uri="{0D108BD9-81ED-4DB2-BD59-A6C34878D82A}">
                    <a16:rowId xmlns:a16="http://schemas.microsoft.com/office/drawing/2014/main" val="3716835399"/>
                  </a:ext>
                </a:extLst>
              </a:tr>
              <a:tr h="148590">
                <a:tc>
                  <a:txBody>
                    <a:bodyPr/>
                    <a:lstStyle/>
                    <a:p>
                      <a:r>
                        <a:rPr lang="ru-RU" sz="1200" dirty="0"/>
                        <a:t>Методическое обеспечение</a:t>
                      </a:r>
                    </a:p>
                  </a:txBody>
                  <a:tcPr/>
                </a:tc>
                <a:extLst>
                  <a:ext uri="{0D108BD9-81ED-4DB2-BD59-A6C34878D82A}">
                    <a16:rowId xmlns:a16="http://schemas.microsoft.com/office/drawing/2014/main" val="1314539968"/>
                  </a:ext>
                </a:extLst>
              </a:tr>
              <a:tr h="148590">
                <a:tc>
                  <a:txBody>
                    <a:bodyPr/>
                    <a:lstStyle/>
                    <a:p>
                      <a:r>
                        <a:rPr lang="ru-RU" sz="1200" dirty="0"/>
                        <a:t>Отчетность</a:t>
                      </a:r>
                    </a:p>
                  </a:txBody>
                  <a:tcPr/>
                </a:tc>
                <a:extLst>
                  <a:ext uri="{0D108BD9-81ED-4DB2-BD59-A6C34878D82A}">
                    <a16:rowId xmlns:a16="http://schemas.microsoft.com/office/drawing/2014/main" val="1042792951"/>
                  </a:ext>
                </a:extLst>
              </a:tr>
            </a:tbl>
          </a:graphicData>
        </a:graphic>
      </p:graphicFrame>
      <p:sp>
        <p:nvSpPr>
          <p:cNvPr id="12" name="TextBox 11">
            <a:extLst>
              <a:ext uri="{FF2B5EF4-FFF2-40B4-BE49-F238E27FC236}">
                <a16:creationId xmlns:a16="http://schemas.microsoft.com/office/drawing/2014/main" id="{1C869AB6-4A0B-45EF-98A5-C7EA2E57C7C0}"/>
              </a:ext>
            </a:extLst>
          </p:cNvPr>
          <p:cNvSpPr txBox="1"/>
          <p:nvPr/>
        </p:nvSpPr>
        <p:spPr>
          <a:xfrm>
            <a:off x="6562381" y="2340470"/>
            <a:ext cx="2691181" cy="454685"/>
          </a:xfrm>
          <a:prstGeom prst="rect">
            <a:avLst/>
          </a:prstGeom>
          <a:noFill/>
          <a:ln w="19050">
            <a:solidFill>
              <a:srgbClr val="0070C0"/>
            </a:solidFill>
          </a:ln>
        </p:spPr>
        <p:txBody>
          <a:bodyPr wrap="square" rtlCol="0" anchor="ctr" anchorCtr="0">
            <a:noAutofit/>
          </a:bodyPr>
          <a:lstStyle/>
          <a:p>
            <a:pPr defTabSz="913532">
              <a:lnSpc>
                <a:spcPct val="114000"/>
              </a:lnSpc>
            </a:pPr>
            <a:r>
              <a:rPr lang="ru-RU" sz="1200" b="1" dirty="0">
                <a:solidFill>
                  <a:srgbClr val="FF0000"/>
                </a:solidFill>
                <a:latin typeface="Arial"/>
                <a:cs typeface="Arial" panose="020B0604020202020204" pitchFamily="34" charset="0"/>
              </a:rPr>
              <a:t>Застройщик </a:t>
            </a:r>
          </a:p>
          <a:p>
            <a:pPr defTabSz="913532">
              <a:lnSpc>
                <a:spcPct val="114000"/>
              </a:lnSpc>
            </a:pPr>
            <a:r>
              <a:rPr lang="ru-RU" sz="1200" b="1" dirty="0">
                <a:solidFill>
                  <a:srgbClr val="FF0000"/>
                </a:solidFill>
                <a:latin typeface="Arial"/>
                <a:cs typeface="Arial" panose="020B0604020202020204" pitchFamily="34" charset="0"/>
              </a:rPr>
              <a:t>(Технический заказчик)</a:t>
            </a:r>
          </a:p>
        </p:txBody>
      </p:sp>
      <p:sp>
        <p:nvSpPr>
          <p:cNvPr id="13" name="TextBox 12">
            <a:extLst>
              <a:ext uri="{FF2B5EF4-FFF2-40B4-BE49-F238E27FC236}">
                <a16:creationId xmlns:a16="http://schemas.microsoft.com/office/drawing/2014/main" id="{1C869AB6-4A0B-45EF-98A5-C7EA2E57C7C0}"/>
              </a:ext>
            </a:extLst>
          </p:cNvPr>
          <p:cNvSpPr txBox="1"/>
          <p:nvPr/>
        </p:nvSpPr>
        <p:spPr>
          <a:xfrm>
            <a:off x="6392165" y="5552441"/>
            <a:ext cx="2691181" cy="383478"/>
          </a:xfrm>
          <a:prstGeom prst="rect">
            <a:avLst/>
          </a:prstGeom>
          <a:noFill/>
          <a:ln w="19050">
            <a:solidFill>
              <a:srgbClr val="0070C0"/>
            </a:solidFill>
          </a:ln>
        </p:spPr>
        <p:txBody>
          <a:bodyPr wrap="square" rtlCol="0" anchor="ctr" anchorCtr="0">
            <a:noAutofit/>
          </a:bodyPr>
          <a:lstStyle/>
          <a:p>
            <a:pPr defTabSz="913532">
              <a:lnSpc>
                <a:spcPct val="150000"/>
              </a:lnSpc>
              <a:spcAft>
                <a:spcPts val="450"/>
              </a:spcAft>
            </a:pPr>
            <a:r>
              <a:rPr lang="ru-RU" sz="1200" b="1" dirty="0">
                <a:solidFill>
                  <a:srgbClr val="FF0000"/>
                </a:solidFill>
                <a:latin typeface="Arial"/>
                <a:cs typeface="Arial" panose="020B0604020202020204" pitchFamily="34" charset="0"/>
              </a:rPr>
              <a:t>Генеральный подрядчик</a:t>
            </a:r>
          </a:p>
        </p:txBody>
      </p:sp>
      <p:sp>
        <p:nvSpPr>
          <p:cNvPr id="16" name="Скругленный прямоугольник 15"/>
          <p:cNvSpPr/>
          <p:nvPr/>
        </p:nvSpPr>
        <p:spPr>
          <a:xfrm>
            <a:off x="2883189" y="861810"/>
            <a:ext cx="2162482" cy="962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a:t>СТО СРО-С 60542960 00079-2020 </a:t>
            </a:r>
          </a:p>
          <a:p>
            <a:pPr algn="ctr"/>
            <a:endParaRPr lang="ru-RU" sz="1000" dirty="0"/>
          </a:p>
          <a:p>
            <a:pPr algn="ctr"/>
            <a:r>
              <a:rPr lang="ru-RU" sz="1100" b="1" dirty="0"/>
              <a:t>СИСТЕМА УПРАВЛЕНИЯ ПРОЕКТАМИ ОРГАНИЗАЦИИ</a:t>
            </a:r>
          </a:p>
        </p:txBody>
      </p:sp>
      <p:sp>
        <p:nvSpPr>
          <p:cNvPr id="18" name="Скругленный прямоугольник 17"/>
          <p:cNvSpPr/>
          <p:nvPr/>
        </p:nvSpPr>
        <p:spPr>
          <a:xfrm>
            <a:off x="3263657" y="2340728"/>
            <a:ext cx="2723703" cy="149697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900" dirty="0">
                <a:solidFill>
                  <a:prstClr val="black"/>
                </a:solidFill>
              </a:rPr>
              <a:t>стандарт устанавливает минимальные требования к системе управления проектами организаций – застройщика (технического заказчика) и генерального подрядчика – при строительстве, капитальном ремонте, реконструкции, сносе объектов капитального строительства, включая особо опасные, технически сложные и уникальные объекты</a:t>
            </a:r>
            <a:r>
              <a:rPr lang="ru-RU" sz="1050" dirty="0">
                <a:solidFill>
                  <a:prstClr val="black"/>
                </a:solidFill>
              </a:rPr>
              <a:t>. </a:t>
            </a:r>
          </a:p>
        </p:txBody>
      </p:sp>
      <p:sp>
        <p:nvSpPr>
          <p:cNvPr id="19" name="Стрелка вниз 18"/>
          <p:cNvSpPr/>
          <p:nvPr/>
        </p:nvSpPr>
        <p:spPr>
          <a:xfrm rot="16200000">
            <a:off x="5286834" y="1127971"/>
            <a:ext cx="314351" cy="506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Arial"/>
            </a:endParaRPr>
          </a:p>
        </p:txBody>
      </p:sp>
      <p:sp>
        <p:nvSpPr>
          <p:cNvPr id="20" name="Скругленный прямоугольник 19"/>
          <p:cNvSpPr/>
          <p:nvPr/>
        </p:nvSpPr>
        <p:spPr>
          <a:xfrm>
            <a:off x="6071918" y="817700"/>
            <a:ext cx="3545880" cy="134302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100" dirty="0">
                <a:solidFill>
                  <a:prstClr val="black"/>
                </a:solidFill>
              </a:rPr>
              <a:t>СУП организации должна содержать следующие компоненты:</a:t>
            </a:r>
          </a:p>
          <a:p>
            <a:pPr lvl="0"/>
            <a:r>
              <a:rPr lang="ru-RU" sz="1100" dirty="0">
                <a:solidFill>
                  <a:prstClr val="black"/>
                </a:solidFill>
              </a:rPr>
              <a:t> - документацию на СУП; </a:t>
            </a:r>
          </a:p>
          <a:p>
            <a:pPr marL="171450" indent="-171450">
              <a:buFontTx/>
              <a:buChar char="-"/>
            </a:pPr>
            <a:r>
              <a:rPr lang="ru-RU" sz="1100" dirty="0">
                <a:solidFill>
                  <a:prstClr val="black"/>
                </a:solidFill>
              </a:rPr>
              <a:t>организационные единицы, обеспечивающие функционирование СУП; </a:t>
            </a:r>
          </a:p>
          <a:p>
            <a:pPr marL="171450" indent="-171450">
              <a:buFontTx/>
              <a:buChar char="-"/>
            </a:pPr>
            <a:r>
              <a:rPr lang="ru-RU" sz="1100" dirty="0">
                <a:solidFill>
                  <a:prstClr val="black"/>
                </a:solidFill>
              </a:rPr>
              <a:t>информационное наполнение СУП. </a:t>
            </a:r>
          </a:p>
        </p:txBody>
      </p:sp>
      <p:pic>
        <p:nvPicPr>
          <p:cNvPr id="3" name="Рисунок 2"/>
          <p:cNvPicPr>
            <a:picLocks noChangeAspect="1"/>
          </p:cNvPicPr>
          <p:nvPr/>
        </p:nvPicPr>
        <p:blipFill>
          <a:blip r:embed="rId3"/>
          <a:stretch>
            <a:fillRect/>
          </a:stretch>
        </p:blipFill>
        <p:spPr>
          <a:xfrm>
            <a:off x="9238533" y="2197486"/>
            <a:ext cx="798645" cy="1335140"/>
          </a:xfrm>
          <a:prstGeom prst="rect">
            <a:avLst/>
          </a:prstGeom>
        </p:spPr>
      </p:pic>
      <p:pic>
        <p:nvPicPr>
          <p:cNvPr id="17" name="Рисунок 16" descr="https://rusatom-overseas.com/upload/iblock/010/sf40b6uw4dl1dhayaopouhkdyjrugnks/arctic_side_1_da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2380" y="2968362"/>
            <a:ext cx="2335478" cy="1588511"/>
          </a:xfrm>
          <a:prstGeom prst="rect">
            <a:avLst/>
          </a:prstGeom>
          <a:noFill/>
          <a:ln>
            <a:noFill/>
          </a:ln>
        </p:spPr>
      </p:pic>
      <p:pic>
        <p:nvPicPr>
          <p:cNvPr id="21" name="Рисунок 20"/>
          <p:cNvPicPr>
            <a:picLocks noChangeAspect="1"/>
          </p:cNvPicPr>
          <p:nvPr/>
        </p:nvPicPr>
        <p:blipFill>
          <a:blip r:embed="rId5"/>
          <a:stretch>
            <a:fillRect/>
          </a:stretch>
        </p:blipFill>
        <p:spPr>
          <a:xfrm>
            <a:off x="9324949" y="5213054"/>
            <a:ext cx="625811" cy="717338"/>
          </a:xfrm>
          <a:prstGeom prst="rect">
            <a:avLst/>
          </a:prstGeom>
        </p:spPr>
      </p:pic>
      <p:sp>
        <p:nvSpPr>
          <p:cNvPr id="5" name="Скругленный прямоугольник 4"/>
          <p:cNvSpPr/>
          <p:nvPr/>
        </p:nvSpPr>
        <p:spPr>
          <a:xfrm>
            <a:off x="9019878" y="5790182"/>
            <a:ext cx="1477780" cy="645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532">
              <a:lnSpc>
                <a:spcPct val="150000"/>
              </a:lnSpc>
              <a:spcAft>
                <a:spcPts val="450"/>
              </a:spcAft>
            </a:pPr>
            <a:r>
              <a:rPr lang="ru-RU" sz="1200" b="1" dirty="0">
                <a:solidFill>
                  <a:schemeClr val="bg1"/>
                </a:solidFill>
                <a:cs typeface="Arial" panose="020B0604020202020204" pitchFamily="34" charset="0"/>
              </a:rPr>
              <a:t>АО КИС ИСТОК</a:t>
            </a:r>
          </a:p>
        </p:txBody>
      </p:sp>
    </p:spTree>
    <p:extLst>
      <p:ext uri="{BB962C8B-B14F-4D97-AF65-F5344CB8AC3E}">
        <p14:creationId xmlns:p14="http://schemas.microsoft.com/office/powerpoint/2010/main" val="3154293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243036"/>
            <a:ext cx="6167120" cy="343560"/>
          </a:xfrm>
        </p:spPr>
        <p:txBody>
          <a:bodyPr>
            <a:normAutofit fontScale="90000"/>
          </a:bodyPr>
          <a:lstStyle/>
          <a:p>
            <a:r>
              <a:rPr lang="ru-RU" dirty="0"/>
              <a:t>   Актуализация фонда стандартов СРО</a:t>
            </a:r>
          </a:p>
        </p:txBody>
      </p:sp>
      <p:sp>
        <p:nvSpPr>
          <p:cNvPr id="4" name="Номер слайда 3"/>
          <p:cNvSpPr>
            <a:spLocks noGrp="1"/>
          </p:cNvSpPr>
          <p:nvPr>
            <p:ph type="sldNum" sz="quarter" idx="12"/>
          </p:nvPr>
        </p:nvSpPr>
        <p:spPr>
          <a:xfrm>
            <a:off x="9510056" y="216563"/>
            <a:ext cx="2743200" cy="365125"/>
          </a:xfrm>
        </p:spPr>
        <p:txBody>
          <a:bodyPr/>
          <a:lstStyle/>
          <a:p>
            <a:pPr rtl="0">
              <a:defRPr/>
            </a:pPr>
            <a:fld id="{3765C533-573A-49DE-874E-AB87EF57987D}" type="slidenum">
              <a:rPr lang="ru-RU" kern="1200">
                <a:solidFill>
                  <a:prstClr val="white"/>
                </a:solidFill>
                <a:latin typeface="Arial"/>
              </a:rPr>
              <a:pPr rtl="0">
                <a:defRPr/>
              </a:pPr>
              <a:t>33</a:t>
            </a:fld>
            <a:endParaRPr lang="ru-RU" kern="1200" dirty="0">
              <a:solidFill>
                <a:prstClr val="white"/>
              </a:solidFill>
              <a:latin typeface="Arial"/>
            </a:endParaRPr>
          </a:p>
        </p:txBody>
      </p:sp>
      <p:graphicFrame>
        <p:nvGraphicFramePr>
          <p:cNvPr id="9" name="Таблица 8"/>
          <p:cNvGraphicFramePr>
            <a:graphicFrameLocks noGrp="1"/>
          </p:cNvGraphicFramePr>
          <p:nvPr/>
        </p:nvGraphicFramePr>
        <p:xfrm>
          <a:off x="1776809" y="787244"/>
          <a:ext cx="8246316" cy="5468700"/>
        </p:xfrm>
        <a:graphic>
          <a:graphicData uri="http://schemas.openxmlformats.org/drawingml/2006/table">
            <a:tbl>
              <a:tblPr firstRow="1" bandRow="1">
                <a:tableStyleId>{5C22544A-7EE6-4342-B048-85BDC9FD1C3A}</a:tableStyleId>
              </a:tblPr>
              <a:tblGrid>
                <a:gridCol w="2840874">
                  <a:extLst>
                    <a:ext uri="{9D8B030D-6E8A-4147-A177-3AD203B41FA5}">
                      <a16:colId xmlns:a16="http://schemas.microsoft.com/office/drawing/2014/main" val="4183386475"/>
                    </a:ext>
                  </a:extLst>
                </a:gridCol>
                <a:gridCol w="2425387">
                  <a:extLst>
                    <a:ext uri="{9D8B030D-6E8A-4147-A177-3AD203B41FA5}">
                      <a16:colId xmlns:a16="http://schemas.microsoft.com/office/drawing/2014/main" val="269023296"/>
                    </a:ext>
                  </a:extLst>
                </a:gridCol>
                <a:gridCol w="2980055">
                  <a:extLst>
                    <a:ext uri="{9D8B030D-6E8A-4147-A177-3AD203B41FA5}">
                      <a16:colId xmlns:a16="http://schemas.microsoft.com/office/drawing/2014/main" val="1653820336"/>
                    </a:ext>
                  </a:extLst>
                </a:gridCol>
              </a:tblGrid>
              <a:tr h="388635">
                <a:tc gridSpan="3">
                  <a:txBody>
                    <a:bodyPr/>
                    <a:lstStyle/>
                    <a:p>
                      <a:pPr algn="ctr"/>
                      <a:r>
                        <a:rPr lang="ru-RU" dirty="0"/>
                        <a:t>Программа актуализации СТО СРО 20</a:t>
                      </a:r>
                      <a:r>
                        <a:rPr lang="en-US" dirty="0"/>
                        <a:t>2</a:t>
                      </a:r>
                      <a:r>
                        <a:rPr lang="ru-RU" dirty="0"/>
                        <a:t>2</a:t>
                      </a:r>
                    </a:p>
                  </a:txBody>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619885095"/>
                  </a:ext>
                </a:extLst>
              </a:tr>
              <a:tr h="388635">
                <a:tc>
                  <a:txBody>
                    <a:bodyPr/>
                    <a:lstStyle/>
                    <a:p>
                      <a:r>
                        <a:rPr lang="ru-RU" dirty="0"/>
                        <a:t>СТРОЙ</a:t>
                      </a:r>
                    </a:p>
                  </a:txBody>
                  <a:tcPr/>
                </a:tc>
                <a:tc>
                  <a:txBody>
                    <a:bodyPr/>
                    <a:lstStyle/>
                    <a:p>
                      <a:r>
                        <a:rPr lang="ru-RU" dirty="0"/>
                        <a:t>ПРОЕКТ</a:t>
                      </a:r>
                    </a:p>
                  </a:txBody>
                  <a:tcPr/>
                </a:tc>
                <a:tc>
                  <a:txBody>
                    <a:bodyPr/>
                    <a:lstStyle/>
                    <a:p>
                      <a:r>
                        <a:rPr lang="ru-RU" dirty="0"/>
                        <a:t>ГЕО</a:t>
                      </a:r>
                    </a:p>
                  </a:txBody>
                  <a:tcPr/>
                </a:tc>
                <a:extLst>
                  <a:ext uri="{0D108BD9-81ED-4DB2-BD59-A6C34878D82A}">
                    <a16:rowId xmlns:a16="http://schemas.microsoft.com/office/drawing/2014/main" val="302226718"/>
                  </a:ext>
                </a:extLst>
              </a:tr>
              <a:tr h="82585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Разработка ППР при выводе блоков АС из эксплуатации</a:t>
                      </a:r>
                    </a:p>
                    <a:p>
                      <a:pPr marL="171450" indent="-171450" algn="l" defTabSz="914400" rtl="0" eaLnBrk="1" latinLnBrk="0" hangingPunct="1">
                        <a:buFont typeface="Arial" panose="020B0604020202020204" pitchFamily="34" charset="0"/>
                        <a:buChar char="•"/>
                      </a:pPr>
                      <a:r>
                        <a:rPr lang="ru-RU" sz="900" dirty="0">
                          <a:effectLst/>
                          <a:latin typeface="Times New Roman" panose="02020603050405020304" pitchFamily="18" charset="0"/>
                          <a:ea typeface="Calibri" panose="020F0502020204030204" pitchFamily="34" charset="0"/>
                        </a:rPr>
                        <a:t>Дезактивация оборудования и помещений при выводе из эксплуатации ядерно-</a:t>
                      </a:r>
                      <a:r>
                        <a:rPr lang="ru-RU" sz="900" dirty="0" err="1">
                          <a:effectLst/>
                          <a:latin typeface="Times New Roman" panose="02020603050405020304" pitchFamily="18" charset="0"/>
                          <a:ea typeface="Calibri" panose="020F0502020204030204" pitchFamily="34" charset="0"/>
                        </a:rPr>
                        <a:t>радиационно</a:t>
                      </a:r>
                      <a:r>
                        <a:rPr lang="ru-RU" sz="900" dirty="0">
                          <a:effectLst/>
                          <a:latin typeface="Times New Roman" panose="02020603050405020304" pitchFamily="18" charset="0"/>
                          <a:ea typeface="Calibri" panose="020F0502020204030204" pitchFamily="34" charset="0"/>
                        </a:rPr>
                        <a:t> опасных объектов (ЯРОО)</a:t>
                      </a:r>
                      <a:endParaRPr kumimoji="0" lang="ru-RU" sz="900" b="0" i="0" u="none" strike="noStrike" kern="1200" cap="none" spc="0" normalizeH="0" baseline="0" dirty="0">
                        <a:ln>
                          <a:noFill/>
                        </a:ln>
                        <a:solidFill>
                          <a:prstClr val="black"/>
                        </a:solidFill>
                        <a:effectLst/>
                        <a:uLnTx/>
                        <a:uFillTx/>
                        <a:latin typeface="+mn-lt"/>
                        <a:ea typeface="+mn-ea"/>
                        <a:cs typeface="+mn-cs"/>
                      </a:endParaRPr>
                    </a:p>
                  </a:txBody>
                  <a:tcPr/>
                </a:tc>
                <a:tc>
                  <a:txBody>
                    <a:bodyPr/>
                    <a:lstStyle/>
                    <a:p>
                      <a:pPr marL="171450" indent="-171450">
                        <a:buFont typeface="Arial" panose="020B0604020202020204" pitchFamily="34" charset="0"/>
                        <a:buChar char="•"/>
                      </a:pPr>
                      <a:r>
                        <a:rPr lang="ru-RU" sz="900" dirty="0">
                          <a:effectLst/>
                          <a:latin typeface="Times New Roman" panose="02020603050405020304" pitchFamily="18" charset="0"/>
                          <a:ea typeface="Calibri" panose="020F0502020204030204" pitchFamily="34" charset="0"/>
                        </a:rPr>
                        <a:t>Порядок разработки проектной документации по выводу из эксплуатации</a:t>
                      </a:r>
                    </a:p>
                    <a:p>
                      <a:pPr marL="171450" indent="-171450">
                        <a:buFont typeface="Arial" panose="020B0604020202020204" pitchFamily="34" charset="0"/>
                        <a:buChar char="•"/>
                      </a:pPr>
                      <a:r>
                        <a:rPr lang="ru-RU" sz="900" dirty="0">
                          <a:effectLst/>
                          <a:latin typeface="Times New Roman" panose="02020603050405020304" pitchFamily="18" charset="0"/>
                          <a:ea typeface="Calibri" panose="020F0502020204030204" pitchFamily="34" charset="0"/>
                        </a:rPr>
                        <a:t>Разработка проектов производства работ по демонтажу оборудования при выводе блоков АС из эксплуатации</a:t>
                      </a:r>
                    </a:p>
                  </a:txBody>
                  <a:tcPr/>
                </a:tc>
                <a:tc>
                  <a:txBody>
                    <a:bodyPr/>
                    <a:lstStyle/>
                    <a:p>
                      <a:pPr marL="171450" indent="-171450" algn="l" defTabSz="914400" rtl="0" eaLnBrk="1" latinLnBrk="0" hangingPunct="1">
                        <a:buFont typeface="Arial" panose="020B0604020202020204" pitchFamily="34" charset="0"/>
                        <a:buChar char="•"/>
                      </a:pPr>
                      <a:r>
                        <a:rPr lang="ru-RU" sz="900" dirty="0">
                          <a:effectLst/>
                          <a:latin typeface="Times New Roman" panose="02020603050405020304" pitchFamily="18" charset="0"/>
                          <a:ea typeface="Calibri" panose="020F0502020204030204" pitchFamily="34" charset="0"/>
                        </a:rPr>
                        <a:t>Работы по оценке воздействия объектов использования атомной энергии на окружающую среду. </a:t>
                      </a:r>
                    </a:p>
                  </a:txBody>
                  <a:tcPr/>
                </a:tc>
                <a:extLst>
                  <a:ext uri="{0D108BD9-81ED-4DB2-BD59-A6C34878D82A}">
                    <a16:rowId xmlns:a16="http://schemas.microsoft.com/office/drawing/2014/main" val="1438812679"/>
                  </a:ext>
                </a:extLst>
              </a:tr>
              <a:tr h="2180071">
                <a:tc gridSpan="3">
                  <a:txBody>
                    <a:bodyPr/>
                    <a:lstStyle/>
                    <a:p>
                      <a:endParaRPr lang="ru-RU" sz="800" dirty="0">
                        <a:solidFill>
                          <a:schemeClr val="accent1">
                            <a:lumMod val="60000"/>
                            <a:lumOff val="40000"/>
                          </a:schemeClr>
                        </a:solidFill>
                      </a:endParaRPr>
                    </a:p>
                  </a:txBody>
                  <a:tcPr>
                    <a:solidFill>
                      <a:schemeClr val="bg1"/>
                    </a:solidFill>
                  </a:tcPr>
                </a:tc>
                <a:tc hMerge="1">
                  <a:txBody>
                    <a:bodyPr/>
                    <a:lstStyle/>
                    <a:p>
                      <a:endParaRPr lang="ru-RU" sz="800" dirty="0">
                        <a:solidFill>
                          <a:schemeClr val="accent1">
                            <a:lumMod val="60000"/>
                            <a:lumOff val="40000"/>
                          </a:schemeClr>
                        </a:solidFill>
                      </a:endParaRPr>
                    </a:p>
                  </a:txBody>
                  <a:tcPr/>
                </a:tc>
                <a:tc hMerge="1">
                  <a:txBody>
                    <a:bodyPr/>
                    <a:lstStyle/>
                    <a:p>
                      <a:endParaRPr lang="ru-RU" sz="800" dirty="0">
                        <a:solidFill>
                          <a:schemeClr val="accent1">
                            <a:lumMod val="60000"/>
                            <a:lumOff val="40000"/>
                          </a:schemeClr>
                        </a:solidFill>
                      </a:endParaRPr>
                    </a:p>
                  </a:txBody>
                  <a:tcPr/>
                </a:tc>
                <a:extLst>
                  <a:ext uri="{0D108BD9-81ED-4DB2-BD59-A6C34878D82A}">
                    <a16:rowId xmlns:a16="http://schemas.microsoft.com/office/drawing/2014/main" val="1813044252"/>
                  </a:ext>
                </a:extLst>
              </a:tr>
              <a:tr h="51818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5B9BD5">
                              <a:lumMod val="60000"/>
                              <a:lumOff val="40000"/>
                            </a:srgbClr>
                          </a:solidFill>
                          <a:effectLst/>
                          <a:uLnTx/>
                          <a:uFillTx/>
                          <a:latin typeface="Times New Roman" panose="02020603050405020304" pitchFamily="18" charset="0"/>
                          <a:ea typeface="Times New Roman" panose="02020603050405020304" pitchFamily="18" charset="0"/>
                          <a:cs typeface="+mn-cs"/>
                        </a:rPr>
                        <a:t>.</a:t>
                      </a:r>
                      <a:r>
                        <a:rPr kumimoji="0" lang="ru-RU" sz="1800" b="1" i="0" u="none" strike="noStrike" kern="1200" cap="none" spc="0" normalizeH="0" baseline="0" noProof="0" dirty="0">
                          <a:ln>
                            <a:noFill/>
                          </a:ln>
                          <a:solidFill>
                            <a:prstClr val="white"/>
                          </a:solidFill>
                          <a:effectLst/>
                          <a:uLnTx/>
                          <a:uFillTx/>
                          <a:latin typeface="+mn-lt"/>
                          <a:ea typeface="+mn-ea"/>
                          <a:cs typeface="+mn-cs"/>
                        </a:rPr>
                        <a:t> Программа актуализации СТО СРО 20</a:t>
                      </a:r>
                      <a:r>
                        <a:rPr kumimoji="0" lang="en-US" sz="1800" b="1" i="0" u="none" strike="noStrike" kern="1200" cap="none" spc="0" normalizeH="0" baseline="0" noProof="0" dirty="0">
                          <a:ln>
                            <a:noFill/>
                          </a:ln>
                          <a:solidFill>
                            <a:prstClr val="white"/>
                          </a:solidFill>
                          <a:effectLst/>
                          <a:uLnTx/>
                          <a:uFillTx/>
                          <a:latin typeface="+mn-lt"/>
                          <a:ea typeface="+mn-ea"/>
                          <a:cs typeface="+mn-cs"/>
                        </a:rPr>
                        <a:t>2</a:t>
                      </a:r>
                      <a:r>
                        <a:rPr kumimoji="0" lang="ru-RU" sz="1800" b="1" i="0" u="none" strike="noStrike" kern="1200" cap="none" spc="0" normalizeH="0" baseline="0" noProof="0" dirty="0">
                          <a:ln>
                            <a:noFill/>
                          </a:ln>
                          <a:solidFill>
                            <a:prstClr val="white"/>
                          </a:solidFill>
                          <a:effectLst/>
                          <a:uLnTx/>
                          <a:uFillTx/>
                          <a:latin typeface="+mn-lt"/>
                          <a:ea typeface="+mn-ea"/>
                          <a:cs typeface="+mn-cs"/>
                        </a:rPr>
                        <a:t>3</a:t>
                      </a:r>
                      <a:endParaRPr kumimoji="0" lang="ru-RU" sz="800" b="0" i="0" u="none" strike="noStrike" kern="1200" cap="none" spc="0" normalizeH="0" baseline="0" noProof="0" dirty="0">
                        <a:ln>
                          <a:noFill/>
                        </a:ln>
                        <a:solidFill>
                          <a:srgbClr val="5B9BD5">
                            <a:lumMod val="60000"/>
                            <a:lumOff val="40000"/>
                          </a:srgbClr>
                        </a:solidFill>
                        <a:effectLst/>
                        <a:uLnTx/>
                        <a:uFillTx/>
                        <a:latin typeface="+mn-lt"/>
                        <a:ea typeface="+mn-ea"/>
                        <a:cs typeface="+mn-cs"/>
                      </a:endParaRPr>
                    </a:p>
                    <a:p>
                      <a:endParaRPr lang="ru-RU" sz="800" dirty="0">
                        <a:solidFill>
                          <a:schemeClr val="accent1">
                            <a:lumMod val="60000"/>
                            <a:lumOff val="40000"/>
                          </a:schemeClr>
                        </a:solidFill>
                      </a:endParaRPr>
                    </a:p>
                  </a:txBody>
                  <a:tcPr>
                    <a:solidFill>
                      <a:schemeClr val="accent1"/>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29534715"/>
                  </a:ext>
                </a:extLst>
              </a:tr>
              <a:tr h="116732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800" strike="noStrike" kern="1200" dirty="0">
                          <a:solidFill>
                            <a:schemeClr val="dk1"/>
                          </a:solidFill>
                          <a:effectLst/>
                          <a:latin typeface="Times New Roman" panose="02020603050405020304" pitchFamily="18" charset="0"/>
                          <a:ea typeface="Calibri" panose="020F0502020204030204" pitchFamily="34" charset="0"/>
                          <a:cs typeface="+mn-cs"/>
                        </a:rPr>
                        <a:t>СТО СРО-С 60542960 00040—2015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800" strike="noStrike" kern="1200" dirty="0">
                          <a:solidFill>
                            <a:schemeClr val="dk1"/>
                          </a:solidFill>
                          <a:effectLst/>
                          <a:latin typeface="Times New Roman" panose="02020603050405020304" pitchFamily="18" charset="0"/>
                          <a:ea typeface="Calibri" panose="020F0502020204030204" pitchFamily="34" charset="0"/>
                          <a:cs typeface="+mn-cs"/>
                        </a:rPr>
                        <a:t>Объекты использования атомной энергии. Геодезический мониторинг зданий и сооружений в период строительства и эксплуатации</a:t>
                      </a:r>
                    </a:p>
                  </a:txBody>
                  <a:tcPr>
                    <a:solidFill>
                      <a:schemeClr val="accent2"/>
                    </a:solidFill>
                  </a:tcPr>
                </a:tc>
                <a:tc>
                  <a:txBody>
                    <a:bodyPr/>
                    <a:lstStyle/>
                    <a:p>
                      <a:pPr marL="0" indent="0">
                        <a:buFont typeface="Arial" panose="020B0604020202020204" pitchFamily="34" charset="0"/>
                        <a:buNone/>
                      </a:pPr>
                      <a:r>
                        <a:rPr lang="ru-RU" sz="800" strike="noStrike" dirty="0"/>
                        <a:t>СТО СРО-П 60542948 00058—2020</a:t>
                      </a:r>
                    </a:p>
                    <a:p>
                      <a:pPr marL="0" indent="0">
                        <a:buFont typeface="Arial" panose="020B0604020202020204" pitchFamily="34" charset="0"/>
                        <a:buNone/>
                      </a:pPr>
                      <a:r>
                        <a:rPr lang="ru-RU" sz="800" strike="noStrike" dirty="0"/>
                        <a:t>Гидрометаллургические производства уранодобывающих предприятий. Нормы технологического проектирования</a:t>
                      </a:r>
                    </a:p>
                  </a:txBody>
                  <a:tcPr>
                    <a:solidFill>
                      <a:schemeClr val="accent2"/>
                    </a:solidFill>
                  </a:tcPr>
                </a:tc>
                <a:tc>
                  <a:txBody>
                    <a:bodyPr/>
                    <a:lstStyle/>
                    <a:p>
                      <a:pPr marL="0" indent="0">
                        <a:buFont typeface="Arial" panose="020B0604020202020204" pitchFamily="34" charset="0"/>
                        <a:buNone/>
                      </a:pPr>
                      <a:r>
                        <a:rPr lang="ru-RU" sz="800" strike="noStrike" dirty="0"/>
                        <a:t>СТО СРО-Г 60542954 00005—2015</a:t>
                      </a:r>
                    </a:p>
                    <a:p>
                      <a:pPr marL="0" indent="0">
                        <a:buFont typeface="Arial" panose="020B0604020202020204" pitchFamily="34" charset="0"/>
                        <a:buNone/>
                      </a:pPr>
                      <a:r>
                        <a:rPr lang="ru-RU" sz="800" strike="noStrike" dirty="0"/>
                        <a:t>Объекты использования атомной энергии. Учет опасных природных процессов и явлений при выборе площадки размещения АЭС</a:t>
                      </a:r>
                    </a:p>
                  </a:txBody>
                  <a:tcPr>
                    <a:solidFill>
                      <a:schemeClr val="accent2"/>
                    </a:solidFill>
                  </a:tcPr>
                </a:tc>
                <a:extLst>
                  <a:ext uri="{0D108BD9-81ED-4DB2-BD59-A6C34878D82A}">
                    <a16:rowId xmlns:a16="http://schemas.microsoft.com/office/drawing/2014/main" val="881863008"/>
                  </a:ext>
                </a:extLst>
              </a:tr>
            </a:tbl>
          </a:graphicData>
        </a:graphic>
      </p:graphicFrame>
      <p:graphicFrame>
        <p:nvGraphicFramePr>
          <p:cNvPr id="5" name="Диаграмма 4"/>
          <p:cNvGraphicFramePr/>
          <p:nvPr/>
        </p:nvGraphicFramePr>
        <p:xfrm>
          <a:off x="1668856" y="2234271"/>
          <a:ext cx="3429000" cy="22271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nvGraphicFramePr>
        <p:xfrm>
          <a:off x="4708687" y="2310673"/>
          <a:ext cx="2605357" cy="2351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nvGraphicFramePr>
        <p:xfrm>
          <a:off x="7179604" y="2205441"/>
          <a:ext cx="2605357" cy="25310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355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34</a:t>
            </a:fld>
            <a:endParaRPr lang="ru-RU" dirty="0"/>
          </a:p>
        </p:txBody>
      </p:sp>
      <p:graphicFrame>
        <p:nvGraphicFramePr>
          <p:cNvPr id="5" name="Таблица 4"/>
          <p:cNvGraphicFramePr>
            <a:graphicFrameLocks noGrp="1"/>
          </p:cNvGraphicFramePr>
          <p:nvPr/>
        </p:nvGraphicFramePr>
        <p:xfrm>
          <a:off x="1905630" y="801609"/>
          <a:ext cx="3881604" cy="4649872"/>
        </p:xfrm>
        <a:graphic>
          <a:graphicData uri="http://schemas.openxmlformats.org/drawingml/2006/table">
            <a:tbl>
              <a:tblPr firstRow="1" bandRow="1">
                <a:effectLst>
                  <a:innerShdw blurRad="114300">
                    <a:prstClr val="black"/>
                  </a:innerShdw>
                </a:effectLst>
              </a:tblPr>
              <a:tblGrid>
                <a:gridCol w="2603756">
                  <a:extLst>
                    <a:ext uri="{9D8B030D-6E8A-4147-A177-3AD203B41FA5}">
                      <a16:colId xmlns:a16="http://schemas.microsoft.com/office/drawing/2014/main" val="445936716"/>
                    </a:ext>
                  </a:extLst>
                </a:gridCol>
                <a:gridCol w="1277848">
                  <a:extLst>
                    <a:ext uri="{9D8B030D-6E8A-4147-A177-3AD203B41FA5}">
                      <a16:colId xmlns:a16="http://schemas.microsoft.com/office/drawing/2014/main" val="3838108119"/>
                    </a:ext>
                  </a:extLst>
                </a:gridCol>
              </a:tblGrid>
              <a:tr h="544212">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ru-RU" sz="1400" dirty="0">
                          <a:solidFill>
                            <a:srgbClr val="F2F2F2"/>
                          </a:solidFill>
                        </a:rPr>
                        <a:t>Программа</a:t>
                      </a:r>
                      <a:r>
                        <a:rPr lang="ru-RU" sz="1400" baseline="0" dirty="0">
                          <a:solidFill>
                            <a:srgbClr val="F2F2F2"/>
                          </a:solidFill>
                        </a:rPr>
                        <a:t> АРМЗ </a:t>
                      </a:r>
                    </a:p>
                    <a:p>
                      <a:pPr marL="0" marR="0" lvl="0" indent="0" algn="ctr" defTabSz="914400" rtl="0" eaLnBrk="1" fontAlgn="auto" latinLnBrk="0" hangingPunct="1">
                        <a:lnSpc>
                          <a:spcPct val="100000"/>
                        </a:lnSpc>
                        <a:spcBef>
                          <a:spcPts val="0"/>
                        </a:spcBef>
                        <a:spcAft>
                          <a:spcPts val="600"/>
                        </a:spcAft>
                        <a:buClrTx/>
                        <a:buSzTx/>
                        <a:buFontTx/>
                        <a:buNone/>
                        <a:tabLst/>
                        <a:defRPr/>
                      </a:pPr>
                      <a:r>
                        <a:rPr lang="ru-RU" sz="1400" baseline="0" dirty="0">
                          <a:solidFill>
                            <a:srgbClr val="F2F2F2"/>
                          </a:solidFill>
                        </a:rPr>
                        <a:t>ВНИПИПРОМТЕХНОЛОГИИ</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57A9"/>
                    </a:solidFill>
                  </a:tcPr>
                </a:tc>
                <a:tc hMerge="1">
                  <a:txBody>
                    <a:bodyPr/>
                    <a:lstStyle/>
                    <a:p>
                      <a:endParaRPr lang="ru-RU" dirty="0"/>
                    </a:p>
                  </a:txBody>
                  <a:tcPr/>
                </a:tc>
                <a:extLst>
                  <a:ext uri="{0D108BD9-81ED-4DB2-BD59-A6C34878D82A}">
                    <a16:rowId xmlns:a16="http://schemas.microsoft.com/office/drawing/2014/main" val="1582671180"/>
                  </a:ext>
                </a:extLst>
              </a:tr>
              <a:tr h="801772">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ru-RU" sz="1200" b="1" dirty="0">
                          <a:solidFill>
                            <a:schemeClr val="bg2">
                              <a:lumMod val="25000"/>
                            </a:schemeClr>
                          </a:solidFill>
                          <a:effectLst/>
                          <a:latin typeface="Times New Roman" panose="02020603050405020304" pitchFamily="18" charset="0"/>
                          <a:ea typeface="Calibri" panose="020F0502020204030204" pitchFamily="34" charset="0"/>
                        </a:rPr>
                        <a:t>Предусмотрена</a:t>
                      </a:r>
                      <a:r>
                        <a:rPr lang="ru-RU" sz="1200" b="1" baseline="0" dirty="0">
                          <a:solidFill>
                            <a:schemeClr val="bg2">
                              <a:lumMod val="25000"/>
                            </a:schemeClr>
                          </a:solidFill>
                          <a:effectLst/>
                          <a:latin typeface="Times New Roman" panose="02020603050405020304" pitchFamily="18" charset="0"/>
                          <a:ea typeface="Calibri" panose="020F0502020204030204" pitchFamily="34" charset="0"/>
                        </a:rPr>
                        <a:t> на период – до 2024 г.</a:t>
                      </a:r>
                    </a:p>
                    <a:p>
                      <a:pPr marL="0" marR="0" lvl="0" indent="0" algn="l" defTabSz="914400" rtl="0" eaLnBrk="1" fontAlgn="auto" latinLnBrk="0" hangingPunct="1">
                        <a:lnSpc>
                          <a:spcPct val="120000"/>
                        </a:lnSpc>
                        <a:spcBef>
                          <a:spcPts val="0"/>
                        </a:spcBef>
                        <a:spcAft>
                          <a:spcPts val="0"/>
                        </a:spcAft>
                        <a:buClrTx/>
                        <a:buSzTx/>
                        <a:buFontTx/>
                        <a:buNone/>
                        <a:tabLst/>
                        <a:defRPr/>
                      </a:pPr>
                      <a:r>
                        <a:rPr lang="ru-RU" sz="1200" b="1" dirty="0">
                          <a:solidFill>
                            <a:schemeClr val="bg2">
                              <a:lumMod val="25000"/>
                            </a:schemeClr>
                          </a:solidFill>
                          <a:effectLst/>
                          <a:latin typeface="Times New Roman" panose="02020603050405020304" pitchFamily="18" charset="0"/>
                          <a:ea typeface="Calibri" panose="020F0502020204030204" pitchFamily="34" charset="0"/>
                        </a:rPr>
                        <a:t>Утверждена  руководителем дивизиона АРМЗ</a:t>
                      </a:r>
                    </a:p>
                    <a:p>
                      <a:pPr marL="0" marR="0" lvl="0" indent="0" algn="l" defTabSz="914400" rtl="0" eaLnBrk="1" fontAlgn="auto" latinLnBrk="0" hangingPunct="1">
                        <a:lnSpc>
                          <a:spcPct val="120000"/>
                        </a:lnSpc>
                        <a:spcBef>
                          <a:spcPts val="0"/>
                        </a:spcBef>
                        <a:spcAft>
                          <a:spcPts val="0"/>
                        </a:spcAft>
                        <a:buClrTx/>
                        <a:buSzTx/>
                        <a:buFontTx/>
                        <a:buNone/>
                        <a:tabLst/>
                        <a:defRPr/>
                      </a:pPr>
                      <a:r>
                        <a:rPr lang="ru-RU" sz="1200" b="1" dirty="0">
                          <a:solidFill>
                            <a:schemeClr val="bg2">
                              <a:lumMod val="25000"/>
                            </a:schemeClr>
                          </a:solidFill>
                          <a:effectLst/>
                          <a:latin typeface="Times New Roman" panose="02020603050405020304" pitchFamily="18" charset="0"/>
                          <a:ea typeface="Calibri" panose="020F0502020204030204" pitchFamily="34" charset="0"/>
                        </a:rPr>
                        <a:t>Содержит</a:t>
                      </a:r>
                      <a:r>
                        <a:rPr lang="ru-RU" sz="1200" b="1" baseline="0" dirty="0">
                          <a:solidFill>
                            <a:schemeClr val="bg2">
                              <a:lumMod val="25000"/>
                            </a:schemeClr>
                          </a:solidFill>
                          <a:effectLst/>
                          <a:latin typeface="Times New Roman" panose="02020603050405020304" pitchFamily="18" charset="0"/>
                          <a:ea typeface="Calibri" panose="020F0502020204030204" pitchFamily="34" charset="0"/>
                        </a:rPr>
                        <a:t>   20 документов</a:t>
                      </a:r>
                      <a:endParaRPr lang="ru-RU" sz="1200" b="1" dirty="0">
                        <a:solidFill>
                          <a:schemeClr val="bg2">
                            <a:lumMod val="25000"/>
                          </a:schemeClr>
                        </a:solidFill>
                        <a:effectLst/>
                        <a:latin typeface="Times New Roman" panose="02020603050405020304" pitchFamily="18" charset="0"/>
                        <a:ea typeface="Calibri" panose="020F0502020204030204" pitchFamily="34" charset="0"/>
                      </a:endParaRP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ru-RU" sz="1400" dirty="0">
                        <a:solidFill>
                          <a:schemeClr val="accent5">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16365714"/>
                  </a:ext>
                </a:extLst>
              </a:tr>
              <a:tr h="4244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ОБЪЕКТЫ ДОБЫЧИ УРАНА МЕТОДАМИ СКВАЖИННОГО ПОДЗЕМНОГО И КУЧНОГО ВЫЩЕЛАЧИВАНИЯ. Нормы технологического проектирования</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dirty="0">
                          <a:solidFill>
                            <a:schemeClr val="accent5">
                              <a:lumMod val="75000"/>
                            </a:schemeClr>
                          </a:solidFill>
                        </a:rPr>
                        <a:t>Утвержден</a:t>
                      </a:r>
                      <a:r>
                        <a:rPr lang="ru-RU" sz="1100" b="1" baseline="0" dirty="0">
                          <a:solidFill>
                            <a:schemeClr val="accent5">
                              <a:lumMod val="75000"/>
                            </a:schemeClr>
                          </a:solidFill>
                        </a:rPr>
                        <a:t> </a:t>
                      </a:r>
                      <a:r>
                        <a:rPr lang="ru-RU" sz="1100" b="1" dirty="0">
                          <a:solidFill>
                            <a:schemeClr val="accent5">
                              <a:lumMod val="75000"/>
                            </a:schemeClr>
                          </a:solidFill>
                        </a:rPr>
                        <a:t>ГОСТ 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a:t>
                      </a:r>
                      <a:endParaRPr lang="ru-RU" sz="1100" dirty="0">
                        <a:solidFill>
                          <a:schemeClr val="accent5">
                            <a:lumMod val="50000"/>
                          </a:schemeClr>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59189411"/>
                  </a:ext>
                </a:extLst>
              </a:tr>
              <a:tr h="45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ГИДРОМЕТАЛЛУРГИЧЕСКИЕ ЗАВОДЫ УРАНОДОБЫВАЮЩИХ ПРЕДПРИЯТИЙ Нормы технологического проектирования</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СТО СРО разработан в 2020</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accent5">
                              <a:lumMod val="75000"/>
                            </a:schemeClr>
                          </a:solidFill>
                          <a:latin typeface="Calibri" panose="020F0502020204030204"/>
                          <a:ea typeface="+mn-ea"/>
                          <a:cs typeface="+mn-cs"/>
                        </a:rPr>
                        <a:t>Перевод в ГОСТ Р</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05491942"/>
                  </a:ext>
                </a:extLst>
              </a:tr>
              <a:tr h="457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ХВОСТОХРАНИЛИЩА ГИДРОМЕТАЛЛУРГИЧЕСКИХ ЗАВОДОВ УРАНОДОБЫВАЮЩИХ ПРЕДПРИЯТИЙ Нормы проектирования</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СТО СРО разработан в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Перевод в ГОСТ Р</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71903834"/>
                  </a:ext>
                </a:extLst>
              </a:tr>
              <a:tr h="544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ОБЪЕКТЫ ДОБЫЧИ УРАНА МЕТОДОМ СКВАЖИННОГО ПОДЗЕМНОГО ВЫЩЕЛАЧИВАНИЯ. Требования к рекультивации</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2022-2023</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17015056"/>
                  </a:ext>
                </a:extLst>
              </a:tr>
              <a:tr h="297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ОБЪЕКТЫ ДОБЫЧИ УРАНОВЫХ РУД ПОДЗЕМНЫМ СПОСОБОМ РАЗРАБОТКИ. Нормы проектирования</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2022-2023</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3158347"/>
                  </a:ext>
                </a:extLst>
              </a:tr>
              <a:tr h="1814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48431547"/>
                  </a:ext>
                </a:extLst>
              </a:tr>
            </a:tbl>
          </a:graphicData>
        </a:graphic>
      </p:graphicFrame>
      <p:sp>
        <p:nvSpPr>
          <p:cNvPr id="16" name="Заголовок 1"/>
          <p:cNvSpPr>
            <a:spLocks noGrp="1"/>
          </p:cNvSpPr>
          <p:nvPr>
            <p:ph type="title"/>
          </p:nvPr>
        </p:nvSpPr>
        <p:spPr>
          <a:xfrm>
            <a:off x="1619022" y="156722"/>
            <a:ext cx="6795655" cy="467262"/>
          </a:xfrm>
        </p:spPr>
        <p:txBody>
          <a:bodyPr>
            <a:normAutofit fontScale="90000"/>
          </a:bodyPr>
          <a:lstStyle/>
          <a:p>
            <a:r>
              <a:rPr lang="ru-RU" dirty="0"/>
              <a:t>Отраслевая стандартизация </a:t>
            </a:r>
            <a:br>
              <a:rPr lang="ru-RU" dirty="0"/>
            </a:br>
            <a:r>
              <a:rPr lang="ru-RU" dirty="0"/>
              <a:t>Программа стандартизации АРМЗ</a:t>
            </a:r>
          </a:p>
        </p:txBody>
      </p:sp>
      <p:pic>
        <p:nvPicPr>
          <p:cNvPr id="19" name="Picture 2" descr="http://www.skazkales.caduk.ru/images/strelk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7423426" y="2638783"/>
            <a:ext cx="991250" cy="4493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0" descr="composite.png"/>
          <p:cNvPicPr>
            <a:picLocks noChangeAspect="1"/>
          </p:cNvPicPr>
          <p:nvPr/>
        </p:nvPicPr>
        <p:blipFill>
          <a:blip r:embed="rId3" cstate="print"/>
          <a:stretch>
            <a:fillRect/>
          </a:stretch>
        </p:blipFill>
        <p:spPr>
          <a:xfrm>
            <a:off x="4103027" y="5687578"/>
            <a:ext cx="971757" cy="4514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1" name="TextBox 20"/>
          <p:cNvSpPr txBox="1"/>
          <p:nvPr/>
        </p:nvSpPr>
        <p:spPr>
          <a:xfrm>
            <a:off x="4255034" y="6130108"/>
            <a:ext cx="761814" cy="158131"/>
          </a:xfrm>
          <a:prstGeom prst="rect">
            <a:avLst/>
          </a:prstGeom>
          <a:noFill/>
        </p:spPr>
        <p:txBody>
          <a:bodyPr wrap="square" lIns="53729" tIns="26866" rIns="53729" bIns="26866" rtlCol="0">
            <a:spAutoFit/>
          </a:bodyPr>
          <a:lstStyle/>
          <a:p>
            <a:pPr algn="ctr" defTabSz="763631"/>
            <a:r>
              <a:rPr lang="ru-RU" sz="675" b="1" dirty="0">
                <a:solidFill>
                  <a:srgbClr val="7030A0"/>
                </a:solidFill>
                <a:cs typeface="Arial" pitchFamily="34" charset="0"/>
              </a:rPr>
              <a:t>Эксплуатация</a:t>
            </a:r>
            <a:endParaRPr lang="en-US" sz="675" b="1" dirty="0">
              <a:solidFill>
                <a:srgbClr val="7030A0"/>
              </a:solidFill>
              <a:cs typeface="Arial" pitchFamily="34" charset="0"/>
            </a:endParaRPr>
          </a:p>
        </p:txBody>
      </p:sp>
      <p:pic>
        <p:nvPicPr>
          <p:cNvPr id="22"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895" y="5646797"/>
            <a:ext cx="583599" cy="446294"/>
          </a:xfrm>
          <a:prstGeom prst="rect">
            <a:avLst/>
          </a:prstGeom>
        </p:spPr>
      </p:pic>
      <p:sp>
        <p:nvSpPr>
          <p:cNvPr id="23" name="TextBox 22"/>
          <p:cNvSpPr txBox="1"/>
          <p:nvPr/>
        </p:nvSpPr>
        <p:spPr>
          <a:xfrm>
            <a:off x="1837541" y="6122298"/>
            <a:ext cx="850356" cy="158103"/>
          </a:xfrm>
          <a:prstGeom prst="rect">
            <a:avLst/>
          </a:prstGeom>
          <a:noFill/>
        </p:spPr>
        <p:txBody>
          <a:bodyPr wrap="square" lIns="53705" tIns="26852" rIns="53705" bIns="26852" rtlCol="0">
            <a:spAutoFit/>
          </a:bodyPr>
          <a:lstStyle/>
          <a:p>
            <a:pPr algn="ctr" defTabSz="763631"/>
            <a:r>
              <a:rPr lang="ru-RU" sz="675" b="1" dirty="0">
                <a:solidFill>
                  <a:srgbClr val="7030A0"/>
                </a:solidFill>
                <a:cs typeface="Arial" pitchFamily="34" charset="0"/>
              </a:rPr>
              <a:t>Проектирование</a:t>
            </a:r>
            <a:endParaRPr lang="en-US" sz="675" b="1" dirty="0">
              <a:solidFill>
                <a:srgbClr val="7030A0"/>
              </a:solidFill>
              <a:cs typeface="Arial" pitchFamily="34" charset="0"/>
            </a:endParaRPr>
          </a:p>
        </p:txBody>
      </p:sp>
      <p:pic>
        <p:nvPicPr>
          <p:cNvPr id="26" name="Picture 66"/>
          <p:cNvPicPr>
            <a:picLocks noChangeAspect="1"/>
          </p:cNvPicPr>
          <p:nvPr/>
        </p:nvPicPr>
        <p:blipFill rotWithShape="1">
          <a:blip r:embed="rId5" cstate="print">
            <a:extLst>
              <a:ext uri="{28A0092B-C50C-407E-A947-70E740481C1C}">
                <a14:useLocalDpi xmlns:a14="http://schemas.microsoft.com/office/drawing/2010/main" val="0"/>
              </a:ext>
            </a:extLst>
          </a:blip>
          <a:srcRect l="-6065" r="-6065"/>
          <a:stretch/>
        </p:blipFill>
        <p:spPr>
          <a:xfrm>
            <a:off x="3061336" y="5559204"/>
            <a:ext cx="577304" cy="553002"/>
          </a:xfrm>
          <a:prstGeom prst="rect">
            <a:avLst/>
          </a:prstGeom>
        </p:spPr>
      </p:pic>
      <p:sp>
        <p:nvSpPr>
          <p:cNvPr id="28" name="TextBox 27"/>
          <p:cNvSpPr txBox="1"/>
          <p:nvPr/>
        </p:nvSpPr>
        <p:spPr>
          <a:xfrm rot="10800000" flipV="1">
            <a:off x="2242044" y="6130108"/>
            <a:ext cx="2346861" cy="158103"/>
          </a:xfrm>
          <a:prstGeom prst="rect">
            <a:avLst/>
          </a:prstGeom>
          <a:noFill/>
        </p:spPr>
        <p:txBody>
          <a:bodyPr wrap="square" lIns="53705" tIns="26852" rIns="53705" bIns="26852" rtlCol="0">
            <a:spAutoFit/>
          </a:bodyPr>
          <a:lstStyle/>
          <a:p>
            <a:pPr algn="ctr" defTabSz="763631"/>
            <a:r>
              <a:rPr lang="ru-RU" sz="675" b="1" dirty="0">
                <a:solidFill>
                  <a:srgbClr val="7030A0"/>
                </a:solidFill>
                <a:cs typeface="Arial" pitchFamily="34" charset="0"/>
              </a:rPr>
              <a:t>Строительство</a:t>
            </a:r>
            <a:endParaRPr lang="en-US" sz="750" b="1" dirty="0">
              <a:solidFill>
                <a:srgbClr val="7030A0"/>
              </a:solidFill>
              <a:cs typeface="Arial" pitchFamily="34" charset="0"/>
            </a:endParaRPr>
          </a:p>
        </p:txBody>
      </p:sp>
      <p:grpSp>
        <p:nvGrpSpPr>
          <p:cNvPr id="25" name="Группа 24"/>
          <p:cNvGrpSpPr/>
          <p:nvPr/>
        </p:nvGrpSpPr>
        <p:grpSpPr>
          <a:xfrm>
            <a:off x="9394789" y="1609801"/>
            <a:ext cx="1366213" cy="1004032"/>
            <a:chOff x="8215865" y="286309"/>
            <a:chExt cx="3025385" cy="2104879"/>
          </a:xfrm>
        </p:grpSpPr>
        <p:pic>
          <p:nvPicPr>
            <p:cNvPr id="27" name="Picture 10" descr="Картинки по запросу росстандарт"/>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5865" y="286309"/>
              <a:ext cx="2196744" cy="16497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8301495" y="1762088"/>
              <a:ext cx="2939755" cy="629100"/>
            </a:xfrm>
            <a:prstGeom prst="rect">
              <a:avLst/>
            </a:prstGeom>
          </p:spPr>
          <p:txBody>
            <a:bodyPr wrap="square">
              <a:spAutoFit/>
            </a:bodyPr>
            <a:lstStyle/>
            <a:p>
              <a:r>
                <a:rPr lang="ru-RU" sz="1350" i="1" cap="small" dirty="0" err="1">
                  <a:solidFill>
                    <a:srgbClr val="092F31"/>
                  </a:solidFill>
                  <a:latin typeface="Novecento sans wide Book" pitchFamily="50" charset="-94"/>
                </a:rPr>
                <a:t>Росстандарт</a:t>
              </a:r>
              <a:endParaRPr lang="ru-RU" sz="1350" i="1" dirty="0"/>
            </a:p>
          </p:txBody>
        </p:sp>
      </p:grpSp>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9621" y="1652984"/>
            <a:ext cx="1041455" cy="771809"/>
          </a:xfrm>
          <a:prstGeom prst="rect">
            <a:avLst/>
          </a:prstGeom>
        </p:spPr>
      </p:pic>
      <p:pic>
        <p:nvPicPr>
          <p:cNvPr id="6" name="Рисунок 5"/>
          <p:cNvPicPr>
            <a:picLocks noChangeAspect="1"/>
          </p:cNvPicPr>
          <p:nvPr/>
        </p:nvPicPr>
        <p:blipFill>
          <a:blip r:embed="rId8"/>
          <a:stretch>
            <a:fillRect/>
          </a:stretch>
        </p:blipFill>
        <p:spPr>
          <a:xfrm>
            <a:off x="5967414" y="1652985"/>
            <a:ext cx="1456013" cy="699531"/>
          </a:xfrm>
          <a:prstGeom prst="rect">
            <a:avLst/>
          </a:prstGeom>
        </p:spPr>
      </p:pic>
      <p:pic>
        <p:nvPicPr>
          <p:cNvPr id="7" name="Рисунок 6"/>
          <p:cNvPicPr>
            <a:picLocks noChangeAspect="1"/>
          </p:cNvPicPr>
          <p:nvPr/>
        </p:nvPicPr>
        <p:blipFill>
          <a:blip r:embed="rId9"/>
          <a:stretch>
            <a:fillRect/>
          </a:stretch>
        </p:blipFill>
        <p:spPr>
          <a:xfrm>
            <a:off x="8425623" y="3147431"/>
            <a:ext cx="1652272" cy="2342107"/>
          </a:xfrm>
          <a:prstGeom prst="rect">
            <a:avLst/>
          </a:prstGeom>
          <a:effectLst>
            <a:innerShdw blurRad="114300">
              <a:prstClr val="black"/>
            </a:innerShdw>
          </a:effectLst>
        </p:spPr>
      </p:pic>
      <p:sp>
        <p:nvSpPr>
          <p:cNvPr id="31" name="TextBox 30"/>
          <p:cNvSpPr txBox="1"/>
          <p:nvPr/>
        </p:nvSpPr>
        <p:spPr>
          <a:xfrm>
            <a:off x="6332733" y="2785016"/>
            <a:ext cx="962675" cy="261978"/>
          </a:xfrm>
          <a:prstGeom prst="rect">
            <a:avLst/>
          </a:prstGeom>
          <a:noFill/>
        </p:spPr>
        <p:txBody>
          <a:bodyPr wrap="square" lIns="53705" tIns="26852" rIns="53705" bIns="26852" rtlCol="0">
            <a:spAutoFit/>
          </a:bodyPr>
          <a:lstStyle/>
          <a:p>
            <a:pPr algn="ctr" defTabSz="763631"/>
            <a:r>
              <a:rPr lang="ru-RU" sz="1350" b="1" dirty="0">
                <a:solidFill>
                  <a:srgbClr val="7030A0"/>
                </a:solidFill>
                <a:cs typeface="Arial" pitchFamily="34" charset="0"/>
              </a:rPr>
              <a:t>СТО СРО</a:t>
            </a:r>
            <a:endParaRPr lang="en-US" sz="1350" b="1" dirty="0">
              <a:solidFill>
                <a:srgbClr val="7030A0"/>
              </a:solidFill>
              <a:cs typeface="Arial" pitchFamily="34" charset="0"/>
            </a:endParaRPr>
          </a:p>
        </p:txBody>
      </p:sp>
      <p:sp>
        <p:nvSpPr>
          <p:cNvPr id="32" name="TextBox 31"/>
          <p:cNvSpPr txBox="1"/>
          <p:nvPr/>
        </p:nvSpPr>
        <p:spPr>
          <a:xfrm rot="10800000" flipH="1" flipV="1">
            <a:off x="8675915" y="2811529"/>
            <a:ext cx="1703516" cy="261978"/>
          </a:xfrm>
          <a:prstGeom prst="rect">
            <a:avLst/>
          </a:prstGeom>
          <a:noFill/>
        </p:spPr>
        <p:txBody>
          <a:bodyPr wrap="square" lIns="53705" tIns="26852" rIns="53705" bIns="26852" rtlCol="0">
            <a:spAutoFit/>
          </a:bodyPr>
          <a:lstStyle/>
          <a:p>
            <a:pPr algn="ctr" defTabSz="763631"/>
            <a:r>
              <a:rPr lang="ru-RU" sz="1350" b="1" dirty="0">
                <a:solidFill>
                  <a:srgbClr val="7030A0"/>
                </a:solidFill>
                <a:cs typeface="Arial" pitchFamily="34" charset="0"/>
              </a:rPr>
              <a:t>ГОСТ Р 59932-2021</a:t>
            </a:r>
            <a:endParaRPr lang="en-US" sz="1350" b="1" dirty="0">
              <a:solidFill>
                <a:srgbClr val="7030A0"/>
              </a:solidFill>
              <a:cs typeface="Arial" pitchFamily="34" charset="0"/>
            </a:endParaRPr>
          </a:p>
        </p:txBody>
      </p:sp>
      <p:pic>
        <p:nvPicPr>
          <p:cNvPr id="24" name="Рисунок 23"/>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7413" y="3215366"/>
            <a:ext cx="1649569" cy="2290076"/>
          </a:xfrm>
          <a:prstGeom prst="rect">
            <a:avLst/>
          </a:prstGeom>
          <a:noFill/>
          <a:ln>
            <a:noFill/>
          </a:ln>
          <a:effectLst>
            <a:glow rad="63500">
              <a:schemeClr val="accent5">
                <a:satMod val="175000"/>
                <a:alpha val="40000"/>
              </a:schemeClr>
            </a:glow>
            <a:innerShdw blurRad="63500" dist="50800" dir="16200000">
              <a:prstClr val="black">
                <a:alpha val="50000"/>
              </a:prstClr>
            </a:innerShdw>
          </a:effectLst>
          <a:scene3d>
            <a:camera prst="orthographicFront"/>
            <a:lightRig rig="threePt" dir="t"/>
          </a:scene3d>
          <a:sp3d>
            <a:bevelT w="165100" prst="coolSlant"/>
          </a:sp3d>
        </p:spPr>
      </p:pic>
      <p:pic>
        <p:nvPicPr>
          <p:cNvPr id="30" name="Рисунок 2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4491" y="3383738"/>
            <a:ext cx="1649569" cy="2290076"/>
          </a:xfrm>
          <a:prstGeom prst="rect">
            <a:avLst/>
          </a:prstGeom>
          <a:noFill/>
          <a:ln>
            <a:noFill/>
          </a:ln>
          <a:effectLst>
            <a:glow rad="63500">
              <a:schemeClr val="accent5">
                <a:satMod val="175000"/>
                <a:alpha val="40000"/>
              </a:schemeClr>
            </a:glow>
            <a:innerShdw blurRad="63500" dist="50800" dir="16200000">
              <a:prstClr val="black">
                <a:alpha val="50000"/>
              </a:prstClr>
            </a:innerShdw>
          </a:effectLst>
          <a:scene3d>
            <a:camera prst="orthographicFront"/>
            <a:lightRig rig="threePt" dir="t"/>
          </a:scene3d>
          <a:sp3d>
            <a:bevelT w="165100" prst="coolSlant"/>
          </a:sp3d>
        </p:spPr>
      </p:pic>
      <p:pic>
        <p:nvPicPr>
          <p:cNvPr id="33" name="Рисунок 3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1734" y="3673398"/>
            <a:ext cx="1649569" cy="2290076"/>
          </a:xfrm>
          <a:prstGeom prst="rect">
            <a:avLst/>
          </a:prstGeom>
          <a:noFill/>
          <a:ln>
            <a:noFill/>
          </a:ln>
          <a:effectLst>
            <a:glow rad="63500">
              <a:schemeClr val="accent5">
                <a:satMod val="175000"/>
                <a:alpha val="40000"/>
              </a:schemeClr>
            </a:glow>
            <a:innerShdw blurRad="63500" dist="50800" dir="16200000">
              <a:prstClr val="black">
                <a:alpha val="50000"/>
              </a:prstClr>
            </a:innerShdw>
          </a:effectLst>
          <a:scene3d>
            <a:camera prst="orthographicFront"/>
            <a:lightRig rig="threePt" dir="t"/>
          </a:scene3d>
          <a:sp3d>
            <a:bevelT w="165100" prst="coolSlant"/>
          </a:sp3d>
        </p:spPr>
      </p:pic>
      <p:pic>
        <p:nvPicPr>
          <p:cNvPr id="34" name="Рисунок 33"/>
          <p:cNvPicPr>
            <a:picLocks noChangeAspect="1"/>
          </p:cNvPicPr>
          <p:nvPr/>
        </p:nvPicPr>
        <p:blipFill>
          <a:blip r:embed="rId9"/>
          <a:stretch>
            <a:fillRect/>
          </a:stretch>
        </p:blipFill>
        <p:spPr>
          <a:xfrm>
            <a:off x="8622866" y="3304691"/>
            <a:ext cx="1652272" cy="2342107"/>
          </a:xfrm>
          <a:prstGeom prst="rect">
            <a:avLst/>
          </a:prstGeom>
          <a:effectLst>
            <a:innerShdw blurRad="114300">
              <a:prstClr val="black"/>
            </a:innerShdw>
          </a:effectLst>
        </p:spPr>
      </p:pic>
      <p:pic>
        <p:nvPicPr>
          <p:cNvPr id="35" name="Рисунок 34"/>
          <p:cNvPicPr>
            <a:picLocks noChangeAspect="1"/>
          </p:cNvPicPr>
          <p:nvPr/>
        </p:nvPicPr>
        <p:blipFill>
          <a:blip r:embed="rId9"/>
          <a:stretch>
            <a:fillRect/>
          </a:stretch>
        </p:blipFill>
        <p:spPr>
          <a:xfrm>
            <a:off x="8851979" y="3647384"/>
            <a:ext cx="1652272" cy="2342107"/>
          </a:xfrm>
          <a:prstGeom prst="rect">
            <a:avLst/>
          </a:prstGeom>
          <a:effectLst>
            <a:innerShdw blurRad="114300">
              <a:prstClr val="black"/>
            </a:innerShdw>
          </a:effectLst>
        </p:spPr>
      </p:pic>
    </p:spTree>
    <p:extLst>
      <p:ext uri="{BB962C8B-B14F-4D97-AF65-F5344CB8AC3E}">
        <p14:creationId xmlns:p14="http://schemas.microsoft.com/office/powerpoint/2010/main" val="4185089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9785" y="4869160"/>
            <a:ext cx="6064990" cy="235780"/>
          </a:xfrm>
        </p:spPr>
        <p:txBody>
          <a:bodyPr/>
          <a:lstStyle/>
          <a:p>
            <a:r>
              <a:rPr lang="ru-RU" dirty="0"/>
              <a:t>АРМЗ-ВНИПИПТ – стандартизация 2023</a:t>
            </a:r>
          </a:p>
        </p:txBody>
      </p:sp>
      <p:sp>
        <p:nvSpPr>
          <p:cNvPr id="4" name="Номер слайда 3"/>
          <p:cNvSpPr>
            <a:spLocks noGrp="1"/>
          </p:cNvSpPr>
          <p:nvPr>
            <p:ph type="sldNum" sz="quarter" idx="12"/>
          </p:nvPr>
        </p:nvSpPr>
        <p:spPr>
          <a:xfrm>
            <a:off x="9528344" y="216563"/>
            <a:ext cx="2743200" cy="365125"/>
          </a:xfrm>
        </p:spPr>
        <p:txBody>
          <a:bodyPr/>
          <a:lstStyle/>
          <a:p>
            <a:fld id="{35A78594-8646-4D53-8F42-51980A186450}" type="slidenum">
              <a:rPr lang="ru-RU" smtClean="0"/>
              <a:pPr/>
              <a:t>35</a:t>
            </a:fld>
            <a:endParaRPr lang="ru-RU" dirty="0"/>
          </a:p>
        </p:txBody>
      </p:sp>
      <p:pic>
        <p:nvPicPr>
          <p:cNvPr id="2050" name="Picture 2" descr="https://priargunsky.armz.ru/images/gallery/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9786" y="897932"/>
            <a:ext cx="2625873" cy="201377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285659" y="847888"/>
            <a:ext cx="2272069" cy="1898277"/>
          </a:xfrm>
          <a:prstGeom prst="rect">
            <a:avLst/>
          </a:prstGeom>
        </p:spPr>
        <p:txBody>
          <a:bodyPr wrap="square">
            <a:spAutoFit/>
          </a:bodyPr>
          <a:lstStyle/>
          <a:p>
            <a:pPr>
              <a:lnSpc>
                <a:spcPct val="107000"/>
              </a:lnSpc>
              <a:spcAft>
                <a:spcPts val="600"/>
              </a:spcAft>
            </a:pPr>
            <a:r>
              <a:rPr lang="ru-RU" sz="2400" b="1" dirty="0">
                <a:latin typeface="Calibri" panose="020F0502020204030204" pitchFamily="34" charset="0"/>
                <a:ea typeface="Calibri" panose="020F0502020204030204" pitchFamily="34" charset="0"/>
                <a:cs typeface="Times New Roman" panose="02020603050405020304" pitchFamily="18" charset="0"/>
              </a:rPr>
              <a:t>ГОСТ Р   </a:t>
            </a:r>
            <a:r>
              <a:rPr lang="ru-RU" sz="1350" b="1" dirty="0">
                <a:latin typeface="Calibri" panose="020F0502020204030204" pitchFamily="34" charset="0"/>
                <a:ea typeface="Calibri" panose="020F0502020204030204" pitchFamily="34" charset="0"/>
                <a:cs typeface="Times New Roman" panose="02020603050405020304" pitchFamily="18" charset="0"/>
              </a:rPr>
              <a:t>ГИДРОМЕТАЛЛУРГИЧЕСКИЕ ЗАВОДЫ УРАНОДОБЫВАЮЩИХ ПРЕДПРИЯТИЙ </a:t>
            </a:r>
          </a:p>
          <a:p>
            <a:pPr>
              <a:lnSpc>
                <a:spcPct val="107000"/>
              </a:lnSpc>
              <a:spcAft>
                <a:spcPts val="600"/>
              </a:spcAft>
            </a:pPr>
            <a:r>
              <a:rPr lang="ru-RU" sz="1350" b="1" dirty="0">
                <a:latin typeface="Calibri" panose="020F0502020204030204" pitchFamily="34" charset="0"/>
                <a:ea typeface="Calibri" panose="020F0502020204030204" pitchFamily="34" charset="0"/>
                <a:cs typeface="Times New Roman" panose="02020603050405020304" pitchFamily="18" charset="0"/>
              </a:rPr>
              <a:t>Нормы технологического проектирования</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с) Inter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075" y="2811333"/>
            <a:ext cx="4085454" cy="22529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2806238" y="3222443"/>
            <a:ext cx="388995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ru-RU" sz="2400" b="1" dirty="0">
                <a:latin typeface="Calibri" panose="020F0502020204030204" pitchFamily="34" charset="0"/>
                <a:ea typeface="Calibri" panose="020F0502020204030204" pitchFamily="34" charset="0"/>
                <a:cs typeface="Times New Roman" panose="02020603050405020304" pitchFamily="18" charset="0"/>
              </a:rPr>
              <a:t>ГОСТ Р </a:t>
            </a:r>
            <a:r>
              <a:rPr lang="ru-RU" altLang="ru-RU" sz="1350" b="1" dirty="0">
                <a:latin typeface="Calibri" panose="020F0502020204030204" pitchFamily="34" charset="0"/>
                <a:ea typeface="Calibri" panose="020F0502020204030204" pitchFamily="34" charset="0"/>
                <a:cs typeface="Times New Roman" panose="02020603050405020304" pitchFamily="18" charset="0"/>
              </a:rPr>
              <a:t>ХВОСТОХРАНИЛИЩА ГИДРОМЕТАЛЛУРГИЧЕСКИХ ЗАВОДОВ УРАНОДОБЫВАЮЩИХ ПРЕДПРИЯТИЙ </a:t>
            </a:r>
          </a:p>
          <a:p>
            <a:pPr lvl="0" eaLnBrk="0" fontAlgn="base" hangingPunct="0">
              <a:spcBef>
                <a:spcPct val="0"/>
              </a:spcBef>
              <a:spcAft>
                <a:spcPct val="0"/>
              </a:spcAft>
            </a:pPr>
            <a:r>
              <a:rPr lang="ru-RU" altLang="ru-RU" sz="1350" b="1" dirty="0">
                <a:latin typeface="Calibri" panose="020F0502020204030204" pitchFamily="34" charset="0"/>
                <a:ea typeface="Calibri" panose="020F0502020204030204" pitchFamily="34" charset="0"/>
                <a:cs typeface="Times New Roman" panose="02020603050405020304" pitchFamily="18" charset="0"/>
              </a:rPr>
              <a:t>Нормы проектирования</a:t>
            </a:r>
            <a:endParaRPr lang="ru-RU" altLang="ru-RU" sz="1350" dirty="0">
              <a:latin typeface="Arial" panose="020B0604020202020204" pitchFamily="34" charset="0"/>
            </a:endParaRPr>
          </a:p>
        </p:txBody>
      </p:sp>
      <p:pic>
        <p:nvPicPr>
          <p:cNvPr id="8" name="Рисунок 7"/>
          <p:cNvPicPr>
            <a:picLocks noChangeAspect="1"/>
          </p:cNvPicPr>
          <p:nvPr/>
        </p:nvPicPr>
        <p:blipFill>
          <a:blip r:embed="rId4"/>
          <a:stretch>
            <a:fillRect/>
          </a:stretch>
        </p:blipFill>
        <p:spPr>
          <a:xfrm>
            <a:off x="6557728" y="847888"/>
            <a:ext cx="961361" cy="1415925"/>
          </a:xfrm>
          <a:prstGeom prst="rect">
            <a:avLst/>
          </a:prstGeom>
          <a:effectLst>
            <a:innerShdw blurRad="114300">
              <a:prstClr val="black"/>
            </a:innerShdw>
          </a:effectLst>
        </p:spPr>
      </p:pic>
      <p:pic>
        <p:nvPicPr>
          <p:cNvPr id="10" name="Рисунок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5934" y="847888"/>
            <a:ext cx="1027587" cy="1439991"/>
          </a:xfrm>
          <a:prstGeom prst="rect">
            <a:avLst/>
          </a:prstGeom>
          <a:noFill/>
          <a:ln>
            <a:noFill/>
          </a:ln>
          <a:effectLst>
            <a:glow rad="63500">
              <a:schemeClr val="accent5">
                <a:satMod val="175000"/>
                <a:alpha val="40000"/>
              </a:schemeClr>
            </a:glow>
            <a:innerShdw blurRad="63500" dist="50800" dir="16200000">
              <a:prstClr val="black">
                <a:alpha val="50000"/>
              </a:prstClr>
            </a:innerShdw>
          </a:effectLst>
          <a:scene3d>
            <a:camera prst="orthographicFront"/>
            <a:lightRig rig="threePt" dir="t"/>
          </a:scene3d>
          <a:sp3d>
            <a:bevelT w="165100" prst="coolSlant"/>
          </a:sp3d>
        </p:spPr>
      </p:pic>
      <p:sp>
        <p:nvSpPr>
          <p:cNvPr id="11" name="Стрелка вниз 10"/>
          <p:cNvSpPr/>
          <p:nvPr/>
        </p:nvSpPr>
        <p:spPr>
          <a:xfrm rot="16200000">
            <a:off x="7733517" y="1302494"/>
            <a:ext cx="314351" cy="506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Arial"/>
            </a:endParaRPr>
          </a:p>
        </p:txBody>
      </p:sp>
      <p:sp>
        <p:nvSpPr>
          <p:cNvPr id="7" name="Скругленный прямоугольник 6"/>
          <p:cNvSpPr/>
          <p:nvPr/>
        </p:nvSpPr>
        <p:spPr>
          <a:xfrm>
            <a:off x="8955701" y="1603809"/>
            <a:ext cx="1444829" cy="669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t>Актуализация</a:t>
            </a:r>
          </a:p>
        </p:txBody>
      </p:sp>
      <p:grpSp>
        <p:nvGrpSpPr>
          <p:cNvPr id="14" name="Группа 13"/>
          <p:cNvGrpSpPr/>
          <p:nvPr/>
        </p:nvGrpSpPr>
        <p:grpSpPr>
          <a:xfrm>
            <a:off x="6668885" y="1618438"/>
            <a:ext cx="964695" cy="624365"/>
            <a:chOff x="8215865" y="286309"/>
            <a:chExt cx="3025385" cy="2341415"/>
          </a:xfrm>
        </p:grpSpPr>
        <p:pic>
          <p:nvPicPr>
            <p:cNvPr id="15" name="Picture 10" descr="Картинки по запросу росстандарт"/>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5865" y="286309"/>
              <a:ext cx="2196744" cy="16497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8301493" y="1762087"/>
              <a:ext cx="2939757" cy="865637"/>
            </a:xfrm>
            <a:prstGeom prst="rect">
              <a:avLst/>
            </a:prstGeom>
          </p:spPr>
          <p:txBody>
            <a:bodyPr wrap="square">
              <a:spAutoFit/>
            </a:bodyPr>
            <a:lstStyle/>
            <a:p>
              <a:r>
                <a:rPr lang="ru-RU" sz="900" i="1" cap="small" dirty="0" err="1">
                  <a:solidFill>
                    <a:srgbClr val="092F31"/>
                  </a:solidFill>
                  <a:latin typeface="Novecento sans wide Book" pitchFamily="50" charset="-94"/>
                </a:rPr>
                <a:t>Росстандарт</a:t>
              </a:r>
              <a:endParaRPr lang="ru-RU" sz="900" i="1" dirty="0"/>
            </a:p>
          </p:txBody>
        </p:sp>
      </p:grpSp>
      <p:sp>
        <p:nvSpPr>
          <p:cNvPr id="17" name="Скругленный прямоугольник 16"/>
          <p:cNvSpPr/>
          <p:nvPr/>
        </p:nvSpPr>
        <p:spPr>
          <a:xfrm>
            <a:off x="7921708" y="1778193"/>
            <a:ext cx="869713" cy="3711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solidFill>
                  <a:schemeClr val="bg2">
                    <a:lumMod val="25000"/>
                  </a:schemeClr>
                </a:solidFill>
              </a:rPr>
              <a:t>СТО СРО</a:t>
            </a:r>
          </a:p>
        </p:txBody>
      </p:sp>
      <p:sp>
        <p:nvSpPr>
          <p:cNvPr id="19" name="Rectangle 1"/>
          <p:cNvSpPr>
            <a:spLocks noChangeArrowheads="1"/>
          </p:cNvSpPr>
          <p:nvPr/>
        </p:nvSpPr>
        <p:spPr bwMode="auto">
          <a:xfrm>
            <a:off x="2071398" y="5678708"/>
            <a:ext cx="3889951" cy="854080"/>
          </a:xfrm>
          <a:prstGeom prst="rect">
            <a:avLst/>
          </a:prstGeom>
          <a:noFill/>
          <a:ln w="9525">
            <a:solidFill>
              <a:schemeClr val="tx1"/>
            </a:solidFill>
            <a:prstDash val="dash"/>
            <a:miter lim="800000"/>
            <a:headEnd/>
            <a:tailEnd/>
          </a:ln>
          <a:effectLst>
            <a:glow rad="635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ru-RU" sz="2400" b="1" dirty="0">
                <a:latin typeface="Calibri" panose="020F0502020204030204" pitchFamily="34" charset="0"/>
                <a:ea typeface="Calibri" panose="020F0502020204030204" pitchFamily="34" charset="0"/>
                <a:cs typeface="Times New Roman" panose="02020603050405020304" pitchFamily="18" charset="0"/>
              </a:rPr>
              <a:t>ГОСТ Р </a:t>
            </a:r>
            <a:r>
              <a:rPr lang="ru-RU" altLang="ru-RU" sz="1350" b="1" dirty="0">
                <a:latin typeface="Calibri" panose="020F0502020204030204" pitchFamily="34" charset="0"/>
                <a:ea typeface="Calibri" panose="020F0502020204030204" pitchFamily="34" charset="0"/>
                <a:cs typeface="Times New Roman" panose="02020603050405020304" pitchFamily="18" charset="0"/>
              </a:rPr>
              <a:t>Объекты добычи урана методом скважинного подземного выщелачивания. Требования к рекультивации</a:t>
            </a:r>
            <a:endParaRPr lang="ru-RU" altLang="ru-RU" sz="1350" dirty="0">
              <a:latin typeface="Arial" panose="020B0604020202020204" pitchFamily="34" charset="0"/>
            </a:endParaRPr>
          </a:p>
        </p:txBody>
      </p:sp>
      <p:sp>
        <p:nvSpPr>
          <p:cNvPr id="18" name="Прямоугольник 17"/>
          <p:cNvSpPr/>
          <p:nvPr/>
        </p:nvSpPr>
        <p:spPr>
          <a:xfrm>
            <a:off x="1795605" y="5441134"/>
            <a:ext cx="8604925" cy="133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Заголовок 1"/>
          <p:cNvSpPr txBox="1">
            <a:spLocks/>
          </p:cNvSpPr>
          <p:nvPr/>
        </p:nvSpPr>
        <p:spPr>
          <a:xfrm>
            <a:off x="1659785" y="129277"/>
            <a:ext cx="6865374" cy="5396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100" kern="1200">
                <a:solidFill>
                  <a:srgbClr val="434F9B"/>
                </a:solidFill>
                <a:latin typeface="+mj-lt"/>
                <a:ea typeface="+mj-ea"/>
                <a:cs typeface="+mj-cs"/>
              </a:defRPr>
            </a:lvl1pPr>
          </a:lstStyle>
          <a:p>
            <a:r>
              <a:rPr lang="ru-RU" sz="1900" dirty="0"/>
              <a:t>Отраслевая стандартизация </a:t>
            </a:r>
          </a:p>
          <a:p>
            <a:r>
              <a:rPr lang="ru-RU" dirty="0"/>
              <a:t>АРМЗ-ВНИПИПТ – стандартизация 2022</a:t>
            </a:r>
          </a:p>
        </p:txBody>
      </p:sp>
      <p:sp>
        <p:nvSpPr>
          <p:cNvPr id="22" name="Rectangle 1"/>
          <p:cNvSpPr>
            <a:spLocks noChangeArrowheads="1"/>
          </p:cNvSpPr>
          <p:nvPr/>
        </p:nvSpPr>
        <p:spPr bwMode="auto">
          <a:xfrm>
            <a:off x="6240958" y="5695103"/>
            <a:ext cx="3889951" cy="854080"/>
          </a:xfrm>
          <a:prstGeom prst="rect">
            <a:avLst/>
          </a:prstGeom>
          <a:noFill/>
          <a:ln w="9525">
            <a:solidFill>
              <a:schemeClr val="tx1"/>
            </a:solidFill>
            <a:prstDash val="dash"/>
            <a:miter lim="800000"/>
            <a:headEnd/>
            <a:tailEnd/>
          </a:ln>
          <a:effectLst>
            <a:glow rad="635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ru-RU" sz="2400" b="1" dirty="0">
                <a:latin typeface="Calibri" panose="020F0502020204030204" pitchFamily="34" charset="0"/>
                <a:ea typeface="Calibri" panose="020F0502020204030204" pitchFamily="34" charset="0"/>
                <a:cs typeface="Times New Roman" panose="02020603050405020304" pitchFamily="18" charset="0"/>
              </a:rPr>
              <a:t>ГОСТ Р </a:t>
            </a:r>
            <a:r>
              <a:rPr lang="ru-RU" altLang="ru-RU" sz="1350" b="1" dirty="0">
                <a:latin typeface="Calibri" panose="020F0502020204030204" pitchFamily="34" charset="0"/>
                <a:ea typeface="Calibri" panose="020F0502020204030204" pitchFamily="34" charset="0"/>
                <a:cs typeface="Times New Roman" panose="02020603050405020304" pitchFamily="18" charset="0"/>
              </a:rPr>
              <a:t>Объекты добычи урановых руд подземным способом разработки. Нормы проектирования</a:t>
            </a:r>
          </a:p>
        </p:txBody>
      </p:sp>
    </p:spTree>
    <p:extLst>
      <p:ext uri="{BB962C8B-B14F-4D97-AF65-F5344CB8AC3E}">
        <p14:creationId xmlns:p14="http://schemas.microsoft.com/office/powerpoint/2010/main" val="3039435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Скругленный прямоугольник 41"/>
          <p:cNvSpPr/>
          <p:nvPr/>
        </p:nvSpPr>
        <p:spPr>
          <a:xfrm>
            <a:off x="2140055" y="861608"/>
            <a:ext cx="5667051" cy="134419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524000" y="129279"/>
            <a:ext cx="7650178" cy="539699"/>
          </a:xfrm>
        </p:spPr>
        <p:txBody>
          <a:bodyPr/>
          <a:lstStyle/>
          <a:p>
            <a:r>
              <a:rPr lang="ru-RU" sz="2200" dirty="0"/>
              <a:t>Отраслевая стандартизация - </a:t>
            </a:r>
            <a:r>
              <a:rPr lang="ru-RU" sz="1800" dirty="0"/>
              <a:t>Геодезический мониторинг </a:t>
            </a:r>
          </a:p>
        </p:txBody>
      </p:sp>
      <p:sp>
        <p:nvSpPr>
          <p:cNvPr id="4" name="Номер слайда 3"/>
          <p:cNvSpPr>
            <a:spLocks noGrp="1"/>
          </p:cNvSpPr>
          <p:nvPr>
            <p:ph type="sldNum" sz="quarter" idx="12"/>
          </p:nvPr>
        </p:nvSpPr>
        <p:spPr>
          <a:xfrm>
            <a:off x="9528344" y="216563"/>
            <a:ext cx="2743200" cy="365125"/>
          </a:xfrm>
        </p:spPr>
        <p:txBody>
          <a:bodyPr/>
          <a:lstStyle/>
          <a:p>
            <a:fld id="{35A78594-8646-4D53-8F42-51980A186450}" type="slidenum">
              <a:rPr lang="ru-RU" smtClean="0"/>
              <a:pPr/>
              <a:t>36</a:t>
            </a:fld>
            <a:endParaRPr lang="ru-RU" dirty="0"/>
          </a:p>
        </p:txBody>
      </p:sp>
      <p:sp>
        <p:nvSpPr>
          <p:cNvPr id="5" name="TextBox 4"/>
          <p:cNvSpPr txBox="1"/>
          <p:nvPr/>
        </p:nvSpPr>
        <p:spPr>
          <a:xfrm>
            <a:off x="3126256" y="2690909"/>
            <a:ext cx="6919452" cy="423449"/>
          </a:xfrm>
          <a:prstGeom prst="rect">
            <a:avLst/>
          </a:prstGeom>
          <a:noFill/>
          <a:ln w="19050">
            <a:noFill/>
          </a:ln>
        </p:spPr>
        <p:txBody>
          <a:bodyPr wrap="square" rtlCol="0">
            <a:spAutoFit/>
          </a:bodyPr>
          <a:lstStyle/>
          <a:p>
            <a:pPr defTabSz="913554">
              <a:lnSpc>
                <a:spcPct val="150000"/>
              </a:lnSpc>
            </a:pPr>
            <a:r>
              <a:rPr lang="ru-RU" sz="1600" b="1" u="sng" dirty="0">
                <a:solidFill>
                  <a:srgbClr val="C00000"/>
                </a:solidFill>
                <a:latin typeface="Calibri"/>
              </a:rPr>
              <a:t>Создание единой системы документов</a:t>
            </a:r>
          </a:p>
        </p:txBody>
      </p:sp>
      <p:sp>
        <p:nvSpPr>
          <p:cNvPr id="6" name="TextBox 5"/>
          <p:cNvSpPr txBox="1"/>
          <p:nvPr/>
        </p:nvSpPr>
        <p:spPr>
          <a:xfrm>
            <a:off x="3129232" y="2230849"/>
            <a:ext cx="6671994" cy="382092"/>
          </a:xfrm>
          <a:prstGeom prst="rect">
            <a:avLst/>
          </a:prstGeom>
          <a:noFill/>
          <a:ln w="19050">
            <a:noFill/>
          </a:ln>
        </p:spPr>
        <p:txBody>
          <a:bodyPr wrap="square" rtlCol="0">
            <a:spAutoFit/>
          </a:bodyPr>
          <a:lstStyle/>
          <a:p>
            <a:pPr defTabSz="913554">
              <a:lnSpc>
                <a:spcPct val="150000"/>
              </a:lnSpc>
            </a:pPr>
            <a:r>
              <a:rPr lang="ru-RU" sz="1400" b="1" u="sng" dirty="0">
                <a:solidFill>
                  <a:srgbClr val="C00000"/>
                </a:solidFill>
                <a:latin typeface="Calibri"/>
              </a:rPr>
              <a:t>Отсутствие единых отраслевых требований, дублирование и противоречивость</a:t>
            </a:r>
          </a:p>
        </p:txBody>
      </p:sp>
      <p:sp>
        <p:nvSpPr>
          <p:cNvPr id="17" name="Заголовок 1"/>
          <p:cNvSpPr txBox="1">
            <a:spLocks/>
          </p:cNvSpPr>
          <p:nvPr/>
        </p:nvSpPr>
        <p:spPr>
          <a:xfrm>
            <a:off x="1571625" y="2273284"/>
            <a:ext cx="5975798" cy="3435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defRPr/>
            </a:pPr>
            <a:r>
              <a:rPr lang="ru-RU" u="sng" dirty="0">
                <a:latin typeface="Arial"/>
              </a:rPr>
              <a:t>Проблема</a:t>
            </a:r>
            <a:r>
              <a:rPr lang="ru-RU" dirty="0">
                <a:latin typeface="Arial"/>
              </a:rPr>
              <a:t>: </a:t>
            </a:r>
          </a:p>
        </p:txBody>
      </p:sp>
      <p:sp>
        <p:nvSpPr>
          <p:cNvPr id="18" name="Заголовок 1"/>
          <p:cNvSpPr txBox="1">
            <a:spLocks/>
          </p:cNvSpPr>
          <p:nvPr/>
        </p:nvSpPr>
        <p:spPr>
          <a:xfrm>
            <a:off x="1624282" y="2822353"/>
            <a:ext cx="1504950" cy="3435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defRPr/>
            </a:pPr>
            <a:r>
              <a:rPr lang="ru-RU" u="sng" dirty="0">
                <a:latin typeface="Arial"/>
              </a:rPr>
              <a:t>Решение</a:t>
            </a:r>
            <a:r>
              <a:rPr lang="ru-RU" dirty="0">
                <a:latin typeface="Arial"/>
              </a:rPr>
              <a:t>:</a:t>
            </a:r>
          </a:p>
        </p:txBody>
      </p:sp>
      <p:grpSp>
        <p:nvGrpSpPr>
          <p:cNvPr id="22" name="Группа 21"/>
          <p:cNvGrpSpPr/>
          <p:nvPr/>
        </p:nvGrpSpPr>
        <p:grpSpPr>
          <a:xfrm>
            <a:off x="2910897" y="3246088"/>
            <a:ext cx="6263281" cy="445951"/>
            <a:chOff x="50419" y="2196276"/>
            <a:chExt cx="8035976" cy="872685"/>
          </a:xfrm>
        </p:grpSpPr>
        <p:sp>
          <p:nvSpPr>
            <p:cNvPr id="23" name="Прямоугольник с двумя вырезанными противолежащими углами 36"/>
            <p:cNvSpPr/>
            <p:nvPr/>
          </p:nvSpPr>
          <p:spPr>
            <a:xfrm>
              <a:off x="5660520" y="2216716"/>
              <a:ext cx="2425875" cy="852245"/>
            </a:xfrm>
            <a:prstGeom prst="snip2DiagRect">
              <a:avLst/>
            </a:prstGeom>
            <a:gradFill rotWithShape="1">
              <a:gsLst>
                <a:gs pos="0">
                  <a:srgbClr val="9C5252">
                    <a:tint val="1000"/>
                  </a:srgbClr>
                </a:gs>
                <a:gs pos="68000">
                  <a:srgbClr val="9C5252">
                    <a:tint val="77000"/>
                  </a:srgbClr>
                </a:gs>
                <a:gs pos="81000">
                  <a:srgbClr val="9C5252">
                    <a:tint val="79000"/>
                  </a:srgbClr>
                </a:gs>
                <a:gs pos="86000">
                  <a:srgbClr val="9C5252">
                    <a:tint val="73000"/>
                  </a:srgbClr>
                </a:gs>
                <a:gs pos="100000">
                  <a:srgbClr val="9C5252">
                    <a:tint val="35000"/>
                  </a:srgbClr>
                </a:gs>
              </a:gsLst>
              <a:lin ang="5400000" scaled="1"/>
            </a:gradFill>
            <a:ln w="9525" cap="flat" cmpd="sng" algn="ctr">
              <a:solidFill>
                <a:srgbClr val="002060"/>
              </a:solidFill>
              <a:prstDash val="solid"/>
            </a:ln>
            <a:effectLst>
              <a:glow rad="63500">
                <a:srgbClr val="9C5252">
                  <a:tint val="30000"/>
                  <a:shade val="95000"/>
                  <a:satMod val="300000"/>
                  <a:alpha val="50000"/>
                </a:srgbClr>
              </a:glow>
            </a:effectLst>
          </p:spPr>
          <p:txBody>
            <a:bodyPr lIns="27000" tIns="27000" rIns="27000" bIns="27000" rtlCol="0" anchor="ctr">
              <a:normAutofit/>
            </a:bodyPr>
            <a:lstStyle/>
            <a:p>
              <a:pPr algn="ctr" defTabSz="685800">
                <a:defRPr/>
              </a:pPr>
              <a:r>
                <a:rPr lang="ru-RU" sz="900" dirty="0">
                  <a:solidFill>
                    <a:prstClr val="black"/>
                  </a:solidFill>
                </a:rPr>
                <a:t>СРО Строй</a:t>
              </a:r>
            </a:p>
          </p:txBody>
        </p:sp>
        <p:sp>
          <p:nvSpPr>
            <p:cNvPr id="24" name="Прямоугольник с двумя вырезанными противолежащими углами 37"/>
            <p:cNvSpPr/>
            <p:nvPr/>
          </p:nvSpPr>
          <p:spPr>
            <a:xfrm>
              <a:off x="2768443" y="2216716"/>
              <a:ext cx="2588736" cy="852244"/>
            </a:xfrm>
            <a:prstGeom prst="snip2DiagRect">
              <a:avLst/>
            </a:prstGeom>
            <a:gradFill rotWithShape="1">
              <a:gsLst>
                <a:gs pos="0">
                  <a:srgbClr val="9C5252">
                    <a:tint val="1000"/>
                  </a:srgbClr>
                </a:gs>
                <a:gs pos="68000">
                  <a:srgbClr val="9C5252">
                    <a:tint val="77000"/>
                  </a:srgbClr>
                </a:gs>
                <a:gs pos="81000">
                  <a:srgbClr val="9C5252">
                    <a:tint val="79000"/>
                  </a:srgbClr>
                </a:gs>
                <a:gs pos="86000">
                  <a:srgbClr val="9C5252">
                    <a:tint val="73000"/>
                  </a:srgbClr>
                </a:gs>
                <a:gs pos="100000">
                  <a:srgbClr val="9C5252">
                    <a:tint val="35000"/>
                  </a:srgbClr>
                </a:gs>
              </a:gsLst>
              <a:lin ang="5400000" scaled="1"/>
            </a:gradFill>
            <a:ln w="9525" cap="flat" cmpd="sng" algn="ctr">
              <a:solidFill>
                <a:srgbClr val="002060"/>
              </a:solidFill>
              <a:prstDash val="solid"/>
            </a:ln>
            <a:effectLst>
              <a:glow rad="63500">
                <a:srgbClr val="9C5252">
                  <a:tint val="30000"/>
                  <a:shade val="95000"/>
                  <a:satMod val="300000"/>
                  <a:alpha val="50000"/>
                </a:srgbClr>
              </a:glow>
            </a:effectLst>
          </p:spPr>
          <p:txBody>
            <a:bodyPr lIns="27000" tIns="27000" rIns="27000" bIns="27000" rtlCol="0" anchor="ctr">
              <a:normAutofit/>
            </a:bodyPr>
            <a:lstStyle/>
            <a:p>
              <a:pPr algn="ctr" defTabSz="685800">
                <a:defRPr/>
              </a:pPr>
              <a:r>
                <a:rPr lang="ru-RU" sz="900" dirty="0">
                  <a:solidFill>
                    <a:prstClr val="black"/>
                  </a:solidFill>
                </a:rPr>
                <a:t>СРО Строй</a:t>
              </a:r>
            </a:p>
          </p:txBody>
        </p:sp>
        <p:sp>
          <p:nvSpPr>
            <p:cNvPr id="25" name="Прямоугольник с двумя вырезанными противолежащими углами 38"/>
            <p:cNvSpPr/>
            <p:nvPr/>
          </p:nvSpPr>
          <p:spPr>
            <a:xfrm>
              <a:off x="50419" y="2196276"/>
              <a:ext cx="2414682" cy="852244"/>
            </a:xfrm>
            <a:prstGeom prst="snip2DiagRect">
              <a:avLst/>
            </a:prstGeom>
            <a:gradFill rotWithShape="1">
              <a:gsLst>
                <a:gs pos="0">
                  <a:srgbClr val="9C5252">
                    <a:tint val="1000"/>
                  </a:srgbClr>
                </a:gs>
                <a:gs pos="68000">
                  <a:srgbClr val="9C5252">
                    <a:tint val="77000"/>
                  </a:srgbClr>
                </a:gs>
                <a:gs pos="81000">
                  <a:srgbClr val="9C5252">
                    <a:tint val="79000"/>
                  </a:srgbClr>
                </a:gs>
                <a:gs pos="86000">
                  <a:srgbClr val="9C5252">
                    <a:tint val="73000"/>
                  </a:srgbClr>
                </a:gs>
                <a:gs pos="100000">
                  <a:srgbClr val="9C5252">
                    <a:tint val="35000"/>
                  </a:srgbClr>
                </a:gs>
              </a:gsLst>
              <a:lin ang="5400000" scaled="1"/>
            </a:gradFill>
            <a:ln w="9525" cap="flat" cmpd="sng" algn="ctr">
              <a:solidFill>
                <a:srgbClr val="002060"/>
              </a:solidFill>
              <a:prstDash val="solid"/>
            </a:ln>
            <a:effectLst>
              <a:glow rad="63500">
                <a:srgbClr val="9C5252">
                  <a:tint val="30000"/>
                  <a:shade val="95000"/>
                  <a:satMod val="300000"/>
                  <a:alpha val="50000"/>
                </a:srgbClr>
              </a:glow>
            </a:effectLst>
          </p:spPr>
          <p:txBody>
            <a:bodyPr lIns="27000" tIns="27000" rIns="27000" bIns="27000" rtlCol="0" anchor="ctr">
              <a:normAutofit/>
            </a:bodyPr>
            <a:lstStyle/>
            <a:p>
              <a:pPr algn="ctr" defTabSz="685800">
                <a:defRPr/>
              </a:pPr>
              <a:r>
                <a:rPr lang="ru-RU" sz="900" dirty="0">
                  <a:solidFill>
                    <a:prstClr val="black"/>
                  </a:solidFill>
                </a:rPr>
                <a:t>СРО Проект</a:t>
              </a:r>
            </a:p>
          </p:txBody>
        </p:sp>
      </p:grpSp>
      <p:sp>
        <p:nvSpPr>
          <p:cNvPr id="26" name="Блок-схема: альтернативный процесс 25"/>
          <p:cNvSpPr/>
          <p:nvPr/>
        </p:nvSpPr>
        <p:spPr>
          <a:xfrm>
            <a:off x="2790214" y="3749539"/>
            <a:ext cx="2211684" cy="595629"/>
          </a:xfrm>
          <a:prstGeom prst="flowChartAlternateProcess">
            <a:avLst/>
          </a:prstGeom>
          <a:gradFill rotWithShape="1">
            <a:gsLst>
              <a:gs pos="0">
                <a:srgbClr val="6076B4">
                  <a:tint val="73000"/>
                  <a:satMod val="150000"/>
                </a:srgbClr>
              </a:gs>
              <a:gs pos="25000">
                <a:srgbClr val="6076B4">
                  <a:tint val="96000"/>
                  <a:shade val="80000"/>
                  <a:satMod val="105000"/>
                </a:srgbClr>
              </a:gs>
              <a:gs pos="38000">
                <a:srgbClr val="6076B4">
                  <a:tint val="96000"/>
                  <a:shade val="59000"/>
                  <a:satMod val="120000"/>
                </a:srgbClr>
              </a:gs>
              <a:gs pos="55000">
                <a:srgbClr val="6076B4">
                  <a:shade val="57000"/>
                  <a:satMod val="120000"/>
                </a:srgbClr>
              </a:gs>
              <a:gs pos="80000">
                <a:srgbClr val="6076B4">
                  <a:shade val="56000"/>
                  <a:satMod val="145000"/>
                </a:srgbClr>
              </a:gs>
              <a:gs pos="88000">
                <a:srgbClr val="6076B4">
                  <a:shade val="63000"/>
                  <a:satMod val="160000"/>
                </a:srgbClr>
              </a:gs>
              <a:gs pos="100000">
                <a:srgbClr val="6076B4">
                  <a:tint val="99555"/>
                  <a:satMod val="155000"/>
                </a:srgbClr>
              </a:gs>
            </a:gsLst>
            <a:lin ang="5400000" scaled="1"/>
          </a:gradFill>
          <a:ln>
            <a:solidFill>
              <a:srgbClr val="002060"/>
            </a:solidFill>
          </a:ln>
          <a:effectLst>
            <a:glow rad="76200">
              <a:srgbClr val="6076B4">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6076B4">
                <a:shade val="30000"/>
                <a:satMod val="200000"/>
              </a:srgbClr>
            </a:contourClr>
          </a:sp3d>
        </p:spPr>
        <p:txBody>
          <a:bodyPr rtlCol="0" anchor="ctr"/>
          <a:lstStyle/>
          <a:p>
            <a:pPr algn="ctr" defTabSz="718781">
              <a:defRPr/>
            </a:pPr>
            <a:r>
              <a:rPr lang="ru-RU" sz="900" b="1" dirty="0">
                <a:solidFill>
                  <a:srgbClr val="FF0000"/>
                </a:solidFill>
              </a:rPr>
              <a:t>СТО СРО</a:t>
            </a:r>
          </a:p>
          <a:p>
            <a:pPr algn="ctr" defTabSz="718781">
              <a:defRPr/>
            </a:pPr>
            <a:r>
              <a:rPr lang="ru-RU" sz="900" b="1" dirty="0">
                <a:solidFill>
                  <a:prstClr val="black"/>
                </a:solidFill>
              </a:rPr>
              <a:t>ГМ</a:t>
            </a:r>
          </a:p>
          <a:p>
            <a:pPr algn="ctr" defTabSz="718781">
              <a:defRPr/>
            </a:pPr>
            <a:r>
              <a:rPr lang="ru-RU" sz="900" b="1" dirty="0">
                <a:solidFill>
                  <a:prstClr val="black"/>
                </a:solidFill>
              </a:rPr>
              <a:t>Программа наблюдений за осадками и кренами </a:t>
            </a:r>
          </a:p>
        </p:txBody>
      </p:sp>
      <p:sp>
        <p:nvSpPr>
          <p:cNvPr id="27" name="Блок-схема: альтернативный процесс 26"/>
          <p:cNvSpPr/>
          <p:nvPr/>
        </p:nvSpPr>
        <p:spPr>
          <a:xfrm>
            <a:off x="5129402" y="3749538"/>
            <a:ext cx="2110025" cy="558346"/>
          </a:xfrm>
          <a:prstGeom prst="flowChartAlternateProcess">
            <a:avLst/>
          </a:prstGeom>
          <a:gradFill rotWithShape="1">
            <a:gsLst>
              <a:gs pos="0">
                <a:srgbClr val="6076B4">
                  <a:tint val="73000"/>
                  <a:satMod val="150000"/>
                </a:srgbClr>
              </a:gs>
              <a:gs pos="25000">
                <a:srgbClr val="6076B4">
                  <a:tint val="96000"/>
                  <a:shade val="80000"/>
                  <a:satMod val="105000"/>
                </a:srgbClr>
              </a:gs>
              <a:gs pos="38000">
                <a:srgbClr val="6076B4">
                  <a:tint val="96000"/>
                  <a:shade val="59000"/>
                  <a:satMod val="120000"/>
                </a:srgbClr>
              </a:gs>
              <a:gs pos="55000">
                <a:srgbClr val="6076B4">
                  <a:shade val="57000"/>
                  <a:satMod val="120000"/>
                </a:srgbClr>
              </a:gs>
              <a:gs pos="80000">
                <a:srgbClr val="6076B4">
                  <a:shade val="56000"/>
                  <a:satMod val="145000"/>
                </a:srgbClr>
              </a:gs>
              <a:gs pos="88000">
                <a:srgbClr val="6076B4">
                  <a:shade val="63000"/>
                  <a:satMod val="160000"/>
                </a:srgbClr>
              </a:gs>
              <a:gs pos="100000">
                <a:srgbClr val="6076B4">
                  <a:tint val="99555"/>
                  <a:satMod val="155000"/>
                </a:srgbClr>
              </a:gs>
            </a:gsLst>
            <a:lin ang="5400000" scaled="1"/>
          </a:gradFill>
          <a:ln>
            <a:solidFill>
              <a:srgbClr val="002060"/>
            </a:solidFill>
          </a:ln>
          <a:effectLst>
            <a:glow rad="76200">
              <a:srgbClr val="6076B4">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6076B4">
                <a:shade val="30000"/>
                <a:satMod val="200000"/>
              </a:srgbClr>
            </a:contourClr>
          </a:sp3d>
        </p:spPr>
        <p:txBody>
          <a:bodyPr rtlCol="0" anchor="ctr"/>
          <a:lstStyle/>
          <a:p>
            <a:pPr algn="ctr" defTabSz="718781">
              <a:defRPr/>
            </a:pPr>
            <a:r>
              <a:rPr lang="ru-RU" sz="900" b="1" dirty="0">
                <a:solidFill>
                  <a:srgbClr val="FF0000"/>
                </a:solidFill>
              </a:rPr>
              <a:t>СТО СРО</a:t>
            </a:r>
          </a:p>
          <a:p>
            <a:pPr algn="ctr" defTabSz="718781">
              <a:defRPr/>
            </a:pPr>
            <a:r>
              <a:rPr lang="ru-RU" sz="900" b="1" dirty="0">
                <a:solidFill>
                  <a:prstClr val="black"/>
                </a:solidFill>
              </a:rPr>
              <a:t>ГМ в период строительства</a:t>
            </a:r>
          </a:p>
          <a:p>
            <a:pPr algn="ctr" defTabSz="718781">
              <a:defRPr/>
            </a:pPr>
            <a:r>
              <a:rPr lang="ru-RU" sz="900" b="1" dirty="0">
                <a:solidFill>
                  <a:prstClr val="black"/>
                </a:solidFill>
              </a:rPr>
              <a:t>(учесть ЯЭУ ВН)</a:t>
            </a:r>
          </a:p>
        </p:txBody>
      </p:sp>
      <p:sp>
        <p:nvSpPr>
          <p:cNvPr id="28" name="Блок-схема: альтернативный процесс 27"/>
          <p:cNvSpPr/>
          <p:nvPr/>
        </p:nvSpPr>
        <p:spPr>
          <a:xfrm>
            <a:off x="7398068" y="3749537"/>
            <a:ext cx="2214901" cy="556802"/>
          </a:xfrm>
          <a:prstGeom prst="flowChartAlternateProcess">
            <a:avLst/>
          </a:prstGeom>
          <a:gradFill rotWithShape="1">
            <a:gsLst>
              <a:gs pos="0">
                <a:srgbClr val="6076B4">
                  <a:tint val="73000"/>
                  <a:satMod val="150000"/>
                </a:srgbClr>
              </a:gs>
              <a:gs pos="25000">
                <a:srgbClr val="6076B4">
                  <a:tint val="96000"/>
                  <a:shade val="80000"/>
                  <a:satMod val="105000"/>
                </a:srgbClr>
              </a:gs>
              <a:gs pos="38000">
                <a:srgbClr val="6076B4">
                  <a:tint val="96000"/>
                  <a:shade val="59000"/>
                  <a:satMod val="120000"/>
                </a:srgbClr>
              </a:gs>
              <a:gs pos="55000">
                <a:srgbClr val="6076B4">
                  <a:shade val="57000"/>
                  <a:satMod val="120000"/>
                </a:srgbClr>
              </a:gs>
              <a:gs pos="80000">
                <a:srgbClr val="6076B4">
                  <a:shade val="56000"/>
                  <a:satMod val="145000"/>
                </a:srgbClr>
              </a:gs>
              <a:gs pos="88000">
                <a:srgbClr val="6076B4">
                  <a:shade val="63000"/>
                  <a:satMod val="160000"/>
                </a:srgbClr>
              </a:gs>
              <a:gs pos="100000">
                <a:srgbClr val="6076B4">
                  <a:tint val="99555"/>
                  <a:satMod val="155000"/>
                </a:srgbClr>
              </a:gs>
            </a:gsLst>
            <a:lin ang="5400000" scaled="1"/>
          </a:gradFill>
          <a:ln>
            <a:solidFill>
              <a:srgbClr val="002060"/>
            </a:solidFill>
          </a:ln>
          <a:effectLst>
            <a:glow rad="76200">
              <a:srgbClr val="6076B4">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6076B4">
                <a:shade val="30000"/>
                <a:satMod val="200000"/>
              </a:srgbClr>
            </a:contourClr>
          </a:sp3d>
        </p:spPr>
        <p:txBody>
          <a:bodyPr rtlCol="0" anchor="ctr"/>
          <a:lstStyle/>
          <a:p>
            <a:pPr algn="ctr" defTabSz="718781">
              <a:defRPr/>
            </a:pPr>
            <a:r>
              <a:rPr lang="ru-RU" sz="900" b="1" dirty="0">
                <a:solidFill>
                  <a:srgbClr val="FF0000"/>
                </a:solidFill>
              </a:rPr>
              <a:t>СТО СРО</a:t>
            </a:r>
          </a:p>
          <a:p>
            <a:pPr algn="ctr" defTabSz="718781">
              <a:defRPr/>
            </a:pPr>
            <a:r>
              <a:rPr lang="ru-RU" sz="900" b="1" dirty="0">
                <a:solidFill>
                  <a:prstClr val="black"/>
                </a:solidFill>
              </a:rPr>
              <a:t>ГМ в период эксплуатации</a:t>
            </a:r>
          </a:p>
          <a:p>
            <a:pPr algn="ctr" defTabSz="718781">
              <a:defRPr/>
            </a:pPr>
            <a:r>
              <a:rPr lang="ru-RU" sz="900" b="1" dirty="0">
                <a:solidFill>
                  <a:prstClr val="black"/>
                </a:solidFill>
              </a:rPr>
              <a:t>(учесть ЯЭУ ВН)</a:t>
            </a:r>
          </a:p>
        </p:txBody>
      </p:sp>
      <p:sp>
        <p:nvSpPr>
          <p:cNvPr id="33" name="Правая фигурная скобка 32"/>
          <p:cNvSpPr/>
          <p:nvPr/>
        </p:nvSpPr>
        <p:spPr>
          <a:xfrm rot="10800000">
            <a:off x="2305561" y="3345312"/>
            <a:ext cx="357150" cy="3260065"/>
          </a:xfrm>
          <a:prstGeom prst="rightBrace">
            <a:avLst>
              <a:gd name="adj1" fmla="val 50671"/>
              <a:gd name="adj2" fmla="val 49669"/>
            </a:avLst>
          </a:prstGeom>
          <a:noFill/>
          <a:ln w="57150" cap="flat" cmpd="sng" algn="ctr">
            <a:solidFill>
              <a:srgbClr val="002060"/>
            </a:solidFill>
            <a:prstDash val="solid"/>
          </a:ln>
          <a:effectLst/>
        </p:spPr>
        <p:txBody>
          <a:bodyPr rtlCol="0" anchor="ctr"/>
          <a:lstStyle/>
          <a:p>
            <a:pPr algn="ctr" defTabSz="685800">
              <a:defRPr/>
            </a:pPr>
            <a:endParaRPr lang="ru-RU" sz="1350">
              <a:solidFill>
                <a:prstClr val="white"/>
              </a:solidFill>
            </a:endParaRPr>
          </a:p>
        </p:txBody>
      </p:sp>
      <p:sp>
        <p:nvSpPr>
          <p:cNvPr id="34" name="Блок-схема: альтернативный процесс 33"/>
          <p:cNvSpPr/>
          <p:nvPr/>
        </p:nvSpPr>
        <p:spPr>
          <a:xfrm rot="16200000">
            <a:off x="1075471" y="4816993"/>
            <a:ext cx="1830627" cy="464048"/>
          </a:xfrm>
          <a:prstGeom prst="flowChartAlternateProcess">
            <a:avLst/>
          </a:prstGeom>
          <a:solidFill>
            <a:srgbClr val="FF5050"/>
          </a:solidFill>
          <a:ln>
            <a:solidFill>
              <a:srgbClr val="002060"/>
            </a:solidFill>
          </a:ln>
          <a:effectLst>
            <a:glow rad="76200">
              <a:srgbClr val="6076B4">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6076B4">
                <a:shade val="30000"/>
                <a:satMod val="200000"/>
              </a:srgbClr>
            </a:contourClr>
          </a:sp3d>
        </p:spPr>
        <p:txBody>
          <a:bodyPr rtlCol="0" anchor="ctr"/>
          <a:lstStyle/>
          <a:p>
            <a:pPr algn="ctr" defTabSz="718781">
              <a:defRPr/>
            </a:pPr>
            <a:r>
              <a:rPr lang="ru-RU" sz="1200" b="1" dirty="0">
                <a:solidFill>
                  <a:prstClr val="black"/>
                </a:solidFill>
              </a:rPr>
              <a:t>НП 064-17</a:t>
            </a:r>
          </a:p>
        </p:txBody>
      </p:sp>
      <p:graphicFrame>
        <p:nvGraphicFramePr>
          <p:cNvPr id="48" name="Объект 8"/>
          <p:cNvGraphicFramePr>
            <a:graphicFrameLocks/>
          </p:cNvGraphicFramePr>
          <p:nvPr/>
        </p:nvGraphicFramePr>
        <p:xfrm>
          <a:off x="2140054" y="4845544"/>
          <a:ext cx="8891856" cy="188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Правая фигурная скобка 42"/>
          <p:cNvSpPr/>
          <p:nvPr/>
        </p:nvSpPr>
        <p:spPr>
          <a:xfrm rot="5400000">
            <a:off x="6044061" y="1029104"/>
            <a:ext cx="357150" cy="6989276"/>
          </a:xfrm>
          <a:prstGeom prst="rightBrace">
            <a:avLst>
              <a:gd name="adj1" fmla="val 50671"/>
              <a:gd name="adj2" fmla="val 49669"/>
            </a:avLst>
          </a:prstGeom>
          <a:solidFill>
            <a:schemeClr val="bg1"/>
          </a:solidFill>
          <a:ln w="57150" cap="flat" cmpd="sng" algn="ctr">
            <a:solidFill>
              <a:srgbClr val="00B0F0"/>
            </a:solidFill>
            <a:prstDash val="solid"/>
          </a:ln>
          <a:effectLst/>
        </p:spPr>
        <p:txBody>
          <a:bodyPr rtlCol="0" anchor="ctr"/>
          <a:lstStyle/>
          <a:p>
            <a:pPr algn="ctr" defTabSz="685800">
              <a:defRPr/>
            </a:pPr>
            <a:endParaRPr lang="ru-RU" sz="1350">
              <a:solidFill>
                <a:prstClr val="white"/>
              </a:solidFill>
            </a:endParaRPr>
          </a:p>
        </p:txBody>
      </p:sp>
      <p:pic>
        <p:nvPicPr>
          <p:cNvPr id="47" name="Рисунок 46"/>
          <p:cNvPicPr/>
          <p:nvPr/>
        </p:nvPicPr>
        <p:blipFill>
          <a:blip r:embed="rId7">
            <a:extLst>
              <a:ext uri="{28A0092B-C50C-407E-A947-70E740481C1C}">
                <a14:useLocalDpi xmlns:a14="http://schemas.microsoft.com/office/drawing/2010/main" val="0"/>
              </a:ext>
            </a:extLst>
          </a:blip>
          <a:srcRect/>
          <a:stretch>
            <a:fillRect/>
          </a:stretch>
        </p:blipFill>
        <p:spPr bwMode="auto">
          <a:xfrm>
            <a:off x="2222808" y="896073"/>
            <a:ext cx="5410200" cy="1238250"/>
          </a:xfrm>
          <a:prstGeom prst="rect">
            <a:avLst/>
          </a:prstGeom>
          <a:noFill/>
        </p:spPr>
      </p:pic>
      <p:cxnSp>
        <p:nvCxnSpPr>
          <p:cNvPr id="52" name="Скругленная соединительная линия 51"/>
          <p:cNvCxnSpPr/>
          <p:nvPr/>
        </p:nvCxnSpPr>
        <p:spPr>
          <a:xfrm flipH="1">
            <a:off x="6854507" y="1564895"/>
            <a:ext cx="941084" cy="1460430"/>
          </a:xfrm>
          <a:prstGeom prst="curvedConnector4">
            <a:avLst>
              <a:gd name="adj1" fmla="val -225013"/>
              <a:gd name="adj2" fmla="val 91134"/>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9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Национальная стандартизация</a:t>
            </a:r>
          </a:p>
        </p:txBody>
      </p:sp>
      <p:sp>
        <p:nvSpPr>
          <p:cNvPr id="4" name="Номер слайда 3"/>
          <p:cNvSpPr>
            <a:spLocks noGrp="1"/>
          </p:cNvSpPr>
          <p:nvPr>
            <p:ph type="sldNum" sz="quarter" idx="12"/>
          </p:nvPr>
        </p:nvSpPr>
        <p:spPr>
          <a:xfrm>
            <a:off x="9536344" y="216563"/>
            <a:ext cx="2743200" cy="365125"/>
          </a:xfrm>
        </p:spPr>
        <p:txBody>
          <a:bodyPr/>
          <a:lstStyle/>
          <a:p>
            <a:fld id="{35A78594-8646-4D53-8F42-51980A186450}" type="slidenum">
              <a:rPr lang="ru-RU" smtClean="0"/>
              <a:pPr/>
              <a:t>37</a:t>
            </a:fld>
            <a:endParaRPr lang="ru-RU" dirty="0"/>
          </a:p>
        </p:txBody>
      </p:sp>
      <p:sp>
        <p:nvSpPr>
          <p:cNvPr id="5" name="Text Box 32"/>
          <p:cNvSpPr txBox="1">
            <a:spLocks noChangeArrowheads="1"/>
          </p:cNvSpPr>
          <p:nvPr/>
        </p:nvSpPr>
        <p:spPr bwMode="auto">
          <a:xfrm>
            <a:off x="2086281" y="2428692"/>
            <a:ext cx="1917431" cy="774484"/>
          </a:xfrm>
          <a:prstGeom prst="rect">
            <a:avLst/>
          </a:prstGeom>
          <a:solidFill>
            <a:schemeClr val="accent1">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1100" b="1" dirty="0">
                <a:solidFill>
                  <a:schemeClr val="tx1"/>
                </a:solidFill>
                <a:latin typeface="Times New Roman" pitchFamily="18" charset="0"/>
                <a:cs typeface="Times New Roman" pitchFamily="18" charset="0"/>
              </a:rPr>
              <a:t>Технический комитет по стандартизации </a:t>
            </a:r>
          </a:p>
          <a:p>
            <a:pPr algn="ctr" defTabSz="772716">
              <a:spcBef>
                <a:spcPct val="0"/>
              </a:spcBef>
              <a:spcAft>
                <a:spcPct val="0"/>
              </a:spcAft>
              <a:defRPr/>
            </a:pPr>
            <a:r>
              <a:rPr lang="ru-RU" sz="1100" b="1" dirty="0">
                <a:solidFill>
                  <a:schemeClr val="tx1"/>
                </a:solidFill>
                <a:latin typeface="Times New Roman" pitchFamily="18" charset="0"/>
                <a:cs typeface="Times New Roman" pitchFamily="18" charset="0"/>
              </a:rPr>
              <a:t>ТК 322«Атомная техника</a:t>
            </a:r>
            <a:r>
              <a:rPr lang="ru-RU" sz="825" b="1" dirty="0">
                <a:solidFill>
                  <a:schemeClr val="tx1"/>
                </a:solidFill>
                <a:latin typeface="Times New Roman" pitchFamily="18" charset="0"/>
                <a:cs typeface="Times New Roman" pitchFamily="18" charset="0"/>
              </a:rPr>
              <a:t>»</a:t>
            </a:r>
          </a:p>
        </p:txBody>
      </p:sp>
      <p:sp>
        <p:nvSpPr>
          <p:cNvPr id="6" name="Text Box 32"/>
          <p:cNvSpPr txBox="1">
            <a:spLocks noChangeArrowheads="1"/>
          </p:cNvSpPr>
          <p:nvPr/>
        </p:nvSpPr>
        <p:spPr bwMode="auto">
          <a:xfrm>
            <a:off x="1996798" y="3313191"/>
            <a:ext cx="708051" cy="338732"/>
          </a:xfrm>
          <a:prstGeom prst="rect">
            <a:avLst/>
          </a:prstGeom>
          <a:solidFill>
            <a:schemeClr val="bg2">
              <a:lumMod val="75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ПК 1</a:t>
            </a:r>
            <a:endParaRPr lang="en-US" sz="600" b="1" dirty="0">
              <a:solidFill>
                <a:schemeClr val="tx1"/>
              </a:solidFill>
              <a:latin typeface="Times New Roman" pitchFamily="18" charset="0"/>
              <a:cs typeface="Times New Roman" pitchFamily="18" charset="0"/>
            </a:endParaRPr>
          </a:p>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«Радиационная безопасность»</a:t>
            </a:r>
          </a:p>
        </p:txBody>
      </p:sp>
      <p:sp>
        <p:nvSpPr>
          <p:cNvPr id="7" name="Text Box 32"/>
          <p:cNvSpPr txBox="1">
            <a:spLocks noChangeArrowheads="1"/>
          </p:cNvSpPr>
          <p:nvPr/>
        </p:nvSpPr>
        <p:spPr bwMode="auto">
          <a:xfrm>
            <a:off x="3316318" y="3313192"/>
            <a:ext cx="911492" cy="336115"/>
          </a:xfrm>
          <a:prstGeom prst="rect">
            <a:avLst/>
          </a:prstGeom>
          <a:solidFill>
            <a:schemeClr val="bg2">
              <a:lumMod val="75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ПК 2</a:t>
            </a:r>
          </a:p>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«Ядерный топливный цикл»</a:t>
            </a:r>
          </a:p>
        </p:txBody>
      </p:sp>
      <p:sp>
        <p:nvSpPr>
          <p:cNvPr id="8" name="Text Box 32"/>
          <p:cNvSpPr txBox="1">
            <a:spLocks noChangeArrowheads="1"/>
          </p:cNvSpPr>
          <p:nvPr/>
        </p:nvSpPr>
        <p:spPr bwMode="auto">
          <a:xfrm>
            <a:off x="2039394" y="3789081"/>
            <a:ext cx="665454" cy="403654"/>
          </a:xfrm>
          <a:prstGeom prst="rect">
            <a:avLst/>
          </a:prstGeom>
          <a:solidFill>
            <a:schemeClr val="bg2">
              <a:lumMod val="75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ПК 3</a:t>
            </a:r>
          </a:p>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«Реакторные технологии»</a:t>
            </a:r>
          </a:p>
        </p:txBody>
      </p:sp>
      <p:sp>
        <p:nvSpPr>
          <p:cNvPr id="9" name="Text Box 32"/>
          <p:cNvSpPr txBox="1">
            <a:spLocks noChangeArrowheads="1"/>
          </p:cNvSpPr>
          <p:nvPr/>
        </p:nvSpPr>
        <p:spPr bwMode="auto">
          <a:xfrm>
            <a:off x="3316319" y="3786463"/>
            <a:ext cx="880331" cy="514840"/>
          </a:xfrm>
          <a:prstGeom prst="rect">
            <a:avLst/>
          </a:prstGeom>
          <a:solidFill>
            <a:schemeClr val="bg2">
              <a:lumMod val="75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ПК 4</a:t>
            </a:r>
          </a:p>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«Оценка соответствия и системы менеджмента »</a:t>
            </a:r>
          </a:p>
        </p:txBody>
      </p:sp>
      <p:sp>
        <p:nvSpPr>
          <p:cNvPr id="10" name="Text Box 32"/>
          <p:cNvSpPr txBox="1">
            <a:spLocks noChangeArrowheads="1"/>
          </p:cNvSpPr>
          <p:nvPr/>
        </p:nvSpPr>
        <p:spPr bwMode="auto">
          <a:xfrm>
            <a:off x="2039394" y="4388427"/>
            <a:ext cx="665454" cy="506420"/>
          </a:xfrm>
          <a:prstGeom prst="rect">
            <a:avLst/>
          </a:prstGeom>
          <a:solidFill>
            <a:schemeClr val="bg2">
              <a:lumMod val="75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ПК 5</a:t>
            </a:r>
          </a:p>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«Метрологическое обеспечение»</a:t>
            </a:r>
          </a:p>
        </p:txBody>
      </p:sp>
      <p:sp>
        <p:nvSpPr>
          <p:cNvPr id="11" name="Text Box 32"/>
          <p:cNvSpPr txBox="1">
            <a:spLocks noChangeArrowheads="1"/>
          </p:cNvSpPr>
          <p:nvPr/>
        </p:nvSpPr>
        <p:spPr bwMode="auto">
          <a:xfrm>
            <a:off x="3340515" y="4388427"/>
            <a:ext cx="1594673" cy="1086080"/>
          </a:xfrm>
          <a:prstGeom prst="rect">
            <a:avLst/>
          </a:prstGeom>
          <a:solidFill>
            <a:srgbClr val="FF6600"/>
          </a:solidFill>
          <a:ln>
            <a:headEnd/>
            <a:tailEnd/>
          </a:ln>
        </p:spPr>
        <p:style>
          <a:lnRef idx="0">
            <a:schemeClr val="accent3"/>
          </a:lnRef>
          <a:fillRef idx="3">
            <a:schemeClr val="accent3"/>
          </a:fillRef>
          <a:effectRef idx="3">
            <a:schemeClr val="accent3"/>
          </a:effectRef>
          <a:fontRef idx="minor">
            <a:schemeClr val="lt1"/>
          </a:fontRef>
        </p:style>
        <p:txBody>
          <a:bodyPr lIns="81000" tIns="81000" rIns="81000" bIns="81000" anchor="ctr"/>
          <a:lstStyle/>
          <a:p>
            <a:pPr algn="ctr" defTabSz="772716">
              <a:spcBef>
                <a:spcPct val="0"/>
              </a:spcBef>
              <a:spcAft>
                <a:spcPct val="0"/>
              </a:spcAft>
              <a:defRPr/>
            </a:pPr>
            <a:r>
              <a:rPr lang="ru-RU" sz="1050" b="1" dirty="0">
                <a:solidFill>
                  <a:srgbClr val="002060"/>
                </a:solidFill>
                <a:latin typeface="Times New Roman" pitchFamily="18" charset="0"/>
                <a:cs typeface="Times New Roman" pitchFamily="18" charset="0"/>
              </a:rPr>
              <a:t>ПК 6</a:t>
            </a:r>
          </a:p>
          <a:p>
            <a:pPr algn="ctr" defTabSz="772716">
              <a:spcBef>
                <a:spcPct val="0"/>
              </a:spcBef>
              <a:spcAft>
                <a:spcPct val="0"/>
              </a:spcAft>
              <a:defRPr/>
            </a:pPr>
            <a:r>
              <a:rPr lang="ru-RU" sz="1050" b="1" dirty="0">
                <a:solidFill>
                  <a:srgbClr val="002060"/>
                </a:solidFill>
                <a:latin typeface="Times New Roman" pitchFamily="18" charset="0"/>
                <a:cs typeface="Times New Roman" pitchFamily="18" charset="0"/>
              </a:rPr>
              <a:t>Подкомитет «Сооружение объектов использования атомной энергии»</a:t>
            </a:r>
          </a:p>
        </p:txBody>
      </p:sp>
      <p:sp>
        <p:nvSpPr>
          <p:cNvPr id="12" name="Text Box 32"/>
          <p:cNvSpPr txBox="1">
            <a:spLocks noChangeArrowheads="1"/>
          </p:cNvSpPr>
          <p:nvPr/>
        </p:nvSpPr>
        <p:spPr bwMode="auto">
          <a:xfrm>
            <a:off x="2039394" y="5090540"/>
            <a:ext cx="665454" cy="605785"/>
          </a:xfrm>
          <a:prstGeom prst="rect">
            <a:avLst/>
          </a:prstGeom>
          <a:solidFill>
            <a:schemeClr val="bg2">
              <a:lumMod val="75000"/>
            </a:schemeClr>
          </a:solidFill>
          <a:ln>
            <a:headEnd/>
            <a:tailEnd/>
          </a:ln>
        </p:spPr>
        <p:style>
          <a:lnRef idx="2">
            <a:schemeClr val="dk1"/>
          </a:lnRef>
          <a:fillRef idx="1">
            <a:schemeClr val="lt1"/>
          </a:fillRef>
          <a:effectRef idx="0">
            <a:schemeClr val="dk1"/>
          </a:effectRef>
          <a:fontRef idx="minor">
            <a:schemeClr val="dk1"/>
          </a:fontRef>
        </p:style>
        <p:txBody>
          <a:bodyPr lIns="81000" tIns="81000" rIns="81000" bIns="81000" anchor="ctr"/>
          <a:lstStyle/>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ПК 7</a:t>
            </a:r>
          </a:p>
          <a:p>
            <a:pPr algn="ctr" defTabSz="772716">
              <a:spcBef>
                <a:spcPct val="0"/>
              </a:spcBef>
              <a:spcAft>
                <a:spcPct val="0"/>
              </a:spcAft>
              <a:defRPr/>
            </a:pPr>
            <a:r>
              <a:rPr lang="ru-RU" sz="600" b="1" dirty="0">
                <a:solidFill>
                  <a:schemeClr val="tx1"/>
                </a:solidFill>
                <a:latin typeface="Times New Roman" pitchFamily="18" charset="0"/>
                <a:cs typeface="Times New Roman" pitchFamily="18" charset="0"/>
              </a:rPr>
              <a:t>«Автоматизированные системы управления»</a:t>
            </a:r>
          </a:p>
        </p:txBody>
      </p:sp>
      <p:cxnSp>
        <p:nvCxnSpPr>
          <p:cNvPr id="13" name="Shape 17"/>
          <p:cNvCxnSpPr/>
          <p:nvPr/>
        </p:nvCxnSpPr>
        <p:spPr>
          <a:xfrm rot="5400000">
            <a:off x="1588622" y="4100302"/>
            <a:ext cx="2348508" cy="499971"/>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hape 12"/>
          <p:cNvCxnSpPr/>
          <p:nvPr/>
        </p:nvCxnSpPr>
        <p:spPr>
          <a:xfrm rot="5400000">
            <a:off x="2634178" y="3178200"/>
            <a:ext cx="277118" cy="489291"/>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hape 12"/>
          <p:cNvCxnSpPr/>
          <p:nvPr/>
        </p:nvCxnSpPr>
        <p:spPr>
          <a:xfrm rot="5400000">
            <a:off x="2634178" y="3695955"/>
            <a:ext cx="277118" cy="489291"/>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hape 12"/>
          <p:cNvCxnSpPr/>
          <p:nvPr/>
        </p:nvCxnSpPr>
        <p:spPr>
          <a:xfrm rot="5400000">
            <a:off x="2634178" y="4361280"/>
            <a:ext cx="277118" cy="489291"/>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hape 15"/>
          <p:cNvCxnSpPr>
            <a:endCxn id="7" idx="1"/>
          </p:cNvCxnSpPr>
          <p:nvPr/>
        </p:nvCxnSpPr>
        <p:spPr>
          <a:xfrm rot="16200000" flipH="1">
            <a:off x="3007118" y="3172050"/>
            <a:ext cx="315356" cy="303043"/>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15"/>
          <p:cNvCxnSpPr/>
          <p:nvPr/>
        </p:nvCxnSpPr>
        <p:spPr>
          <a:xfrm rot="16200000" flipH="1">
            <a:off x="3007118" y="4424110"/>
            <a:ext cx="315356" cy="303043"/>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5"/>
          <p:cNvCxnSpPr/>
          <p:nvPr/>
        </p:nvCxnSpPr>
        <p:spPr>
          <a:xfrm rot="16200000" flipH="1">
            <a:off x="3007117" y="3777997"/>
            <a:ext cx="315356" cy="303043"/>
          </a:xfrm>
          <a:prstGeom prst="bentConnector2">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94562" y="2876575"/>
            <a:ext cx="5374675" cy="1546577"/>
          </a:xfrm>
          <a:prstGeom prst="rect">
            <a:avLst/>
          </a:prstGeom>
          <a:noFill/>
          <a:ln w="19050">
            <a:solidFill>
              <a:srgbClr val="0070C0"/>
            </a:solidFill>
          </a:ln>
        </p:spPr>
        <p:txBody>
          <a:bodyPr wrap="square" rtlCol="0">
            <a:spAutoFit/>
          </a:bodyPr>
          <a:lstStyle/>
          <a:p>
            <a:pPr defTabSz="913554">
              <a:lnSpc>
                <a:spcPct val="150000"/>
              </a:lnSpc>
            </a:pPr>
            <a:r>
              <a:rPr lang="ru-RU" sz="1050" dirty="0">
                <a:solidFill>
                  <a:prstClr val="black"/>
                </a:solidFill>
                <a:latin typeface="Arial" panose="020B0604020202020204" pitchFamily="34" charset="0"/>
                <a:cs typeface="Arial" panose="020B0604020202020204" pitchFamily="34" charset="0"/>
              </a:rPr>
              <a:t>СРО </a:t>
            </a:r>
            <a:r>
              <a:rPr lang="ru-RU" sz="1050" dirty="0" err="1">
                <a:solidFill>
                  <a:prstClr val="black"/>
                </a:solidFill>
                <a:latin typeface="Arial" panose="020B0604020202020204" pitchFamily="34" charset="0"/>
                <a:cs typeface="Arial" panose="020B0604020202020204" pitchFamily="34" charset="0"/>
              </a:rPr>
              <a:t>Союзатомстрой</a:t>
            </a:r>
            <a:r>
              <a:rPr lang="ru-RU" sz="1050" dirty="0">
                <a:solidFill>
                  <a:prstClr val="black"/>
                </a:solidFill>
                <a:latin typeface="Arial" panose="020B0604020202020204" pitchFamily="34" charset="0"/>
                <a:cs typeface="Arial" panose="020B0604020202020204" pitchFamily="34" charset="0"/>
              </a:rPr>
              <a:t> – базовая организация ПК 6 «Сооружение объектов использования атомной энергии»</a:t>
            </a:r>
            <a:endParaRPr lang="ru-RU" sz="1050" b="1" dirty="0">
              <a:solidFill>
                <a:schemeClr val="tx2">
                  <a:lumMod val="50000"/>
                </a:schemeClr>
              </a:solidFill>
              <a:latin typeface="Times New Roman" pitchFamily="18" charset="0"/>
              <a:cs typeface="Times New Roman" pitchFamily="18" charset="0"/>
            </a:endParaRPr>
          </a:p>
          <a:p>
            <a:pPr defTabSz="913554">
              <a:lnSpc>
                <a:spcPct val="150000"/>
              </a:lnSpc>
            </a:pPr>
            <a:r>
              <a:rPr lang="ru-RU" sz="1050" b="1" dirty="0">
                <a:solidFill>
                  <a:schemeClr val="tx2">
                    <a:lumMod val="50000"/>
                  </a:schemeClr>
                </a:solidFill>
                <a:latin typeface="Times New Roman" pitchFamily="18" charset="0"/>
                <a:cs typeface="Times New Roman" pitchFamily="18" charset="0"/>
              </a:rPr>
              <a:t>Председатель ПК 6 – Президент отраслевых СРО Опекунов В.С.</a:t>
            </a:r>
            <a:endParaRPr lang="ru-RU" sz="1050" dirty="0">
              <a:solidFill>
                <a:prstClr val="black"/>
              </a:solidFill>
              <a:latin typeface="Arial" panose="020B0604020202020204" pitchFamily="34" charset="0"/>
              <a:cs typeface="Arial" panose="020B0604020202020204" pitchFamily="34" charset="0"/>
            </a:endParaRPr>
          </a:p>
          <a:p>
            <a:pPr defTabSz="913554">
              <a:lnSpc>
                <a:spcPct val="150000"/>
              </a:lnSpc>
            </a:pPr>
            <a:r>
              <a:rPr lang="ru-RU" sz="1050" dirty="0">
                <a:solidFill>
                  <a:prstClr val="black"/>
                </a:solidFill>
                <a:latin typeface="Arial" panose="020B0604020202020204" pitchFamily="34" charset="0"/>
                <a:cs typeface="Arial" panose="020B0604020202020204" pitchFamily="34" charset="0"/>
              </a:rPr>
              <a:t>ЦТКАО – член ТК 322  в Управляющем совете. Ведет всю процедурную работу в ПК 6. </a:t>
            </a:r>
          </a:p>
          <a:p>
            <a:pPr marL="180808" indent="-180808" defTabSz="913554">
              <a:lnSpc>
                <a:spcPct val="150000"/>
              </a:lnSpc>
            </a:pPr>
            <a:r>
              <a:rPr lang="ru-RU" sz="1050" dirty="0">
                <a:solidFill>
                  <a:prstClr val="black"/>
                </a:solidFill>
                <a:latin typeface="Arial" panose="020B0604020202020204" pitchFamily="34" charset="0"/>
                <a:cs typeface="Arial" panose="020B0604020202020204" pitchFamily="34" charset="0"/>
              </a:rPr>
              <a:t>ЦТКАО – организация методической поддержки.</a:t>
            </a:r>
            <a:endParaRPr lang="ru-RU" sz="1050" dirty="0">
              <a:solidFill>
                <a:prstClr val="black"/>
              </a:solidFill>
              <a:latin typeface="Calibri"/>
            </a:endParaRPr>
          </a:p>
        </p:txBody>
      </p:sp>
      <p:sp>
        <p:nvSpPr>
          <p:cNvPr id="22" name="Прямоугольник 21"/>
          <p:cNvSpPr/>
          <p:nvPr/>
        </p:nvSpPr>
        <p:spPr>
          <a:xfrm>
            <a:off x="1754590" y="937234"/>
            <a:ext cx="4884119" cy="461665"/>
          </a:xfrm>
          <a:prstGeom prst="rect">
            <a:avLst/>
          </a:prstGeom>
        </p:spPr>
        <p:txBody>
          <a:bodyPr wrap="square">
            <a:spAutoFit/>
          </a:bodyPr>
          <a:lstStyle/>
          <a:p>
            <a:pPr marR="11910" algn="just"/>
            <a:r>
              <a:rPr lang="ru-RU" sz="1200" dirty="0">
                <a:latin typeface="Times New Roman" panose="02020603050405020304" pitchFamily="18" charset="0"/>
              </a:rPr>
              <a:t>Приказом Федерального агентства по техническому регулированию и метрологии от «18» июля 2018 г. № 1505 утверждена</a:t>
            </a:r>
          </a:p>
        </p:txBody>
      </p:sp>
      <p:sp>
        <p:nvSpPr>
          <p:cNvPr id="23" name="Прямоугольник 22"/>
          <p:cNvSpPr/>
          <p:nvPr/>
        </p:nvSpPr>
        <p:spPr>
          <a:xfrm>
            <a:off x="1881435" y="1538670"/>
            <a:ext cx="3621896" cy="715581"/>
          </a:xfrm>
          <a:prstGeom prst="rect">
            <a:avLst/>
          </a:prstGeom>
        </p:spPr>
        <p:txBody>
          <a:bodyPr wrap="square">
            <a:spAutoFit/>
          </a:bodyPr>
          <a:lstStyle/>
          <a:p>
            <a:pPr marR="11513" algn="ctr"/>
            <a:r>
              <a:rPr lang="ru-RU" sz="1350" b="1" dirty="0">
                <a:latin typeface="Times New Roman" panose="02020603050405020304" pitchFamily="18" charset="0"/>
              </a:rPr>
              <a:t>Структура</a:t>
            </a:r>
          </a:p>
          <a:p>
            <a:pPr marR="11513" algn="ctr"/>
            <a:r>
              <a:rPr lang="ru-RU" sz="1350" b="1" dirty="0">
                <a:latin typeface="Times New Roman" panose="02020603050405020304" pitchFamily="18" charset="0"/>
              </a:rPr>
              <a:t>технического комитета по стандартизации</a:t>
            </a:r>
          </a:p>
          <a:p>
            <a:pPr marR="11513" algn="ctr"/>
            <a:r>
              <a:rPr lang="ru-RU" sz="1350" b="1" dirty="0">
                <a:latin typeface="Times New Roman" panose="02020603050405020304" pitchFamily="18" charset="0"/>
              </a:rPr>
              <a:t>ТК 322«Атомная техника»</a:t>
            </a:r>
          </a:p>
        </p:txBody>
      </p:sp>
      <p:pic>
        <p:nvPicPr>
          <p:cNvPr id="25" name="Picture 2" descr="Национальная система технического регулирования и стандартизации в СШ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982" y="1009198"/>
            <a:ext cx="3290382" cy="17745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994562" y="4544229"/>
            <a:ext cx="5374675" cy="1546577"/>
          </a:xfrm>
          <a:prstGeom prst="rect">
            <a:avLst/>
          </a:prstGeom>
          <a:noFill/>
          <a:ln w="19050">
            <a:solidFill>
              <a:srgbClr val="0070C0"/>
            </a:solidFill>
          </a:ln>
        </p:spPr>
        <p:txBody>
          <a:bodyPr wrap="square" rtlCol="0">
            <a:spAutoFit/>
          </a:bodyPr>
          <a:lstStyle/>
          <a:p>
            <a:pPr algn="ctr" defTabSz="913554">
              <a:lnSpc>
                <a:spcPct val="150000"/>
              </a:lnSpc>
            </a:pPr>
            <a:r>
              <a:rPr lang="ru-RU" sz="1050" dirty="0">
                <a:solidFill>
                  <a:prstClr val="black"/>
                </a:solidFill>
                <a:latin typeface="Arial" panose="020B0604020202020204" pitchFamily="34" charset="0"/>
                <a:cs typeface="Arial" panose="020B0604020202020204" pitchFamily="34" charset="0"/>
              </a:rPr>
              <a:t>ЗАДАЧИ </a:t>
            </a:r>
          </a:p>
          <a:p>
            <a:pPr defTabSz="913554">
              <a:lnSpc>
                <a:spcPct val="150000"/>
              </a:lnSpc>
            </a:pPr>
            <a:r>
              <a:rPr lang="ru-RU" sz="1050" dirty="0">
                <a:solidFill>
                  <a:prstClr val="black"/>
                </a:solidFill>
                <a:latin typeface="Arial" panose="020B0604020202020204" pitchFamily="34" charset="0"/>
                <a:cs typeface="Arial" panose="020B0604020202020204" pitchFamily="34" charset="0"/>
              </a:rPr>
              <a:t>Рассмотрение технических заданий на разработку проектов стандартов;</a:t>
            </a:r>
          </a:p>
          <a:p>
            <a:pPr defTabSz="913554">
              <a:lnSpc>
                <a:spcPct val="150000"/>
              </a:lnSpc>
            </a:pPr>
            <a:r>
              <a:rPr lang="ru-RU" sz="1050" dirty="0">
                <a:solidFill>
                  <a:prstClr val="black"/>
                </a:solidFill>
                <a:latin typeface="Arial" panose="020B0604020202020204" pitchFamily="34" charset="0"/>
                <a:cs typeface="Arial" panose="020B0604020202020204" pitchFamily="34" charset="0"/>
              </a:rPr>
              <a:t>Рассмотрение редакций проектов стандартов;</a:t>
            </a:r>
          </a:p>
          <a:p>
            <a:pPr defTabSz="913554">
              <a:lnSpc>
                <a:spcPct val="150000"/>
              </a:lnSpc>
            </a:pPr>
            <a:r>
              <a:rPr lang="ru-RU" sz="1050" dirty="0">
                <a:solidFill>
                  <a:prstClr val="black"/>
                </a:solidFill>
                <a:latin typeface="Arial" panose="020B0604020202020204" pitchFamily="34" charset="0"/>
                <a:cs typeface="Arial" panose="020B0604020202020204" pitchFamily="34" charset="0"/>
              </a:rPr>
              <a:t>Организация экспертизы проектов стандартов (обоснованное экспертное мнение, позиция);</a:t>
            </a:r>
          </a:p>
          <a:p>
            <a:pPr defTabSz="913554">
              <a:lnSpc>
                <a:spcPct val="150000"/>
              </a:lnSpc>
            </a:pPr>
            <a:r>
              <a:rPr lang="ru-RU" sz="1050" dirty="0">
                <a:solidFill>
                  <a:prstClr val="black"/>
                </a:solidFill>
                <a:latin typeface="Arial" panose="020B0604020202020204" pitchFamily="34" charset="0"/>
                <a:cs typeface="Arial" panose="020B0604020202020204" pitchFamily="34" charset="0"/>
              </a:rPr>
              <a:t>подготовка заключений по результатам экспертизы проектов стандартов;</a:t>
            </a:r>
          </a:p>
        </p:txBody>
      </p:sp>
    </p:spTree>
    <p:extLst>
      <p:ext uri="{BB962C8B-B14F-4D97-AF65-F5344CB8AC3E}">
        <p14:creationId xmlns:p14="http://schemas.microsoft.com/office/powerpoint/2010/main" val="1055947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2688" y="129277"/>
            <a:ext cx="7353632" cy="539699"/>
          </a:xfrm>
        </p:spPr>
        <p:txBody>
          <a:bodyPr>
            <a:normAutofit/>
          </a:bodyPr>
          <a:lstStyle/>
          <a:p>
            <a:r>
              <a:rPr lang="ru-RU" dirty="0"/>
              <a:t>Национальная стандартизация</a:t>
            </a:r>
          </a:p>
        </p:txBody>
      </p:sp>
      <p:sp>
        <p:nvSpPr>
          <p:cNvPr id="4" name="Номер слайда 3"/>
          <p:cNvSpPr>
            <a:spLocks noGrp="1"/>
          </p:cNvSpPr>
          <p:nvPr>
            <p:ph type="sldNum" sz="quarter" idx="12"/>
          </p:nvPr>
        </p:nvSpPr>
        <p:spPr>
          <a:xfrm>
            <a:off x="9545488" y="216563"/>
            <a:ext cx="2743200" cy="365125"/>
          </a:xfrm>
        </p:spPr>
        <p:txBody>
          <a:bodyPr/>
          <a:lstStyle/>
          <a:p>
            <a:fld id="{35A78594-8646-4D53-8F42-51980A186450}" type="slidenum">
              <a:rPr lang="ru-RU" smtClean="0"/>
              <a:pPr/>
              <a:t>38</a:t>
            </a:fld>
            <a:endParaRPr lang="ru-RU" dirty="0"/>
          </a:p>
        </p:txBody>
      </p:sp>
      <p:sp>
        <p:nvSpPr>
          <p:cNvPr id="27" name="Rectangle 2"/>
          <p:cNvSpPr>
            <a:spLocks noChangeArrowheads="1"/>
          </p:cNvSpPr>
          <p:nvPr/>
        </p:nvSpPr>
        <p:spPr bwMode="auto">
          <a:xfrm>
            <a:off x="5375673" y="221298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8" name="Таблица 8">
            <a:extLst>
              <a:ext uri="{FF2B5EF4-FFF2-40B4-BE49-F238E27FC236}">
                <a16:creationId xmlns:a16="http://schemas.microsoft.com/office/drawing/2014/main" id="{1125FFF3-AA75-9639-695F-8FAB1E548CF7}"/>
              </a:ext>
            </a:extLst>
          </p:cNvPr>
          <p:cNvGraphicFramePr>
            <a:graphicFrameLocks noGrp="1"/>
          </p:cNvGraphicFramePr>
          <p:nvPr/>
        </p:nvGraphicFramePr>
        <p:xfrm>
          <a:off x="1674394" y="875389"/>
          <a:ext cx="4711538" cy="4642238"/>
        </p:xfrm>
        <a:graphic>
          <a:graphicData uri="http://schemas.openxmlformats.org/drawingml/2006/table">
            <a:tbl>
              <a:tblPr firstRow="1" bandRow="1">
                <a:tableStyleId>{D27102A9-8310-4765-A935-A1911B00CA55}</a:tableStyleId>
              </a:tblPr>
              <a:tblGrid>
                <a:gridCol w="1923806">
                  <a:extLst>
                    <a:ext uri="{9D8B030D-6E8A-4147-A177-3AD203B41FA5}">
                      <a16:colId xmlns:a16="http://schemas.microsoft.com/office/drawing/2014/main" val="3224931050"/>
                    </a:ext>
                  </a:extLst>
                </a:gridCol>
                <a:gridCol w="431963">
                  <a:extLst>
                    <a:ext uri="{9D8B030D-6E8A-4147-A177-3AD203B41FA5}">
                      <a16:colId xmlns:a16="http://schemas.microsoft.com/office/drawing/2014/main" val="2433717918"/>
                    </a:ext>
                  </a:extLst>
                </a:gridCol>
                <a:gridCol w="1892633">
                  <a:extLst>
                    <a:ext uri="{9D8B030D-6E8A-4147-A177-3AD203B41FA5}">
                      <a16:colId xmlns:a16="http://schemas.microsoft.com/office/drawing/2014/main" val="2346227760"/>
                    </a:ext>
                  </a:extLst>
                </a:gridCol>
                <a:gridCol w="463136">
                  <a:extLst>
                    <a:ext uri="{9D8B030D-6E8A-4147-A177-3AD203B41FA5}">
                      <a16:colId xmlns:a16="http://schemas.microsoft.com/office/drawing/2014/main" val="2690365134"/>
                    </a:ext>
                  </a:extLst>
                </a:gridCol>
              </a:tblGrid>
              <a:tr h="381858">
                <a:tc gridSpan="4">
                  <a:txBody>
                    <a:bodyPr/>
                    <a:lstStyle/>
                    <a:p>
                      <a:pPr algn="ctr"/>
                      <a:r>
                        <a:rPr lang="ru-RU" sz="1400" b="1" dirty="0"/>
                        <a:t>Состав ПК-6</a:t>
                      </a:r>
                      <a:endParaRPr lang="ru-RU" sz="1400" b="1" dirty="0">
                        <a:latin typeface="Times New Roman" panose="02020603050405020304" pitchFamily="18" charset="0"/>
                        <a:cs typeface="Times New Roman" panose="02020603050405020304" pitchFamily="18" charset="0"/>
                      </a:endParaRPr>
                    </a:p>
                  </a:txBody>
                  <a:tcPr marL="68580" marR="68580" marT="34290" marB="34290" anchor="ctr">
                    <a:solidFill>
                      <a:srgbClr val="FF6600"/>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4283696051"/>
                  </a:ext>
                </a:extLst>
              </a:tr>
              <a:tr h="381858">
                <a:tc>
                  <a:txBody>
                    <a:bodyPr/>
                    <a:lstStyle/>
                    <a:p>
                      <a:pPr algn="l">
                        <a:lnSpc>
                          <a:spcPct val="115000"/>
                        </a:lnSpc>
                        <a:spcAft>
                          <a:spcPts val="600"/>
                        </a:spcAft>
                      </a:pPr>
                      <a:r>
                        <a:rPr lang="ru-RU" sz="1000" b="0" kern="1200" dirty="0">
                          <a:solidFill>
                            <a:srgbClr val="000000"/>
                          </a:solidFill>
                          <a:effectLst/>
                        </a:rPr>
                        <a:t>1. АО «ГСПИ»</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600"/>
                        </a:spcAft>
                      </a:pPr>
                      <a:r>
                        <a:rPr lang="ru-RU" sz="1000" b="0" kern="1200" dirty="0">
                          <a:solidFill>
                            <a:srgbClr val="000000"/>
                          </a:solidFill>
                          <a:effectLst/>
                        </a:rPr>
                        <a:t>11. АО «ВНИПИпромтехнологии</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2949185186"/>
                  </a:ext>
                </a:extLst>
              </a:tr>
              <a:tr h="381858">
                <a:tc>
                  <a:txBody>
                    <a:bodyPr/>
                    <a:lstStyle/>
                    <a:p>
                      <a:pPr algn="l">
                        <a:lnSpc>
                          <a:spcPct val="115000"/>
                        </a:lnSpc>
                        <a:spcAft>
                          <a:spcPts val="800"/>
                        </a:spcAft>
                      </a:pPr>
                      <a:r>
                        <a:rPr lang="ru-RU" sz="1000" b="0" kern="1200" dirty="0">
                          <a:solidFill>
                            <a:srgbClr val="000000"/>
                          </a:solidFill>
                          <a:effectLst/>
                        </a:rPr>
                        <a:t>2. АО «</a:t>
                      </a:r>
                      <a:r>
                        <a:rPr lang="ru-RU" sz="1000" b="0" kern="1200" dirty="0" err="1">
                          <a:solidFill>
                            <a:srgbClr val="000000"/>
                          </a:solidFill>
                          <a:effectLst/>
                        </a:rPr>
                        <a:t>Атомтехэнерго</a:t>
                      </a:r>
                      <a:r>
                        <a:rPr lang="ru-RU" sz="1000" b="0" kern="1200" dirty="0">
                          <a:solidFill>
                            <a:srgbClr val="000000"/>
                          </a:solidFill>
                          <a:effectLst/>
                        </a:rPr>
                        <a:t>»</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kern="1200" dirty="0">
                          <a:solidFill>
                            <a:srgbClr val="000000"/>
                          </a:solidFill>
                          <a:effectLst/>
                        </a:rPr>
                        <a:t>12. ООО «К 4»</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dirty="0"/>
                    </a:p>
                  </a:txBody>
                  <a:tcPr marL="68580" marR="68580" marT="34290" marB="34290"/>
                </a:tc>
                <a:extLst>
                  <a:ext uri="{0D108BD9-81ED-4DB2-BD59-A6C34878D82A}">
                    <a16:rowId xmlns:a16="http://schemas.microsoft.com/office/drawing/2014/main" val="1363331370"/>
                  </a:ext>
                </a:extLst>
              </a:tr>
              <a:tr h="381858">
                <a:tc>
                  <a:txBody>
                    <a:bodyPr/>
                    <a:lstStyle/>
                    <a:p>
                      <a:pPr algn="l">
                        <a:lnSpc>
                          <a:spcPct val="115000"/>
                        </a:lnSpc>
                        <a:spcAft>
                          <a:spcPts val="800"/>
                        </a:spcAft>
                      </a:pPr>
                      <a:r>
                        <a:rPr lang="ru-RU" sz="1000" b="0" kern="1200" dirty="0">
                          <a:solidFill>
                            <a:srgbClr val="000000"/>
                          </a:solidFill>
                          <a:effectLst/>
                        </a:rPr>
                        <a:t>3. АО «Атомэнергопроект»</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kern="1200" dirty="0">
                          <a:solidFill>
                            <a:srgbClr val="000000"/>
                          </a:solidFill>
                          <a:effectLst/>
                        </a:rPr>
                        <a:t>13. АО «НТЦ Промышленная безопасность»</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3406357495"/>
                  </a:ext>
                </a:extLst>
              </a:tr>
              <a:tr h="381858">
                <a:tc>
                  <a:txBody>
                    <a:bodyPr/>
                    <a:lstStyle/>
                    <a:p>
                      <a:pPr algn="l">
                        <a:lnSpc>
                          <a:spcPct val="115000"/>
                        </a:lnSpc>
                        <a:spcAft>
                          <a:spcPts val="600"/>
                        </a:spcAft>
                      </a:pPr>
                      <a:r>
                        <a:rPr lang="ru-RU" sz="1000" b="0" kern="1200">
                          <a:solidFill>
                            <a:srgbClr val="000000"/>
                          </a:solidFill>
                          <a:effectLst/>
                        </a:rPr>
                        <a:t>4. АО «Оргэнергострой»</a:t>
                      </a:r>
                      <a:endParaRPr lang="ru-RU" sz="1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600"/>
                        </a:spcAft>
                      </a:pPr>
                      <a:r>
                        <a:rPr lang="ru-RU" sz="1000" b="0" kern="1200" dirty="0">
                          <a:solidFill>
                            <a:srgbClr val="000000"/>
                          </a:solidFill>
                          <a:effectLst/>
                        </a:rPr>
                        <a:t>14. ООО «СТС»</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3179842383"/>
                  </a:ext>
                </a:extLst>
              </a:tr>
              <a:tr h="381858">
                <a:tc>
                  <a:txBody>
                    <a:bodyPr/>
                    <a:lstStyle/>
                    <a:p>
                      <a:pPr algn="l">
                        <a:lnSpc>
                          <a:spcPct val="115000"/>
                        </a:lnSpc>
                        <a:spcAft>
                          <a:spcPts val="800"/>
                        </a:spcAft>
                      </a:pPr>
                      <a:r>
                        <a:rPr lang="ru-RU" sz="1000" b="0" kern="1200">
                          <a:solidFill>
                            <a:srgbClr val="000000"/>
                          </a:solidFill>
                          <a:effectLst/>
                        </a:rPr>
                        <a:t>5. ООО «ЦКТИ-Вибросейсм»</a:t>
                      </a:r>
                      <a:endParaRPr lang="ru-RU" sz="1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kern="1200" dirty="0">
                          <a:solidFill>
                            <a:srgbClr val="000000"/>
                          </a:solidFill>
                          <a:effectLst/>
                        </a:rPr>
                        <a:t>15. НИИЖБ им А. А. Гвоздева АО «НИЦ Строительство»</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dirty="0"/>
                    </a:p>
                  </a:txBody>
                  <a:tcPr marL="68580" marR="68580" marT="34290" marB="34290"/>
                </a:tc>
                <a:extLst>
                  <a:ext uri="{0D108BD9-81ED-4DB2-BD59-A6C34878D82A}">
                    <a16:rowId xmlns:a16="http://schemas.microsoft.com/office/drawing/2014/main" val="1483751241"/>
                  </a:ext>
                </a:extLst>
              </a:tr>
              <a:tr h="483947">
                <a:tc>
                  <a:txBody>
                    <a:bodyPr/>
                    <a:lstStyle/>
                    <a:p>
                      <a:pPr algn="l">
                        <a:lnSpc>
                          <a:spcPct val="115000"/>
                        </a:lnSpc>
                        <a:spcAft>
                          <a:spcPts val="800"/>
                        </a:spcAft>
                      </a:pPr>
                      <a:r>
                        <a:rPr lang="ru-RU" sz="1000" b="0" kern="1200">
                          <a:solidFill>
                            <a:srgbClr val="000000"/>
                          </a:solidFill>
                          <a:effectLst/>
                        </a:rPr>
                        <a:t>6. АО «КОНЦЕРН ТИТАН – 2»</a:t>
                      </a:r>
                      <a:endParaRPr lang="ru-RU" sz="1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kern="1200" dirty="0">
                          <a:solidFill>
                            <a:srgbClr val="000000"/>
                          </a:solidFill>
                          <a:effectLst/>
                        </a:rPr>
                        <a:t>16. Союз производителей и  поставщиков крепежных систем</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2154590829"/>
                  </a:ext>
                </a:extLst>
              </a:tr>
              <a:tr h="381858">
                <a:tc>
                  <a:txBody>
                    <a:bodyPr/>
                    <a:lstStyle/>
                    <a:p>
                      <a:pPr algn="l">
                        <a:lnSpc>
                          <a:spcPct val="115000"/>
                        </a:lnSpc>
                        <a:spcAft>
                          <a:spcPts val="800"/>
                        </a:spcAft>
                      </a:pPr>
                      <a:r>
                        <a:rPr lang="ru-RU" sz="1000" b="0" kern="1200">
                          <a:solidFill>
                            <a:srgbClr val="000000"/>
                          </a:solidFill>
                          <a:effectLst/>
                        </a:rPr>
                        <a:t>7. АО «ТВЭЛ» </a:t>
                      </a:r>
                      <a:endParaRPr lang="ru-RU" sz="1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dirty="0">
                          <a:effectLst/>
                        </a:rPr>
                        <a:t>17. ООО Инженерная компания  «НИИЖБ»</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1906175069"/>
                  </a:ext>
                </a:extLst>
              </a:tr>
              <a:tr h="519779">
                <a:tc>
                  <a:txBody>
                    <a:bodyPr/>
                    <a:lstStyle/>
                    <a:p>
                      <a:pPr algn="l">
                        <a:lnSpc>
                          <a:spcPct val="115000"/>
                        </a:lnSpc>
                        <a:spcAft>
                          <a:spcPts val="800"/>
                        </a:spcAft>
                      </a:pPr>
                      <a:r>
                        <a:rPr lang="ru-RU" sz="1000" b="0" kern="1200">
                          <a:solidFill>
                            <a:srgbClr val="000000"/>
                          </a:solidFill>
                          <a:effectLst/>
                        </a:rPr>
                        <a:t>8. Филиала по реализации капитальных проектов АО «Концерн РОСЭНЕРГОАТОМ»</a:t>
                      </a:r>
                      <a:endParaRPr lang="ru-RU" sz="1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dirty="0">
                          <a:effectLst/>
                        </a:rPr>
                        <a:t>18. АО «ВО «Безопасность»</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2258606576"/>
                  </a:ext>
                </a:extLst>
              </a:tr>
              <a:tr h="381858">
                <a:tc>
                  <a:txBody>
                    <a:bodyPr/>
                    <a:lstStyle/>
                    <a:p>
                      <a:pPr algn="l">
                        <a:lnSpc>
                          <a:spcPct val="115000"/>
                        </a:lnSpc>
                        <a:spcAft>
                          <a:spcPts val="800"/>
                        </a:spcAft>
                      </a:pPr>
                      <a:r>
                        <a:rPr lang="ru-RU" sz="1000" b="0" kern="1200">
                          <a:solidFill>
                            <a:srgbClr val="000000"/>
                          </a:solidFill>
                          <a:effectLst/>
                        </a:rPr>
                        <a:t>9. АО «АСЭ» </a:t>
                      </a:r>
                      <a:endParaRPr lang="ru-RU" sz="1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15000"/>
                        </a:lnSpc>
                        <a:spcAft>
                          <a:spcPts val="800"/>
                        </a:spcAft>
                      </a:pPr>
                      <a:r>
                        <a:rPr lang="ru-RU" sz="1000" b="0" dirty="0">
                          <a:effectLst/>
                        </a:rPr>
                        <a:t>19. НИЦ «Курчатовский институт»</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a:p>
                  </a:txBody>
                  <a:tcPr marL="68580" marR="68580" marT="34290" marB="34290"/>
                </a:tc>
                <a:extLst>
                  <a:ext uri="{0D108BD9-81ED-4DB2-BD59-A6C34878D82A}">
                    <a16:rowId xmlns:a16="http://schemas.microsoft.com/office/drawing/2014/main" val="737580841"/>
                  </a:ext>
                </a:extLst>
              </a:tr>
              <a:tr h="381858">
                <a:tc>
                  <a:txBody>
                    <a:bodyPr/>
                    <a:lstStyle/>
                    <a:p>
                      <a:pPr algn="l">
                        <a:lnSpc>
                          <a:spcPct val="107000"/>
                        </a:lnSpc>
                        <a:spcAft>
                          <a:spcPts val="800"/>
                        </a:spcAft>
                      </a:pPr>
                      <a:r>
                        <a:rPr lang="ru-RU" sz="1000" b="0" kern="1200" dirty="0">
                          <a:solidFill>
                            <a:srgbClr val="000000"/>
                          </a:solidFill>
                          <a:effectLst/>
                        </a:rPr>
                        <a:t>10. ООО «Корпорация АК «ЭСКМ» </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7144" marB="0" anchor="ctr"/>
                </a:tc>
                <a:tc>
                  <a:txBody>
                    <a:bodyPr/>
                    <a:lstStyle/>
                    <a:p>
                      <a:endParaRPr lang="ru-RU" sz="1000" b="0">
                        <a:latin typeface="Times New Roman" panose="02020603050405020304" pitchFamily="18" charset="0"/>
                        <a:cs typeface="Times New Roman" panose="02020603050405020304" pitchFamily="18" charset="0"/>
                      </a:endParaRPr>
                    </a:p>
                  </a:txBody>
                  <a:tcPr marL="68580" marR="68580" marT="34290" marB="34290"/>
                </a:tc>
                <a:tc>
                  <a:txBody>
                    <a:bodyPr/>
                    <a:lstStyle/>
                    <a:p>
                      <a:pPr marL="36000" algn="l">
                        <a:lnSpc>
                          <a:spcPct val="107000"/>
                        </a:lnSpc>
                        <a:spcAft>
                          <a:spcPts val="800"/>
                        </a:spcAft>
                      </a:pPr>
                      <a:r>
                        <a:rPr lang="ru-RU" sz="1000" b="0" dirty="0">
                          <a:effectLst/>
                        </a:rPr>
                        <a:t>20. ООО «ЦТКАО»</a:t>
                      </a:r>
                      <a:endParaRPr lang="ru-RU" sz="1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endParaRPr lang="ru-RU" sz="1400" dirty="0"/>
                    </a:p>
                  </a:txBody>
                  <a:tcPr marL="68580" marR="68580" marT="34290" marB="34290"/>
                </a:tc>
                <a:extLst>
                  <a:ext uri="{0D108BD9-81ED-4DB2-BD59-A6C34878D82A}">
                    <a16:rowId xmlns:a16="http://schemas.microsoft.com/office/drawing/2014/main" val="3312087994"/>
                  </a:ext>
                </a:extLst>
              </a:tr>
            </a:tbl>
          </a:graphicData>
        </a:graphic>
      </p:graphicFrame>
      <p:pic>
        <p:nvPicPr>
          <p:cNvPr id="11" name="Рисунок 10">
            <a:extLst>
              <a:ext uri="{FF2B5EF4-FFF2-40B4-BE49-F238E27FC236}">
                <a16:creationId xmlns:a16="http://schemas.microsoft.com/office/drawing/2014/main" id="{1A621276-AE44-F23D-C0C1-863A075C43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24" t="6257" r="14056" b="24599"/>
          <a:stretch/>
        </p:blipFill>
        <p:spPr bwMode="auto">
          <a:xfrm>
            <a:off x="3517177" y="1280287"/>
            <a:ext cx="358295" cy="342564"/>
          </a:xfrm>
          <a:prstGeom prst="rect">
            <a:avLst/>
          </a:prstGeom>
          <a:noFill/>
          <a:ln>
            <a:noFill/>
          </a:ln>
        </p:spPr>
      </p:pic>
      <p:pic>
        <p:nvPicPr>
          <p:cNvPr id="12" name="Рисунок 11">
            <a:extLst>
              <a:ext uri="{FF2B5EF4-FFF2-40B4-BE49-F238E27FC236}">
                <a16:creationId xmlns:a16="http://schemas.microsoft.com/office/drawing/2014/main" id="{2CCAA0B0-40B8-C2CE-E131-3946ED387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91" t="5541" r="10657" b="21440"/>
          <a:stretch/>
        </p:blipFill>
        <p:spPr bwMode="auto">
          <a:xfrm>
            <a:off x="3517177" y="1712037"/>
            <a:ext cx="406709" cy="240105"/>
          </a:xfrm>
          <a:prstGeom prst="rect">
            <a:avLst/>
          </a:prstGeom>
          <a:noFill/>
          <a:ln>
            <a:noFill/>
          </a:ln>
        </p:spPr>
      </p:pic>
      <p:pic>
        <p:nvPicPr>
          <p:cNvPr id="14" name="Рисунок 13">
            <a:extLst>
              <a:ext uri="{FF2B5EF4-FFF2-40B4-BE49-F238E27FC236}">
                <a16:creationId xmlns:a16="http://schemas.microsoft.com/office/drawing/2014/main" id="{36433336-37CC-C656-9AC3-AB9FC80A55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48" r="22961" b="19425"/>
          <a:stretch/>
        </p:blipFill>
        <p:spPr>
          <a:xfrm>
            <a:off x="3561137" y="2433042"/>
            <a:ext cx="318787" cy="322140"/>
          </a:xfrm>
          <a:prstGeom prst="rect">
            <a:avLst/>
          </a:prstGeom>
        </p:spPr>
      </p:pic>
      <p:pic>
        <p:nvPicPr>
          <p:cNvPr id="15" name="Рисунок 14">
            <a:extLst>
              <a:ext uri="{FF2B5EF4-FFF2-40B4-BE49-F238E27FC236}">
                <a16:creationId xmlns:a16="http://schemas.microsoft.com/office/drawing/2014/main" id="{1643F4AA-A4D9-F420-B8E1-0A8734B2E1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8" t="12228" r="68553" b="5718"/>
          <a:stretch/>
        </p:blipFill>
        <p:spPr bwMode="auto">
          <a:xfrm>
            <a:off x="3554793" y="2830330"/>
            <a:ext cx="370379" cy="332321"/>
          </a:xfrm>
          <a:prstGeom prst="rect">
            <a:avLst/>
          </a:prstGeom>
          <a:noFill/>
          <a:ln>
            <a:noFill/>
          </a:ln>
        </p:spPr>
      </p:pic>
      <p:pic>
        <p:nvPicPr>
          <p:cNvPr id="16" name="Рисунок 15">
            <a:extLst>
              <a:ext uri="{FF2B5EF4-FFF2-40B4-BE49-F238E27FC236}">
                <a16:creationId xmlns:a16="http://schemas.microsoft.com/office/drawing/2014/main" id="{14A6E55B-4D63-E7C6-2D16-E1D8AFB111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62" t="26985" r="62017" b="29282"/>
          <a:stretch/>
        </p:blipFill>
        <p:spPr bwMode="auto">
          <a:xfrm>
            <a:off x="3577055" y="3323722"/>
            <a:ext cx="346830" cy="269553"/>
          </a:xfrm>
          <a:prstGeom prst="rect">
            <a:avLst/>
          </a:prstGeom>
          <a:noFill/>
          <a:ln>
            <a:noFill/>
          </a:ln>
        </p:spPr>
      </p:pic>
      <p:pic>
        <p:nvPicPr>
          <p:cNvPr id="17" name="Рисунок 16">
            <a:extLst>
              <a:ext uri="{FF2B5EF4-FFF2-40B4-BE49-F238E27FC236}">
                <a16:creationId xmlns:a16="http://schemas.microsoft.com/office/drawing/2014/main" id="{D0EF31ED-99FD-2FCB-C751-92A1D800F6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04" t="21053" r="29593" b="23527"/>
          <a:stretch/>
        </p:blipFill>
        <p:spPr bwMode="auto">
          <a:xfrm>
            <a:off x="3588434" y="3725514"/>
            <a:ext cx="324072" cy="315324"/>
          </a:xfrm>
          <a:prstGeom prst="rect">
            <a:avLst/>
          </a:prstGeom>
          <a:noFill/>
          <a:ln>
            <a:noFill/>
          </a:ln>
        </p:spPr>
      </p:pic>
      <p:pic>
        <p:nvPicPr>
          <p:cNvPr id="19" name="Picture 10" descr="ÐÐ°ÑÑÐ¸Ð½ÐºÐ¸ Ð¿Ð¾ Ð·Ð°Ð¿ÑÐ¾ÑÑ ÐÐ ÐÐ Â«ÐÐ¡Ð­Â»">
            <a:extLst>
              <a:ext uri="{FF2B5EF4-FFF2-40B4-BE49-F238E27FC236}">
                <a16:creationId xmlns:a16="http://schemas.microsoft.com/office/drawing/2014/main" id="{C5BF9F47-7712-E482-D568-C98D13C25EC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2115" r="9225"/>
          <a:stretch/>
        </p:blipFill>
        <p:spPr bwMode="auto">
          <a:xfrm>
            <a:off x="3589058" y="4805983"/>
            <a:ext cx="391499" cy="352394"/>
          </a:xfrm>
          <a:prstGeom prst="rect">
            <a:avLst/>
          </a:prstGeom>
          <a:noFill/>
        </p:spPr>
      </p:pic>
      <p:pic>
        <p:nvPicPr>
          <p:cNvPr id="20" name="Рисунок 19">
            <a:extLst>
              <a:ext uri="{FF2B5EF4-FFF2-40B4-BE49-F238E27FC236}">
                <a16:creationId xmlns:a16="http://schemas.microsoft.com/office/drawing/2014/main" id="{283A8A59-FD0E-EDA0-F1D7-1AC9D04615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434" b="4284"/>
          <a:stretch/>
        </p:blipFill>
        <p:spPr bwMode="auto">
          <a:xfrm>
            <a:off x="3607429" y="5198871"/>
            <a:ext cx="354274" cy="323386"/>
          </a:xfrm>
          <a:prstGeom prst="rect">
            <a:avLst/>
          </a:prstGeom>
          <a:noFill/>
          <a:ln>
            <a:noFill/>
          </a:ln>
        </p:spPr>
      </p:pic>
      <p:pic>
        <p:nvPicPr>
          <p:cNvPr id="1028" name="Picture 4">
            <a:extLst>
              <a:ext uri="{FF2B5EF4-FFF2-40B4-BE49-F238E27FC236}">
                <a16:creationId xmlns:a16="http://schemas.microsoft.com/office/drawing/2014/main" id="{32243471-E5B3-2EF1-B215-DB119E9FBF5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344" r="10000" b="22856"/>
          <a:stretch/>
        </p:blipFill>
        <p:spPr bwMode="auto">
          <a:xfrm>
            <a:off x="3549228" y="2123949"/>
            <a:ext cx="346830" cy="2015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5256B27-E0B6-34AC-2A1A-1068B346754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067" t="17862" r="36051" b="40423"/>
          <a:stretch/>
        </p:blipFill>
        <p:spPr bwMode="auto">
          <a:xfrm>
            <a:off x="3588435" y="4207864"/>
            <a:ext cx="373269" cy="338099"/>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descr="k4-info">
            <a:extLst>
              <a:ext uri="{FF2B5EF4-FFF2-40B4-BE49-F238E27FC236}">
                <a16:creationId xmlns:a16="http://schemas.microsoft.com/office/drawing/2014/main" id="{E12837BB-6FC4-D204-9611-AFF05289328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34405" y="1697464"/>
            <a:ext cx="408045" cy="257777"/>
          </a:xfrm>
          <a:prstGeom prst="rect">
            <a:avLst/>
          </a:prstGeom>
          <a:noFill/>
          <a:ln>
            <a:noFill/>
          </a:ln>
        </p:spPr>
      </p:pic>
      <p:pic>
        <p:nvPicPr>
          <p:cNvPr id="1032" name="Picture 8" descr="НАУЧНО-ТЕХНИЧЕСКИЙ ЦЕНТР ИССЛЕДОВАНИЙ ПРОБЛЕМ ПРОМЫШЛЕННОЙ БЕЗОПАСНОСТИ  (ЗАКРЫТОЕ АКЦИОНЕРНОЕ ОБЩЕСТВО) / ЗАО НТЦ ПБ | Промышленная безопасность.  Экспертиза промышленной безопасности">
            <a:extLst>
              <a:ext uri="{FF2B5EF4-FFF2-40B4-BE49-F238E27FC236}">
                <a16:creationId xmlns:a16="http://schemas.microsoft.com/office/drawing/2014/main" id="{84E3F577-995B-BF1C-E4CC-5125495B0B7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12464" y="2049874"/>
            <a:ext cx="267663" cy="295579"/>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9B2E2F0E-BD41-90D9-4F0F-81E2AACA8C2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7858" t="1" b="-1"/>
          <a:stretch/>
        </p:blipFill>
        <p:spPr bwMode="auto">
          <a:xfrm>
            <a:off x="5969262" y="2434300"/>
            <a:ext cx="416261" cy="332321"/>
          </a:xfrm>
          <a:prstGeom prst="rect">
            <a:avLst/>
          </a:prstGeom>
          <a:noFill/>
          <a:ln>
            <a:noFill/>
          </a:ln>
        </p:spPr>
      </p:pic>
      <p:pic>
        <p:nvPicPr>
          <p:cNvPr id="1034" name="Picture 10" descr="Научно-исследовательский институт бетона и железобетона — Википедия">
            <a:extLst>
              <a:ext uri="{FF2B5EF4-FFF2-40B4-BE49-F238E27FC236}">
                <a16:creationId xmlns:a16="http://schemas.microsoft.com/office/drawing/2014/main" id="{45AFF0F6-ED52-B26A-2A68-502C885AF0A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1667" t="6223" r="9167" b="25111"/>
          <a:stretch/>
        </p:blipFill>
        <p:spPr bwMode="auto">
          <a:xfrm>
            <a:off x="6023717" y="2844010"/>
            <a:ext cx="278421" cy="2641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АО «ВНИПИпромтехнологии»">
            <a:extLst>
              <a:ext uri="{FF2B5EF4-FFF2-40B4-BE49-F238E27FC236}">
                <a16:creationId xmlns:a16="http://schemas.microsoft.com/office/drawing/2014/main" id="{9A0237A6-DBF9-1BB9-CDA3-541E85B99D3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4330" t="16253" r="25223" b="36160"/>
          <a:stretch/>
        </p:blipFill>
        <p:spPr bwMode="auto">
          <a:xfrm>
            <a:off x="6012464" y="1290715"/>
            <a:ext cx="341037" cy="321709"/>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a16="http://schemas.microsoft.com/office/drawing/2014/main" id="{14BA1214-FF50-8FEA-1F2C-CFB6D13E36B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4379" r="26245"/>
          <a:stretch/>
        </p:blipFill>
        <p:spPr bwMode="auto">
          <a:xfrm>
            <a:off x="5945456" y="3210733"/>
            <a:ext cx="408045" cy="411107"/>
          </a:xfrm>
          <a:prstGeom prst="rect">
            <a:avLst/>
          </a:prstGeom>
          <a:noFill/>
          <a:ln>
            <a:noFill/>
          </a:ln>
        </p:spPr>
      </p:pic>
      <p:pic>
        <p:nvPicPr>
          <p:cNvPr id="1038" name="Picture 14" descr="ООО Инженерная компания &quot;НИИЖБ&quot;">
            <a:extLst>
              <a:ext uri="{FF2B5EF4-FFF2-40B4-BE49-F238E27FC236}">
                <a16:creationId xmlns:a16="http://schemas.microsoft.com/office/drawing/2014/main" id="{B5A7F4A7-449A-0310-03F9-2D8A3A048FC9}"/>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5971"/>
          <a:stretch/>
        </p:blipFill>
        <p:spPr bwMode="auto">
          <a:xfrm>
            <a:off x="5981353" y="3776547"/>
            <a:ext cx="320785" cy="315324"/>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a:extLst>
              <a:ext uri="{FF2B5EF4-FFF2-40B4-BE49-F238E27FC236}">
                <a16:creationId xmlns:a16="http://schemas.microsoft.com/office/drawing/2014/main" id="{1B62C5EE-6E7A-4021-B564-48E313CD35C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79865"/>
          <a:stretch/>
        </p:blipFill>
        <p:spPr bwMode="auto">
          <a:xfrm>
            <a:off x="5981353" y="4277369"/>
            <a:ext cx="304007" cy="245759"/>
          </a:xfrm>
          <a:prstGeom prst="rect">
            <a:avLst/>
          </a:prstGeom>
          <a:noFill/>
          <a:ln>
            <a:noFill/>
          </a:ln>
        </p:spPr>
      </p:pic>
      <p:pic>
        <p:nvPicPr>
          <p:cNvPr id="1040" name="Picture 16" descr="НИЦ «Курчатовский институт» - Бластим">
            <a:extLst>
              <a:ext uri="{FF2B5EF4-FFF2-40B4-BE49-F238E27FC236}">
                <a16:creationId xmlns:a16="http://schemas.microsoft.com/office/drawing/2014/main" id="{791456B7-63D9-6232-3B6E-7F2C8D6981BE}"/>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961" r="56492" b="48445"/>
          <a:stretch/>
        </p:blipFill>
        <p:spPr bwMode="auto">
          <a:xfrm>
            <a:off x="5961925" y="4805984"/>
            <a:ext cx="342861" cy="375399"/>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a:extLst>
              <a:ext uri="{FF2B5EF4-FFF2-40B4-BE49-F238E27FC236}">
                <a16:creationId xmlns:a16="http://schemas.microsoft.com/office/drawing/2014/main" id="{A8074F85-FB21-AD07-C453-1BDF33519AD0}"/>
              </a:ext>
            </a:extLst>
          </p:cNvPr>
          <p:cNvPicPr>
            <a:picLocks noChangeAspect="1"/>
          </p:cNvPicPr>
          <p:nvPr/>
        </p:nvPicPr>
        <p:blipFill>
          <a:blip r:embed="rId21"/>
          <a:stretch>
            <a:fillRect/>
          </a:stretch>
        </p:blipFill>
        <p:spPr>
          <a:xfrm>
            <a:off x="5969261" y="5244892"/>
            <a:ext cx="289084" cy="275749"/>
          </a:xfrm>
          <a:prstGeom prst="rect">
            <a:avLst/>
          </a:prstGeom>
        </p:spPr>
      </p:pic>
      <p:graphicFrame>
        <p:nvGraphicFramePr>
          <p:cNvPr id="30" name="Таблица 8">
            <a:extLst>
              <a:ext uri="{FF2B5EF4-FFF2-40B4-BE49-F238E27FC236}">
                <a16:creationId xmlns:a16="http://schemas.microsoft.com/office/drawing/2014/main" id="{EAC1EFDE-6CAB-562C-937E-9E2729AB1E0D}"/>
              </a:ext>
            </a:extLst>
          </p:cNvPr>
          <p:cNvGraphicFramePr>
            <a:graphicFrameLocks noGrp="1"/>
          </p:cNvGraphicFramePr>
          <p:nvPr/>
        </p:nvGraphicFramePr>
        <p:xfrm>
          <a:off x="6534889" y="2845290"/>
          <a:ext cx="3894787" cy="3816052"/>
        </p:xfrm>
        <a:graphic>
          <a:graphicData uri="http://schemas.openxmlformats.org/drawingml/2006/table">
            <a:tbl>
              <a:tblPr firstRow="1" bandRow="1">
                <a:tableStyleId>{5C22544A-7EE6-4342-B048-85BDC9FD1C3A}</a:tableStyleId>
              </a:tblPr>
              <a:tblGrid>
                <a:gridCol w="1947220">
                  <a:extLst>
                    <a:ext uri="{9D8B030D-6E8A-4147-A177-3AD203B41FA5}">
                      <a16:colId xmlns:a16="http://schemas.microsoft.com/office/drawing/2014/main" val="2208914477"/>
                    </a:ext>
                  </a:extLst>
                </a:gridCol>
                <a:gridCol w="1947567">
                  <a:extLst>
                    <a:ext uri="{9D8B030D-6E8A-4147-A177-3AD203B41FA5}">
                      <a16:colId xmlns:a16="http://schemas.microsoft.com/office/drawing/2014/main" val="2206751381"/>
                    </a:ext>
                  </a:extLst>
                </a:gridCol>
              </a:tblGrid>
              <a:tr h="330427">
                <a:tc>
                  <a:txBody>
                    <a:bodyPr/>
                    <a:lstStyle/>
                    <a:p>
                      <a:pPr algn="ctr">
                        <a:lnSpc>
                          <a:spcPct val="107000"/>
                        </a:lnSpc>
                        <a:spcAft>
                          <a:spcPts val="800"/>
                        </a:spcAft>
                      </a:pPr>
                      <a:r>
                        <a:rPr lang="ru-RU"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Выполнено</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ru-RU"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2020 - 2022 </a:t>
                      </a:r>
                      <a:r>
                        <a:rPr lang="ru-RU" sz="1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гг</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9050" cap="flat" cmpd="sng" algn="ctr">
                      <a:no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9050" cap="flat" cmpd="sng" algn="ctr">
                      <a:solidFill>
                        <a:schemeClr val="bg2">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19067911"/>
                  </a:ext>
                </a:extLst>
              </a:tr>
              <a:tr h="440593">
                <a:tc>
                  <a:txBody>
                    <a:bodyPr/>
                    <a:lstStyle/>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Проведение заседаний </a:t>
                      </a:r>
                    </a:p>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ПК 6</a:t>
                      </a:r>
                    </a:p>
                  </a:txBody>
                  <a:tcPr marL="51435" marR="51435" marT="0" marB="0" anchor="ctr">
                    <a:lnL w="19050" cap="flat" cmpd="sng" algn="ctr">
                      <a:solidFill>
                        <a:schemeClr val="bg2">
                          <a:lumMod val="50000"/>
                        </a:schemeClr>
                      </a:solid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18 заседаний</a:t>
                      </a:r>
                    </a:p>
                  </a:txBody>
                  <a:tcPr marL="51435" marR="51435" marT="0" marB="0" anchor="ctr">
                    <a:lnL w="3175" cap="flat" cmpd="sng" algn="ctr">
                      <a:no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23018644"/>
                  </a:ext>
                </a:extLst>
              </a:tr>
              <a:tr h="309681">
                <a:tc>
                  <a:txBody>
                    <a:bodyPr/>
                    <a:lstStyle/>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Проведение заседаний РГ</a:t>
                      </a:r>
                    </a:p>
                  </a:txBody>
                  <a:tcPr marL="51435" marR="51435" marT="0" marB="0" anchor="ctr">
                    <a:lnL w="19050" cap="flat" cmpd="sng" algn="ctr">
                      <a:solidFill>
                        <a:schemeClr val="bg2">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 заседаний</a:t>
                      </a:r>
                    </a:p>
                  </a:txBody>
                  <a:tcPr marL="51435" marR="51435" marT="0" marB="0" anchor="ctr">
                    <a:lnL w="3175" cap="flat" cmpd="sng" algn="ctr">
                      <a:no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618980669"/>
                  </a:ext>
                </a:extLst>
              </a:tr>
              <a:tr h="927082">
                <a:tc>
                  <a:txBody>
                    <a:bodyPr/>
                    <a:lstStyle/>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Рассмотрение ТЗ на разработку проектов документов по стандартизации</a:t>
                      </a:r>
                    </a:p>
                  </a:txBody>
                  <a:tcPr marL="51435" marR="51435" marT="0" marB="0" anchor="ctr">
                    <a:lnL w="19050" cap="flat" cmpd="sng" algn="ctr">
                      <a:solidFill>
                        <a:schemeClr val="bg2">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Рекомендовано к согласованию ТК</a:t>
                      </a:r>
                    </a:p>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ТЗ на разработку стандартов</a:t>
                      </a:r>
                    </a:p>
                  </a:txBody>
                  <a:tcPr marL="51435" marR="51435" marT="0" marB="0" anchor="ctr">
                    <a:lnL w="3175" cap="flat" cmpd="sng" algn="ctr">
                      <a:no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61726548"/>
                  </a:ext>
                </a:extLst>
              </a:tr>
              <a:tr h="881187">
                <a:tc>
                  <a:txBody>
                    <a:bodyPr/>
                    <a:lstStyle/>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Экспертиза проектов документов по стандартизации</a:t>
                      </a:r>
                    </a:p>
                  </a:txBody>
                  <a:tcPr marL="51435" marR="51435" marT="0" marB="0" anchor="ctr">
                    <a:lnL w="19050" cap="flat" cmpd="sng" algn="ctr">
                      <a:solidFill>
                        <a:schemeClr val="bg2">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Рекомендованы: к утверждению</a:t>
                      </a:r>
                    </a:p>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ГОСТ Р – 3</a:t>
                      </a:r>
                    </a:p>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ПНСТ - 1</a:t>
                      </a:r>
                    </a:p>
                  </a:txBody>
                  <a:tcPr marL="51435" marR="51435" marT="0" marB="0" anchor="ctr">
                    <a:lnL w="3175" cap="flat" cmpd="sng" algn="ctr">
                      <a:no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4588395"/>
                  </a:ext>
                </a:extLst>
              </a:tr>
              <a:tr h="927082">
                <a:tc>
                  <a:txBody>
                    <a:bodyPr/>
                    <a:lstStyle/>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 программы разработки документов по стандартизации на </a:t>
                      </a:r>
                    </a:p>
                    <a:p>
                      <a:pPr algn="ctr">
                        <a:lnSpc>
                          <a:spcPct val="107000"/>
                        </a:lnSpc>
                        <a:spcAft>
                          <a:spcPts val="80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2022-2024гг</a:t>
                      </a:r>
                    </a:p>
                  </a:txBody>
                  <a:tcPr marL="51435" marR="51435" marT="0" marB="0" anchor="ctr">
                    <a:lnL w="19050" cap="flat" cmpd="sng" algn="ctr">
                      <a:solidFill>
                        <a:schemeClr val="bg2">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ГОСТ Р – 3</a:t>
                      </a:r>
                    </a:p>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ПНСТ – 3</a:t>
                      </a:r>
                    </a:p>
                    <a:p>
                      <a:pPr algn="ctr">
                        <a:lnSpc>
                          <a:spcPct val="100000"/>
                        </a:lnSpc>
                        <a:spcAft>
                          <a:spcPts val="0"/>
                        </a:spcAft>
                      </a:pPr>
                      <a:r>
                        <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СТО - 3</a:t>
                      </a:r>
                    </a:p>
                  </a:txBody>
                  <a:tcPr marL="51435" marR="51435" marT="0" marB="0" anchor="ctr">
                    <a:lnL w="3175" cap="flat" cmpd="sng" algn="ctr">
                      <a:no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17044226"/>
                  </a:ext>
                </a:extLst>
              </a:tr>
            </a:tbl>
          </a:graphicData>
        </a:graphic>
      </p:graphicFrame>
      <p:sp>
        <p:nvSpPr>
          <p:cNvPr id="29" name="Овал 28"/>
          <p:cNvSpPr/>
          <p:nvPr/>
        </p:nvSpPr>
        <p:spPr>
          <a:xfrm>
            <a:off x="7455924" y="910021"/>
            <a:ext cx="3083759" cy="1501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  Экспертный совет СРО</a:t>
            </a:r>
          </a:p>
          <a:p>
            <a:pPr algn="ctr"/>
            <a:endParaRPr lang="ru-RU" sz="800" dirty="0"/>
          </a:p>
          <a:p>
            <a:pPr algn="ctr"/>
            <a:r>
              <a:rPr lang="ru-RU" dirty="0"/>
              <a:t>Комитеты СРО </a:t>
            </a:r>
          </a:p>
          <a:p>
            <a:pPr algn="ctr"/>
            <a:endParaRPr lang="ru-RU" dirty="0"/>
          </a:p>
        </p:txBody>
      </p:sp>
      <p:pic>
        <p:nvPicPr>
          <p:cNvPr id="31" name="Picture 49" descr="http://www.ssolhabsheim.fr/wp-content/uploads/2015/01/assesseurs.jpg">
            <a:extLst>
              <a:ext uri="{FF2B5EF4-FFF2-40B4-BE49-F238E27FC236}">
                <a16:creationId xmlns:a16="http://schemas.microsoft.com/office/drawing/2014/main" id="{392BD2FB-0E30-504D-9704-7DC43141CAF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34888" y="2028474"/>
            <a:ext cx="1110576" cy="745667"/>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Прямая со стрелкой 31">
            <a:extLst>
              <a:ext uri="{FF2B5EF4-FFF2-40B4-BE49-F238E27FC236}">
                <a16:creationId xmlns:a16="http://schemas.microsoft.com/office/drawing/2014/main" id="{D491C4A0-9B55-8523-4517-69E3B84C1F19}"/>
              </a:ext>
            </a:extLst>
          </p:cNvPr>
          <p:cNvCxnSpPr>
            <a:cxnSpLocks/>
          </p:cNvCxnSpPr>
          <p:nvPr/>
        </p:nvCxnSpPr>
        <p:spPr>
          <a:xfrm>
            <a:off x="6534889" y="1705047"/>
            <a:ext cx="805807" cy="0"/>
          </a:xfrm>
          <a:prstGeom prst="straightConnector1">
            <a:avLst/>
          </a:prstGeom>
          <a:ln w="857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880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39</a:t>
            </a:fld>
            <a:endParaRPr lang="ru-RU" dirty="0"/>
          </a:p>
        </p:txBody>
      </p:sp>
      <p:graphicFrame>
        <p:nvGraphicFramePr>
          <p:cNvPr id="7" name="Таблица 6"/>
          <p:cNvGraphicFramePr>
            <a:graphicFrameLocks noGrp="1"/>
          </p:cNvGraphicFramePr>
          <p:nvPr/>
        </p:nvGraphicFramePr>
        <p:xfrm>
          <a:off x="1836424" y="823934"/>
          <a:ext cx="5229395" cy="2570480"/>
        </p:xfrm>
        <a:graphic>
          <a:graphicData uri="http://schemas.openxmlformats.org/drawingml/2006/table">
            <a:tbl>
              <a:tblPr firstRow="1" bandRow="1">
                <a:effectLst/>
              </a:tblPr>
              <a:tblGrid>
                <a:gridCol w="3302776">
                  <a:extLst>
                    <a:ext uri="{9D8B030D-6E8A-4147-A177-3AD203B41FA5}">
                      <a16:colId xmlns:a16="http://schemas.microsoft.com/office/drawing/2014/main" val="445936716"/>
                    </a:ext>
                  </a:extLst>
                </a:gridCol>
                <a:gridCol w="1926619">
                  <a:extLst>
                    <a:ext uri="{9D8B030D-6E8A-4147-A177-3AD203B41FA5}">
                      <a16:colId xmlns:a16="http://schemas.microsoft.com/office/drawing/2014/main" val="3838108119"/>
                    </a:ext>
                  </a:extLst>
                </a:gridCol>
              </a:tblGrid>
              <a:tr h="4786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ru-RU" sz="1800" baseline="0" dirty="0">
                          <a:solidFill>
                            <a:srgbClr val="F2F2F2"/>
                          </a:solidFill>
                        </a:rPr>
                        <a:t>Заказчики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57A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ru-RU" sz="1000" b="1" baseline="0" dirty="0">
                          <a:solidFill>
                            <a:srgbClr val="F2F2F2"/>
                          </a:solidFill>
                        </a:rPr>
                        <a:t>Концерн Росэнергоатом</a:t>
                      </a:r>
                    </a:p>
                    <a:p>
                      <a:pPr marL="0" marR="0" lvl="0" indent="0" algn="ctr" defTabSz="914400" rtl="0" eaLnBrk="1" fontAlgn="auto" latinLnBrk="0" hangingPunct="1">
                        <a:lnSpc>
                          <a:spcPct val="100000"/>
                        </a:lnSpc>
                        <a:spcBef>
                          <a:spcPts val="0"/>
                        </a:spcBef>
                        <a:spcAft>
                          <a:spcPts val="600"/>
                        </a:spcAft>
                        <a:buClrTx/>
                        <a:buSzTx/>
                        <a:buFontTx/>
                        <a:buNone/>
                        <a:tabLst/>
                        <a:defRPr/>
                      </a:pPr>
                      <a:r>
                        <a:rPr lang="ru-RU" sz="1000" b="1" baseline="0" dirty="0">
                          <a:solidFill>
                            <a:srgbClr val="F2F2F2"/>
                          </a:solidFill>
                        </a:rPr>
                        <a:t>Объединенный проектный институт</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957A9"/>
                    </a:solidFill>
                  </a:tcPr>
                </a:tc>
                <a:extLst>
                  <a:ext uri="{0D108BD9-81ED-4DB2-BD59-A6C34878D82A}">
                    <a16:rowId xmlns:a16="http://schemas.microsoft.com/office/drawing/2014/main" val="1582671180"/>
                  </a:ext>
                </a:extLst>
              </a:tr>
              <a:tr h="0">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00" dirty="0">
                        <a:solidFill>
                          <a:schemeClr val="accent5">
                            <a:lumMod val="75000"/>
                          </a:schemeClr>
                        </a:solidFill>
                        <a:effectLst/>
                        <a:latin typeface="Times New Roman" panose="02020603050405020304" pitchFamily="18" charset="0"/>
                        <a:ea typeface="Calibri" panose="020F050202020403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ru-RU" sz="1400" dirty="0">
                        <a:solidFill>
                          <a:schemeClr val="accent5">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16365714"/>
                  </a:ext>
                </a:extLst>
              </a:tr>
              <a:tr h="5090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ГОСТ Р 59963-2021 «Монолитная </a:t>
                      </a:r>
                      <a:r>
                        <a:rPr kumimoji="0" lang="ru-RU" sz="1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сталефибробетонная</a:t>
                      </a:r>
                      <a:r>
                        <a:rPr kumimoji="0" lang="ru-RU"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гидроизоляция подземных железобетонных конструкций атомных станций. Технология изготовления и контроль качества»</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5">
                              <a:lumMod val="75000"/>
                            </a:schemeClr>
                          </a:solidFill>
                        </a:rPr>
                        <a:t>Утвержден</a:t>
                      </a:r>
                      <a:r>
                        <a:rPr lang="ru-RU" sz="1400" b="1" baseline="0" dirty="0">
                          <a:solidFill>
                            <a:schemeClr val="accent5">
                              <a:lumMod val="75000"/>
                            </a:schemeClr>
                          </a:solidFill>
                        </a:rPr>
                        <a:t> </a:t>
                      </a:r>
                      <a:r>
                        <a:rPr lang="ru-RU" sz="1400" b="1" dirty="0">
                          <a:solidFill>
                            <a:schemeClr val="accent5">
                              <a:lumMod val="75000"/>
                            </a:schemeClr>
                          </a:solidFill>
                        </a:rPr>
                        <a:t>ГОСТ 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a:t>
                      </a:r>
                      <a:endParaRPr lang="ru-RU" sz="1400" dirty="0">
                        <a:solidFill>
                          <a:schemeClr val="accent5">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59189411"/>
                  </a:ext>
                </a:extLst>
              </a:tr>
              <a:tr h="15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ГОСТ Р 59964- 2021 «Комбинированные железобетонные конструкции атомных станций с несъемной </a:t>
                      </a:r>
                      <a:r>
                        <a:rPr kumimoji="0" lang="ru-RU" sz="1200" b="0" i="0" u="none" strike="noStrike" kern="1200" cap="none" spc="0" normalizeH="0" baseline="0" dirty="0" err="1">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сталефибробетонной</a:t>
                      </a:r>
                      <a:r>
                        <a:rPr kumimoji="0" lang="ru-RU" sz="1200" b="0" i="0" u="none" strike="noStrike" kern="1200" cap="none" spc="0" normalizeH="0" baseline="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опалубкой. Расчет и конструирование»</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kern="1200" dirty="0">
                          <a:solidFill>
                            <a:schemeClr val="accent5">
                              <a:lumMod val="75000"/>
                            </a:schemeClr>
                          </a:solidFill>
                          <a:latin typeface="Calibri" panose="020F0502020204030204"/>
                          <a:ea typeface="+mn-ea"/>
                          <a:cs typeface="+mn-cs"/>
                        </a:rPr>
                        <a:t>Утвержден ГОСТ Р</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b="1" kern="1200" dirty="0">
                        <a:solidFill>
                          <a:schemeClr val="accent5">
                            <a:lumMod val="75000"/>
                          </a:schemeClr>
                        </a:solidFill>
                        <a:latin typeface="Calibri" panose="020F0502020204030204"/>
                        <a:ea typeface="+mn-ea"/>
                        <a:cs typeface="+mn-cs"/>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05491942"/>
                  </a:ext>
                </a:extLst>
              </a:tr>
            </a:tbl>
          </a:graphicData>
        </a:graphic>
      </p:graphicFrame>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5455" y="3294297"/>
            <a:ext cx="1089662" cy="745237"/>
          </a:xfrm>
          <a:prstGeom prst="rect">
            <a:avLst/>
          </a:prstGeom>
        </p:spPr>
      </p:pic>
      <p:pic>
        <p:nvPicPr>
          <p:cNvPr id="11" name="Рисунок 10"/>
          <p:cNvPicPr>
            <a:picLocks noChangeAspect="1"/>
          </p:cNvPicPr>
          <p:nvPr/>
        </p:nvPicPr>
        <p:blipFill>
          <a:blip r:embed="rId3"/>
          <a:stretch>
            <a:fillRect/>
          </a:stretch>
        </p:blipFill>
        <p:spPr>
          <a:xfrm>
            <a:off x="7149836" y="2583461"/>
            <a:ext cx="1396262" cy="1034439"/>
          </a:xfrm>
          <a:prstGeom prst="rect">
            <a:avLst/>
          </a:prstGeom>
        </p:spPr>
      </p:pic>
      <p:sp>
        <p:nvSpPr>
          <p:cNvPr id="12" name="Заголовок 1"/>
          <p:cNvSpPr>
            <a:spLocks noGrp="1"/>
          </p:cNvSpPr>
          <p:nvPr>
            <p:ph type="title"/>
          </p:nvPr>
        </p:nvSpPr>
        <p:spPr>
          <a:xfrm>
            <a:off x="1523999" y="91440"/>
            <a:ext cx="7957998" cy="495156"/>
          </a:xfrm>
        </p:spPr>
        <p:txBody>
          <a:bodyPr>
            <a:normAutofit/>
          </a:bodyPr>
          <a:lstStyle/>
          <a:p>
            <a:r>
              <a:rPr lang="ru-RU" sz="2000" dirty="0"/>
              <a:t>Работа по национальной стандартизации в 2021-2022 </a:t>
            </a:r>
          </a:p>
        </p:txBody>
      </p:sp>
      <p:pic>
        <p:nvPicPr>
          <p:cNvPr id="13" name="Рисунок 12"/>
          <p:cNvPicPr>
            <a:picLocks noChangeAspect="1"/>
          </p:cNvPicPr>
          <p:nvPr/>
        </p:nvPicPr>
        <p:blipFill>
          <a:blip r:embed="rId4"/>
          <a:stretch>
            <a:fillRect/>
          </a:stretch>
        </p:blipFill>
        <p:spPr>
          <a:xfrm>
            <a:off x="5546437" y="3294297"/>
            <a:ext cx="599556" cy="571717"/>
          </a:xfrm>
          <a:prstGeom prst="rect">
            <a:avLst/>
          </a:prstGeom>
        </p:spPr>
      </p:pic>
      <p:sp>
        <p:nvSpPr>
          <p:cNvPr id="15" name="Заголовок 1"/>
          <p:cNvSpPr txBox="1">
            <a:spLocks/>
          </p:cNvSpPr>
          <p:nvPr/>
        </p:nvSpPr>
        <p:spPr>
          <a:xfrm>
            <a:off x="5462420" y="3742450"/>
            <a:ext cx="767591" cy="42117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r>
              <a:rPr lang="ru-RU" sz="1800" b="1" dirty="0">
                <a:solidFill>
                  <a:schemeClr val="tx1"/>
                </a:solidFill>
                <a:latin typeface="Calibri" panose="020F0502020204030204"/>
                <a:ea typeface="+mn-ea"/>
                <a:cs typeface="+mn-cs"/>
              </a:rPr>
              <a:t>ЦТКАО</a:t>
            </a:r>
          </a:p>
        </p:txBody>
      </p:sp>
      <p:pic>
        <p:nvPicPr>
          <p:cNvPr id="1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3606" y="1098166"/>
            <a:ext cx="2389421" cy="167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Заголовок 1"/>
          <p:cNvSpPr txBox="1">
            <a:spLocks/>
          </p:cNvSpPr>
          <p:nvPr/>
        </p:nvSpPr>
        <p:spPr>
          <a:xfrm>
            <a:off x="1785163" y="3940763"/>
            <a:ext cx="8619141" cy="4951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r>
              <a:rPr lang="ru-RU" sz="1600" u="sng" dirty="0"/>
              <a:t>Необходимы стандарты на </a:t>
            </a:r>
            <a:r>
              <a:rPr lang="ru-RU" sz="1600" b="1" u="sng" dirty="0"/>
              <a:t>производство работ </a:t>
            </a:r>
            <a:r>
              <a:rPr lang="ru-RU" sz="1600" u="sng" dirty="0"/>
              <a:t>с применением </a:t>
            </a:r>
            <a:r>
              <a:rPr lang="ru-RU" sz="1600" u="sng" dirty="0" err="1"/>
              <a:t>сталефибробетона</a:t>
            </a:r>
            <a:endParaRPr lang="ru-RU" sz="1600" u="sng" dirty="0"/>
          </a:p>
        </p:txBody>
      </p:sp>
      <p:graphicFrame>
        <p:nvGraphicFramePr>
          <p:cNvPr id="18" name="Таблица 17"/>
          <p:cNvGraphicFramePr>
            <a:graphicFrameLocks noGrp="1"/>
          </p:cNvGraphicFramePr>
          <p:nvPr/>
        </p:nvGraphicFramePr>
        <p:xfrm>
          <a:off x="1836424" y="4451249"/>
          <a:ext cx="7865221" cy="1875608"/>
        </p:xfrm>
        <a:graphic>
          <a:graphicData uri="http://schemas.openxmlformats.org/drawingml/2006/table">
            <a:tbl>
              <a:tblPr firstRow="1" bandRow="1">
                <a:effectLst/>
              </a:tblPr>
              <a:tblGrid>
                <a:gridCol w="4967508">
                  <a:extLst>
                    <a:ext uri="{9D8B030D-6E8A-4147-A177-3AD203B41FA5}">
                      <a16:colId xmlns:a16="http://schemas.microsoft.com/office/drawing/2014/main" val="445936716"/>
                    </a:ext>
                  </a:extLst>
                </a:gridCol>
                <a:gridCol w="2897713">
                  <a:extLst>
                    <a:ext uri="{9D8B030D-6E8A-4147-A177-3AD203B41FA5}">
                      <a16:colId xmlns:a16="http://schemas.microsoft.com/office/drawing/2014/main" val="3838108119"/>
                    </a:ext>
                  </a:extLst>
                </a:gridCol>
              </a:tblGrid>
              <a:tr h="4786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ru-RU" sz="1800" baseline="0" dirty="0">
                          <a:solidFill>
                            <a:srgbClr val="F2F2F2"/>
                          </a:solidFill>
                        </a:rPr>
                        <a:t>Заказчики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57A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ru-RU" sz="1000" b="1" baseline="0" dirty="0">
                          <a:solidFill>
                            <a:srgbClr val="F2F2F2"/>
                          </a:solidFill>
                        </a:rPr>
                        <a:t>Концерн </a:t>
                      </a:r>
                      <a:r>
                        <a:rPr lang="ru-RU" sz="1000" b="1" baseline="0" dirty="0" err="1">
                          <a:solidFill>
                            <a:srgbClr val="F2F2F2"/>
                          </a:solidFill>
                        </a:rPr>
                        <a:t>РосэнергоатомСРО</a:t>
                      </a:r>
                      <a:r>
                        <a:rPr lang="ru-RU" sz="1000" b="1" baseline="0" dirty="0">
                          <a:solidFill>
                            <a:srgbClr val="F2F2F2"/>
                          </a:solidFill>
                        </a:rPr>
                        <a:t> </a:t>
                      </a:r>
                      <a:r>
                        <a:rPr lang="ru-RU" sz="1000" b="1" baseline="0" dirty="0" err="1">
                          <a:solidFill>
                            <a:srgbClr val="F2F2F2"/>
                          </a:solidFill>
                        </a:rPr>
                        <a:t>Союзатомпроект</a:t>
                      </a:r>
                      <a:endParaRPr lang="ru-RU" sz="1000" b="1" baseline="0" dirty="0">
                        <a:solidFill>
                          <a:srgbClr val="F2F2F2"/>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957A9"/>
                    </a:solidFill>
                  </a:tcPr>
                </a:tc>
                <a:extLst>
                  <a:ext uri="{0D108BD9-81ED-4DB2-BD59-A6C34878D82A}">
                    <a16:rowId xmlns:a16="http://schemas.microsoft.com/office/drawing/2014/main" val="1582671180"/>
                  </a:ext>
                </a:extLst>
              </a:tr>
              <a:tr h="0">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00" dirty="0">
                        <a:solidFill>
                          <a:schemeClr val="accent5">
                            <a:lumMod val="75000"/>
                          </a:schemeClr>
                        </a:solidFill>
                        <a:effectLst/>
                        <a:latin typeface="Times New Roman" panose="02020603050405020304" pitchFamily="18" charset="0"/>
                        <a:ea typeface="Calibri" panose="020F050202020403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ru-RU" sz="1400" dirty="0">
                        <a:solidFill>
                          <a:schemeClr val="accent5">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16365714"/>
                  </a:ext>
                </a:extLst>
              </a:tr>
              <a:tr h="411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ГОСТ Р (</a:t>
                      </a:r>
                      <a:r>
                        <a:rPr kumimoji="0" lang="en-US"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ST 232) </a:t>
                      </a:r>
                      <a:r>
                        <a:rPr kumimoji="0" lang="ru-RU"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«Железобетонные конструкции с петлевыми стыками арматуры для объектов использования атомной энергии. Требования к конструированию и расчету»</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solidFill>
                            <a:schemeClr val="accent5">
                              <a:lumMod val="75000"/>
                            </a:schemeClr>
                          </a:solidFill>
                        </a:rPr>
                        <a:t>В плане утверждения на 2022</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baseline="0" dirty="0">
                          <a:solidFill>
                            <a:schemeClr val="accent5">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b="1" baseline="0" dirty="0">
                        <a:solidFill>
                          <a:schemeClr val="accent5">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b="1" baseline="0" dirty="0">
                        <a:solidFill>
                          <a:schemeClr val="accent5">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baseline="0" dirty="0">
                          <a:solidFill>
                            <a:schemeClr val="accent5">
                              <a:lumMod val="75000"/>
                            </a:schemeClr>
                          </a:solidFill>
                        </a:rPr>
                        <a:t>В плане у</a:t>
                      </a:r>
                      <a:r>
                        <a:rPr lang="ru-RU" sz="1400" b="1" dirty="0">
                          <a:solidFill>
                            <a:schemeClr val="accent5">
                              <a:lumMod val="75000"/>
                            </a:schemeClr>
                          </a:solidFill>
                        </a:rPr>
                        <a:t>тверждения на 2022</a:t>
                      </a:r>
                      <a:endParaRPr lang="ru-RU" sz="1400" dirty="0">
                        <a:solidFill>
                          <a:schemeClr val="accent5">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59189411"/>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ГОСТ Р «Система механических соединений арматуры железобетонных конструкций объектов использования атомной энергии. Требования к системе» </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endParaRPr lang="ru-RU"/>
                    </a:p>
                  </a:txBody>
                  <a:tcPr/>
                </a:tc>
                <a:extLst>
                  <a:ext uri="{0D108BD9-81ED-4DB2-BD59-A6C34878D82A}">
                    <a16:rowId xmlns:a16="http://schemas.microsoft.com/office/drawing/2014/main" val="3853316890"/>
                  </a:ext>
                </a:extLst>
              </a:tr>
            </a:tbl>
          </a:graphicData>
        </a:graphic>
      </p:graphicFrame>
    </p:spTree>
    <p:extLst>
      <p:ext uri="{BB962C8B-B14F-4D97-AF65-F5344CB8AC3E}">
        <p14:creationId xmlns:p14="http://schemas.microsoft.com/office/powerpoint/2010/main" val="162285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4CD8CF4-1ADF-47F3-9B8A-D0497050033F}"/>
              </a:ext>
            </a:extLst>
          </p:cNvPr>
          <p:cNvSpPr>
            <a:spLocks noGrp="1"/>
          </p:cNvSpPr>
          <p:nvPr>
            <p:ph type="sldNum" sz="quarter" idx="12"/>
          </p:nvPr>
        </p:nvSpPr>
        <p:spPr>
          <a:xfrm>
            <a:off x="9401472" y="216563"/>
            <a:ext cx="2743200" cy="365125"/>
          </a:xfrm>
        </p:spPr>
        <p:txBody>
          <a:bodyPr/>
          <a:lstStyle/>
          <a:p>
            <a:fld id="{35A78594-8646-4D53-8F42-51980A186450}" type="slidenum">
              <a:rPr lang="ru-RU" smtClean="0"/>
              <a:pPr/>
              <a:t>4</a:t>
            </a:fld>
            <a:endParaRPr lang="ru-RU" dirty="0"/>
          </a:p>
        </p:txBody>
      </p:sp>
      <p:sp>
        <p:nvSpPr>
          <p:cNvPr id="5" name="Заголовок 1">
            <a:extLst>
              <a:ext uri="{FF2B5EF4-FFF2-40B4-BE49-F238E27FC236}">
                <a16:creationId xmlns:a16="http://schemas.microsoft.com/office/drawing/2014/main" id="{D71EB594-7C5D-4932-A93F-8D2A56DCB244}"/>
              </a:ext>
            </a:extLst>
          </p:cNvPr>
          <p:cNvSpPr txBox="1">
            <a:spLocks/>
          </p:cNvSpPr>
          <p:nvPr/>
        </p:nvSpPr>
        <p:spPr>
          <a:xfrm>
            <a:off x="159160" y="142540"/>
            <a:ext cx="9308690" cy="343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2060"/>
                </a:solidFill>
                <a:effectLst/>
                <a:uLnTx/>
                <a:uFillTx/>
                <a:latin typeface="Arial"/>
                <a:ea typeface="+mj-ea"/>
                <a:cs typeface="+mj-cs"/>
              </a:rPr>
              <a:t>Динамика изменения состава СРО</a:t>
            </a:r>
          </a:p>
        </p:txBody>
      </p:sp>
      <p:graphicFrame>
        <p:nvGraphicFramePr>
          <p:cNvPr id="6" name="Диаграмма 5">
            <a:extLst>
              <a:ext uri="{FF2B5EF4-FFF2-40B4-BE49-F238E27FC236}">
                <a16:creationId xmlns:a16="http://schemas.microsoft.com/office/drawing/2014/main" id="{77A325D4-309E-44DB-B801-395F4AEAAEDF}"/>
              </a:ext>
            </a:extLst>
          </p:cNvPr>
          <p:cNvGraphicFramePr/>
          <p:nvPr>
            <p:extLst>
              <p:ext uri="{D42A27DB-BD31-4B8C-83A1-F6EECF244321}">
                <p14:modId xmlns:p14="http://schemas.microsoft.com/office/powerpoint/2010/main" val="952073560"/>
              </p:ext>
            </p:extLst>
          </p:nvPr>
        </p:nvGraphicFramePr>
        <p:xfrm>
          <a:off x="422574" y="1002983"/>
          <a:ext cx="10288804" cy="563845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Прямая соединительная линия 6">
            <a:extLst>
              <a:ext uri="{FF2B5EF4-FFF2-40B4-BE49-F238E27FC236}">
                <a16:creationId xmlns:a16="http://schemas.microsoft.com/office/drawing/2014/main" id="{93D62FF3-03B6-4363-9EB7-2A909C86EF64}"/>
              </a:ext>
            </a:extLst>
          </p:cNvPr>
          <p:cNvCxnSpPr>
            <a:cxnSpLocks/>
          </p:cNvCxnSpPr>
          <p:nvPr/>
        </p:nvCxnSpPr>
        <p:spPr>
          <a:xfrm>
            <a:off x="8151002" y="1003711"/>
            <a:ext cx="25042" cy="4386748"/>
          </a:xfrm>
          <a:prstGeom prst="line">
            <a:avLst/>
          </a:prstGeom>
          <a:noFill/>
          <a:ln w="6350" cap="flat" cmpd="sng" algn="ctr">
            <a:solidFill>
              <a:srgbClr val="5B9BD5"/>
            </a:solidFill>
            <a:prstDash val="solid"/>
            <a:miter lim="800000"/>
          </a:ln>
          <a:effectLst/>
        </p:spPr>
      </p:cxnSp>
      <p:cxnSp>
        <p:nvCxnSpPr>
          <p:cNvPr id="8" name="Прямая соединительная линия 7">
            <a:extLst>
              <a:ext uri="{FF2B5EF4-FFF2-40B4-BE49-F238E27FC236}">
                <a16:creationId xmlns:a16="http://schemas.microsoft.com/office/drawing/2014/main" id="{02FB95BE-D7C7-416D-9E9F-D11387B16AF2}"/>
              </a:ext>
            </a:extLst>
          </p:cNvPr>
          <p:cNvCxnSpPr>
            <a:cxnSpLocks/>
          </p:cNvCxnSpPr>
          <p:nvPr/>
        </p:nvCxnSpPr>
        <p:spPr>
          <a:xfrm>
            <a:off x="7529438" y="1002983"/>
            <a:ext cx="0" cy="4387684"/>
          </a:xfrm>
          <a:prstGeom prst="line">
            <a:avLst/>
          </a:prstGeom>
          <a:noFill/>
          <a:ln w="6350" cap="flat" cmpd="sng" algn="ctr">
            <a:solidFill>
              <a:srgbClr val="5B9BD5"/>
            </a:solidFill>
            <a:prstDash val="solid"/>
            <a:miter lim="800000"/>
          </a:ln>
          <a:effectLst/>
        </p:spPr>
      </p:cxnSp>
      <p:cxnSp>
        <p:nvCxnSpPr>
          <p:cNvPr id="9" name="Прямая соединительная линия 8">
            <a:extLst>
              <a:ext uri="{FF2B5EF4-FFF2-40B4-BE49-F238E27FC236}">
                <a16:creationId xmlns:a16="http://schemas.microsoft.com/office/drawing/2014/main" id="{20E73EEE-D1C5-482E-A0EC-43B9B437C04E}"/>
              </a:ext>
            </a:extLst>
          </p:cNvPr>
          <p:cNvCxnSpPr>
            <a:cxnSpLocks/>
          </p:cNvCxnSpPr>
          <p:nvPr/>
        </p:nvCxnSpPr>
        <p:spPr>
          <a:xfrm>
            <a:off x="6884605" y="1003711"/>
            <a:ext cx="6922" cy="4386748"/>
          </a:xfrm>
          <a:prstGeom prst="line">
            <a:avLst/>
          </a:prstGeom>
          <a:noFill/>
          <a:ln w="6350" cap="flat" cmpd="sng" algn="ctr">
            <a:solidFill>
              <a:srgbClr val="5B9BD5"/>
            </a:solidFill>
            <a:prstDash val="solid"/>
            <a:miter lim="800000"/>
          </a:ln>
          <a:effectLst/>
        </p:spPr>
      </p:cxnSp>
      <p:cxnSp>
        <p:nvCxnSpPr>
          <p:cNvPr id="10" name="Прямая соединительная линия 9">
            <a:extLst>
              <a:ext uri="{FF2B5EF4-FFF2-40B4-BE49-F238E27FC236}">
                <a16:creationId xmlns:a16="http://schemas.microsoft.com/office/drawing/2014/main" id="{A74A5522-F277-459E-9479-9897ECF3A61D}"/>
              </a:ext>
            </a:extLst>
          </p:cNvPr>
          <p:cNvCxnSpPr>
            <a:cxnSpLocks/>
          </p:cNvCxnSpPr>
          <p:nvPr/>
        </p:nvCxnSpPr>
        <p:spPr>
          <a:xfrm>
            <a:off x="6208521" y="1002983"/>
            <a:ext cx="0" cy="4387684"/>
          </a:xfrm>
          <a:prstGeom prst="line">
            <a:avLst/>
          </a:prstGeom>
          <a:noFill/>
          <a:ln w="6350" cap="flat" cmpd="sng" algn="ctr">
            <a:solidFill>
              <a:srgbClr val="5B9BD5"/>
            </a:solidFill>
            <a:prstDash val="solid"/>
            <a:miter lim="800000"/>
          </a:ln>
          <a:effectLst/>
        </p:spPr>
      </p:cxnSp>
      <p:cxnSp>
        <p:nvCxnSpPr>
          <p:cNvPr id="11" name="Прямая соединительная линия 10">
            <a:extLst>
              <a:ext uri="{FF2B5EF4-FFF2-40B4-BE49-F238E27FC236}">
                <a16:creationId xmlns:a16="http://schemas.microsoft.com/office/drawing/2014/main" id="{46AD2CD8-67D4-49BF-B986-39B2213EE473}"/>
              </a:ext>
            </a:extLst>
          </p:cNvPr>
          <p:cNvCxnSpPr>
            <a:cxnSpLocks/>
          </p:cNvCxnSpPr>
          <p:nvPr/>
        </p:nvCxnSpPr>
        <p:spPr>
          <a:xfrm>
            <a:off x="9159336" y="851118"/>
            <a:ext cx="0" cy="5249061"/>
          </a:xfrm>
          <a:prstGeom prst="line">
            <a:avLst/>
          </a:prstGeom>
          <a:noFill/>
          <a:ln w="6350" cap="flat" cmpd="sng" algn="ctr">
            <a:noFill/>
            <a:prstDash val="solid"/>
            <a:miter lim="800000"/>
          </a:ln>
          <a:effectLst/>
        </p:spPr>
      </p:cxnSp>
      <p:sp>
        <p:nvSpPr>
          <p:cNvPr id="12" name="TextBox 11">
            <a:extLst>
              <a:ext uri="{FF2B5EF4-FFF2-40B4-BE49-F238E27FC236}">
                <a16:creationId xmlns:a16="http://schemas.microsoft.com/office/drawing/2014/main" id="{488C69D9-023C-4B49-839E-2AA6D1E4F00C}"/>
              </a:ext>
            </a:extLst>
          </p:cNvPr>
          <p:cNvSpPr txBox="1"/>
          <p:nvPr/>
        </p:nvSpPr>
        <p:spPr>
          <a:xfrm rot="16200000">
            <a:off x="-1572450" y="2564798"/>
            <a:ext cx="36261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2060"/>
                </a:solidFill>
                <a:effectLst/>
                <a:uLnTx/>
                <a:uFillTx/>
              </a:rPr>
              <a:t>Количество организаций</a:t>
            </a:r>
          </a:p>
        </p:txBody>
      </p:sp>
      <p:cxnSp>
        <p:nvCxnSpPr>
          <p:cNvPr id="19" name="Прямая соединительная линия 18">
            <a:extLst>
              <a:ext uri="{FF2B5EF4-FFF2-40B4-BE49-F238E27FC236}">
                <a16:creationId xmlns:a16="http://schemas.microsoft.com/office/drawing/2014/main" id="{B723CA0A-D645-454A-BABC-1B2D28F441B1}"/>
              </a:ext>
            </a:extLst>
          </p:cNvPr>
          <p:cNvCxnSpPr>
            <a:cxnSpLocks/>
          </p:cNvCxnSpPr>
          <p:nvPr/>
        </p:nvCxnSpPr>
        <p:spPr>
          <a:xfrm>
            <a:off x="5594237" y="1002983"/>
            <a:ext cx="0" cy="4387684"/>
          </a:xfrm>
          <a:prstGeom prst="line">
            <a:avLst/>
          </a:prstGeom>
          <a:noFill/>
          <a:ln w="6350" cap="flat" cmpd="sng" algn="ctr">
            <a:solidFill>
              <a:srgbClr val="5B9BD5"/>
            </a:solidFill>
            <a:prstDash val="solid"/>
            <a:miter lim="800000"/>
          </a:ln>
          <a:effectLst/>
        </p:spPr>
      </p:cxnSp>
      <p:cxnSp>
        <p:nvCxnSpPr>
          <p:cNvPr id="20" name="Прямая соединительная линия 19">
            <a:extLst>
              <a:ext uri="{FF2B5EF4-FFF2-40B4-BE49-F238E27FC236}">
                <a16:creationId xmlns:a16="http://schemas.microsoft.com/office/drawing/2014/main" id="{A3D9AAC9-F187-43BE-855F-A53657492244}"/>
              </a:ext>
            </a:extLst>
          </p:cNvPr>
          <p:cNvCxnSpPr>
            <a:cxnSpLocks/>
          </p:cNvCxnSpPr>
          <p:nvPr/>
        </p:nvCxnSpPr>
        <p:spPr>
          <a:xfrm>
            <a:off x="7157181" y="920993"/>
            <a:ext cx="3823" cy="4225765"/>
          </a:xfrm>
          <a:prstGeom prst="line">
            <a:avLst/>
          </a:prstGeom>
          <a:noFill/>
          <a:ln w="38100" cap="flat" cmpd="sng" algn="ctr">
            <a:solidFill>
              <a:srgbClr val="C00000"/>
            </a:solidFill>
            <a:prstDash val="dash"/>
            <a:miter lim="800000"/>
          </a:ln>
          <a:effectLst/>
        </p:spPr>
      </p:cxnSp>
      <p:sp>
        <p:nvSpPr>
          <p:cNvPr id="21" name="TextBox 20">
            <a:extLst>
              <a:ext uri="{FF2B5EF4-FFF2-40B4-BE49-F238E27FC236}">
                <a16:creationId xmlns:a16="http://schemas.microsoft.com/office/drawing/2014/main" id="{70A27FF1-66EF-4AE5-98C8-6C5E37F14E78}"/>
              </a:ext>
            </a:extLst>
          </p:cNvPr>
          <p:cNvSpPr txBox="1"/>
          <p:nvPr/>
        </p:nvSpPr>
        <p:spPr>
          <a:xfrm>
            <a:off x="5936193" y="2483749"/>
            <a:ext cx="55969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chemeClr val="accent3">
                    <a:lumMod val="75000"/>
                  </a:schemeClr>
                </a:solidFill>
                <a:effectLst/>
                <a:uLnTx/>
                <a:uFillTx/>
              </a:rPr>
              <a:t>307</a:t>
            </a:r>
          </a:p>
        </p:txBody>
      </p:sp>
      <p:cxnSp>
        <p:nvCxnSpPr>
          <p:cNvPr id="27" name="Прямая соединительная линия 26">
            <a:extLst>
              <a:ext uri="{FF2B5EF4-FFF2-40B4-BE49-F238E27FC236}">
                <a16:creationId xmlns:a16="http://schemas.microsoft.com/office/drawing/2014/main" id="{93D62FF3-03B6-4363-9EB7-2A909C86EF64}"/>
              </a:ext>
            </a:extLst>
          </p:cNvPr>
          <p:cNvCxnSpPr>
            <a:cxnSpLocks/>
          </p:cNvCxnSpPr>
          <p:nvPr/>
        </p:nvCxnSpPr>
        <p:spPr>
          <a:xfrm>
            <a:off x="9116735" y="1002983"/>
            <a:ext cx="25042" cy="4386748"/>
          </a:xfrm>
          <a:prstGeom prst="line">
            <a:avLst/>
          </a:prstGeom>
          <a:noFill/>
          <a:ln w="6350" cap="flat" cmpd="sng" algn="ctr">
            <a:solidFill>
              <a:srgbClr val="5B9BD5"/>
            </a:solidFill>
            <a:prstDash val="solid"/>
            <a:miter lim="800000"/>
          </a:ln>
          <a:effectLst/>
        </p:spPr>
      </p:cxnSp>
      <p:cxnSp>
        <p:nvCxnSpPr>
          <p:cNvPr id="28" name="Прямая соединительная линия 27">
            <a:extLst>
              <a:ext uri="{FF2B5EF4-FFF2-40B4-BE49-F238E27FC236}">
                <a16:creationId xmlns:a16="http://schemas.microsoft.com/office/drawing/2014/main" id="{93D62FF3-03B6-4363-9EB7-2A909C86EF64}"/>
              </a:ext>
            </a:extLst>
          </p:cNvPr>
          <p:cNvCxnSpPr>
            <a:cxnSpLocks/>
          </p:cNvCxnSpPr>
          <p:nvPr/>
        </p:nvCxnSpPr>
        <p:spPr>
          <a:xfrm>
            <a:off x="9857688" y="1002983"/>
            <a:ext cx="25042" cy="4386748"/>
          </a:xfrm>
          <a:prstGeom prst="line">
            <a:avLst/>
          </a:prstGeom>
          <a:noFill/>
          <a:ln w="6350" cap="flat" cmpd="sng" algn="ctr">
            <a:solidFill>
              <a:srgbClr val="5B9BD5"/>
            </a:solidFill>
            <a:prstDash val="solid"/>
            <a:miter lim="800000"/>
          </a:ln>
          <a:effectLst/>
        </p:spPr>
      </p:cxnSp>
      <p:cxnSp>
        <p:nvCxnSpPr>
          <p:cNvPr id="29" name="Прямая соединительная линия 28">
            <a:extLst>
              <a:ext uri="{FF2B5EF4-FFF2-40B4-BE49-F238E27FC236}">
                <a16:creationId xmlns:a16="http://schemas.microsoft.com/office/drawing/2014/main" id="{93D62FF3-03B6-4363-9EB7-2A909C86EF64}"/>
              </a:ext>
            </a:extLst>
          </p:cNvPr>
          <p:cNvCxnSpPr>
            <a:cxnSpLocks/>
          </p:cNvCxnSpPr>
          <p:nvPr/>
        </p:nvCxnSpPr>
        <p:spPr>
          <a:xfrm>
            <a:off x="10690158" y="978507"/>
            <a:ext cx="25042" cy="4386748"/>
          </a:xfrm>
          <a:prstGeom prst="line">
            <a:avLst/>
          </a:prstGeom>
          <a:noFill/>
          <a:ln w="6350" cap="flat" cmpd="sng" algn="ctr">
            <a:solidFill>
              <a:srgbClr val="5B9BD5"/>
            </a:solidFill>
            <a:prstDash val="solid"/>
            <a:miter lim="800000"/>
          </a:ln>
          <a:effectLst/>
        </p:spPr>
      </p:cxnSp>
      <p:cxnSp>
        <p:nvCxnSpPr>
          <p:cNvPr id="30" name="Прямая соединительная линия 29">
            <a:extLst>
              <a:ext uri="{FF2B5EF4-FFF2-40B4-BE49-F238E27FC236}">
                <a16:creationId xmlns:a16="http://schemas.microsoft.com/office/drawing/2014/main" id="{AAE7C843-758C-245F-0A39-4EF62BA8CB7F}"/>
              </a:ext>
            </a:extLst>
          </p:cNvPr>
          <p:cNvCxnSpPr>
            <a:cxnSpLocks/>
          </p:cNvCxnSpPr>
          <p:nvPr/>
        </p:nvCxnSpPr>
        <p:spPr>
          <a:xfrm>
            <a:off x="11887042" y="1002983"/>
            <a:ext cx="25042" cy="4386748"/>
          </a:xfrm>
          <a:prstGeom prst="line">
            <a:avLst/>
          </a:prstGeom>
          <a:noFill/>
          <a:ln w="6350" cap="flat" cmpd="sng" algn="ctr">
            <a:solidFill>
              <a:srgbClr val="5B9BD5"/>
            </a:solidFill>
            <a:prstDash val="solid"/>
            <a:miter lim="800000"/>
          </a:ln>
          <a:effectLst/>
        </p:spPr>
      </p:cxnSp>
      <p:sp>
        <p:nvSpPr>
          <p:cNvPr id="24" name="TextBox 23">
            <a:extLst>
              <a:ext uri="{FF2B5EF4-FFF2-40B4-BE49-F238E27FC236}">
                <a16:creationId xmlns:a16="http://schemas.microsoft.com/office/drawing/2014/main" id="{780EE1B1-B41C-4CA4-62FD-C17A9AD79615}"/>
              </a:ext>
            </a:extLst>
          </p:cNvPr>
          <p:cNvSpPr txBox="1"/>
          <p:nvPr/>
        </p:nvSpPr>
        <p:spPr>
          <a:xfrm>
            <a:off x="10951241" y="5066565"/>
            <a:ext cx="692113" cy="461665"/>
          </a:xfrm>
          <a:prstGeom prst="rect">
            <a:avLst/>
          </a:prstGeom>
          <a:noFill/>
        </p:spPr>
        <p:txBody>
          <a:bodyPr wrap="none" rtlCol="0">
            <a:spAutoFit/>
          </a:bodyPr>
          <a:lstStyle/>
          <a:p>
            <a:pPr algn="ctr"/>
            <a:r>
              <a:rPr lang="ru-RU" sz="1200" b="1" dirty="0">
                <a:solidFill>
                  <a:schemeClr val="bg1">
                    <a:lumMod val="50000"/>
                  </a:schemeClr>
                </a:solidFill>
                <a:latin typeface="+mj-lt"/>
                <a:cs typeface="Times New Roman" panose="02020603050405020304" pitchFamily="18" charset="0"/>
              </a:rPr>
              <a:t>2022 </a:t>
            </a:r>
          </a:p>
          <a:p>
            <a:pPr algn="ctr"/>
            <a:r>
              <a:rPr lang="ru-RU" sz="1200" b="1" dirty="0">
                <a:solidFill>
                  <a:schemeClr val="bg1">
                    <a:lumMod val="50000"/>
                  </a:schemeClr>
                </a:solidFill>
                <a:latin typeface="+mj-lt"/>
                <a:cs typeface="Times New Roman" panose="02020603050405020304" pitchFamily="18" charset="0"/>
              </a:rPr>
              <a:t>(1 окт.)</a:t>
            </a:r>
          </a:p>
        </p:txBody>
      </p:sp>
      <p:sp>
        <p:nvSpPr>
          <p:cNvPr id="25" name="TextBox 24">
            <a:extLst>
              <a:ext uri="{FF2B5EF4-FFF2-40B4-BE49-F238E27FC236}">
                <a16:creationId xmlns:a16="http://schemas.microsoft.com/office/drawing/2014/main" id="{5BB5B595-72B5-A8D8-7356-5D04F5FD1272}"/>
              </a:ext>
            </a:extLst>
          </p:cNvPr>
          <p:cNvSpPr txBox="1"/>
          <p:nvPr/>
        </p:nvSpPr>
        <p:spPr>
          <a:xfrm>
            <a:off x="11181054" y="4101367"/>
            <a:ext cx="513616" cy="307777"/>
          </a:xfrm>
          <a:prstGeom prst="rect">
            <a:avLst/>
          </a:prstGeom>
          <a:solidFill>
            <a:srgbClr val="C55911"/>
          </a:solidFill>
        </p:spPr>
        <p:txBody>
          <a:bodyPr wrap="square" rtlCol="0">
            <a:spAutoFit/>
          </a:bodyPr>
          <a:lstStyle/>
          <a:p>
            <a:r>
              <a:rPr lang="en-US" sz="1400" b="1" dirty="0">
                <a:solidFill>
                  <a:schemeClr val="bg1"/>
                </a:solidFill>
              </a:rPr>
              <a:t>129</a:t>
            </a:r>
            <a:endParaRPr lang="ru-RU" sz="1400" b="1" dirty="0">
              <a:solidFill>
                <a:schemeClr val="bg1"/>
              </a:solidFill>
            </a:endParaRPr>
          </a:p>
        </p:txBody>
      </p:sp>
      <p:sp>
        <p:nvSpPr>
          <p:cNvPr id="34" name="TextBox 33">
            <a:extLst>
              <a:ext uri="{FF2B5EF4-FFF2-40B4-BE49-F238E27FC236}">
                <a16:creationId xmlns:a16="http://schemas.microsoft.com/office/drawing/2014/main" id="{429CA23C-A87A-CEBB-AABC-326909B857F3}"/>
              </a:ext>
            </a:extLst>
          </p:cNvPr>
          <p:cNvSpPr txBox="1"/>
          <p:nvPr/>
        </p:nvSpPr>
        <p:spPr>
          <a:xfrm>
            <a:off x="11269518" y="3811243"/>
            <a:ext cx="513616" cy="307777"/>
          </a:xfrm>
          <a:prstGeom prst="rect">
            <a:avLst/>
          </a:prstGeom>
          <a:solidFill>
            <a:srgbClr val="002060"/>
          </a:solidFill>
        </p:spPr>
        <p:txBody>
          <a:bodyPr wrap="square" rtlCol="0">
            <a:spAutoFit/>
          </a:bodyPr>
          <a:lstStyle/>
          <a:p>
            <a:r>
              <a:rPr lang="en-US" sz="1400" b="1" dirty="0">
                <a:solidFill>
                  <a:schemeClr val="bg1"/>
                </a:solidFill>
              </a:rPr>
              <a:t>152</a:t>
            </a:r>
            <a:endParaRPr lang="ru-RU" sz="1400" b="1" dirty="0">
              <a:solidFill>
                <a:schemeClr val="bg1"/>
              </a:solidFill>
            </a:endParaRPr>
          </a:p>
        </p:txBody>
      </p:sp>
      <p:sp>
        <p:nvSpPr>
          <p:cNvPr id="35" name="TextBox 34">
            <a:extLst>
              <a:ext uri="{FF2B5EF4-FFF2-40B4-BE49-F238E27FC236}">
                <a16:creationId xmlns:a16="http://schemas.microsoft.com/office/drawing/2014/main" id="{354037A8-C382-AA90-8593-BCB463A2A64E}"/>
              </a:ext>
            </a:extLst>
          </p:cNvPr>
          <p:cNvSpPr txBox="1"/>
          <p:nvPr/>
        </p:nvSpPr>
        <p:spPr>
          <a:xfrm>
            <a:off x="11325661" y="4563427"/>
            <a:ext cx="415481" cy="307777"/>
          </a:xfrm>
          <a:prstGeom prst="rect">
            <a:avLst/>
          </a:prstGeom>
          <a:solidFill>
            <a:srgbClr val="538234"/>
          </a:solidFill>
        </p:spPr>
        <p:txBody>
          <a:bodyPr wrap="square" rtlCol="0">
            <a:spAutoFit/>
          </a:bodyPr>
          <a:lstStyle/>
          <a:p>
            <a:r>
              <a:rPr lang="en-US" sz="1400" b="1" dirty="0">
                <a:solidFill>
                  <a:schemeClr val="bg1"/>
                </a:solidFill>
              </a:rPr>
              <a:t>77</a:t>
            </a:r>
            <a:endParaRPr lang="ru-RU" sz="1400" b="1" dirty="0">
              <a:solidFill>
                <a:schemeClr val="bg1"/>
              </a:solidFill>
            </a:endParaRPr>
          </a:p>
        </p:txBody>
      </p:sp>
      <p:cxnSp>
        <p:nvCxnSpPr>
          <p:cNvPr id="36" name="Прямая соединительная линия 35">
            <a:extLst>
              <a:ext uri="{FF2B5EF4-FFF2-40B4-BE49-F238E27FC236}">
                <a16:creationId xmlns:a16="http://schemas.microsoft.com/office/drawing/2014/main" id="{3810AB80-5768-434B-FEBA-012E2D21538B}"/>
              </a:ext>
            </a:extLst>
          </p:cNvPr>
          <p:cNvCxnSpPr>
            <a:cxnSpLocks/>
          </p:cNvCxnSpPr>
          <p:nvPr/>
        </p:nvCxnSpPr>
        <p:spPr>
          <a:xfrm>
            <a:off x="10317673" y="4081522"/>
            <a:ext cx="853233" cy="153889"/>
          </a:xfrm>
          <a:prstGeom prst="line">
            <a:avLst/>
          </a:prstGeom>
          <a:ln w="38100">
            <a:solidFill>
              <a:srgbClr val="E97B3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6F7A1227-65D0-0CEB-289D-76D973E6AE30}"/>
              </a:ext>
            </a:extLst>
          </p:cNvPr>
          <p:cNvCxnSpPr>
            <a:cxnSpLocks/>
            <a:endCxn id="34" idx="1"/>
          </p:cNvCxnSpPr>
          <p:nvPr/>
        </p:nvCxnSpPr>
        <p:spPr>
          <a:xfrm flipV="1">
            <a:off x="10307525" y="3965132"/>
            <a:ext cx="961993" cy="213178"/>
          </a:xfrm>
          <a:prstGeom prst="line">
            <a:avLst/>
          </a:prstGeom>
          <a:ln w="38100">
            <a:solidFill>
              <a:srgbClr val="2D75B6"/>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517AB323-EF8D-BE96-26ED-8942BD52C86C}"/>
              </a:ext>
            </a:extLst>
          </p:cNvPr>
          <p:cNvCxnSpPr>
            <a:cxnSpLocks/>
          </p:cNvCxnSpPr>
          <p:nvPr/>
        </p:nvCxnSpPr>
        <p:spPr>
          <a:xfrm>
            <a:off x="10493191" y="4581832"/>
            <a:ext cx="1150163" cy="0"/>
          </a:xfrm>
          <a:prstGeom prst="line">
            <a:avLst/>
          </a:prstGeom>
          <a:ln w="38100">
            <a:solidFill>
              <a:srgbClr val="53823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9070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par>
                                <p:cTn id="38" presetID="9"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par>
                                <p:cTn id="41" presetID="9"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dissolve">
                                      <p:cBhvr>
                                        <p:cTn id="43" dur="500"/>
                                        <p:tgtEl>
                                          <p:spTgt spid="3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dissolve">
                                      <p:cBhvr>
                                        <p:cTn id="49" dur="500"/>
                                        <p:tgtEl>
                                          <p:spTgt spid="2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dissolve">
                                      <p:cBhvr>
                                        <p:cTn id="52" dur="500"/>
                                        <p:tgtEl>
                                          <p:spTgt spid="3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dissolve">
                                      <p:cBhvr>
                                        <p:cTn id="55" dur="500"/>
                                        <p:tgtEl>
                                          <p:spTgt spid="35"/>
                                        </p:tgtEl>
                                      </p:cBhvr>
                                    </p:animEffect>
                                  </p:childTnLst>
                                </p:cTn>
                              </p:par>
                              <p:par>
                                <p:cTn id="56" presetID="9"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dissolve">
                                      <p:cBhvr>
                                        <p:cTn id="58" dur="500"/>
                                        <p:tgtEl>
                                          <p:spTgt spid="36"/>
                                        </p:tgtEl>
                                      </p:cBhvr>
                                    </p:animEffect>
                                  </p:childTnLst>
                                </p:cTn>
                              </p:par>
                              <p:par>
                                <p:cTn id="59" presetID="9"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dissolve">
                                      <p:cBhvr>
                                        <p:cTn id="61" dur="500"/>
                                        <p:tgtEl>
                                          <p:spTgt spid="37"/>
                                        </p:tgtEl>
                                      </p:cBhvr>
                                    </p:animEffect>
                                  </p:childTnLst>
                                </p:cTn>
                              </p:par>
                              <p:par>
                                <p:cTn id="62" presetID="9"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dissolv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1"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dissolve">
                                      <p:cBhvr>
                                        <p:cTn id="75" dur="500"/>
                                        <p:tgtEl>
                                          <p:spTgt spid="35"/>
                                        </p:tgtEl>
                                      </p:cBhvr>
                                    </p:animEffect>
                                  </p:childTnLst>
                                </p:cTn>
                              </p:par>
                              <p:par>
                                <p:cTn id="76" presetID="9" presetClass="entr" presetSubtype="0"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dissolv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1"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dissolve">
                                      <p:cBhvr>
                                        <p:cTn id="83" dur="500"/>
                                        <p:tgtEl>
                                          <p:spTgt spid="25"/>
                                        </p:tgtEl>
                                      </p:cBhvr>
                                    </p:animEffect>
                                  </p:childTnLst>
                                </p:cTn>
                              </p:par>
                              <p:par>
                                <p:cTn id="84" presetID="9" presetClass="entr" presetSubtype="0"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dissolv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1"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dissolve">
                                      <p:cBhvr>
                                        <p:cTn id="91" dur="500"/>
                                        <p:tgtEl>
                                          <p:spTgt spid="34"/>
                                        </p:tgtEl>
                                      </p:cBhvr>
                                    </p:animEffect>
                                  </p:childTnLst>
                                </p:cTn>
                              </p:par>
                              <p:par>
                                <p:cTn id="92" presetID="9"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dissolve">
                                      <p:cBhvr>
                                        <p:cTn id="9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2" grpId="0"/>
      <p:bldP spid="21" grpId="0"/>
      <p:bldP spid="24" grpId="0"/>
      <p:bldP spid="25" grpId="0" animBg="1"/>
      <p:bldP spid="25" grpId="1" animBg="1"/>
      <p:bldP spid="34" grpId="0" animBg="1"/>
      <p:bldP spid="34" grpId="1" animBg="1"/>
      <p:bldP spid="35" grpId="0" animBg="1"/>
      <p:bldP spid="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6976" y="158383"/>
            <a:ext cx="8863520" cy="371367"/>
          </a:xfrm>
        </p:spPr>
        <p:txBody>
          <a:bodyPr>
            <a:normAutofit fontScale="90000"/>
          </a:bodyPr>
          <a:lstStyle/>
          <a:p>
            <a:r>
              <a:rPr lang="ru-RU" dirty="0"/>
              <a:t>Работа по национальной стандартизации в 2021-2022 </a:t>
            </a:r>
            <a:r>
              <a:rPr lang="ru-RU" dirty="0" err="1"/>
              <a:t>гг</a:t>
            </a:r>
            <a:br>
              <a:rPr lang="ru-RU" dirty="0"/>
            </a:br>
            <a:r>
              <a:rPr lang="ru-RU" dirty="0" err="1"/>
              <a:t>Цифровизация</a:t>
            </a:r>
            <a:endParaRPr lang="ru-RU" dirty="0"/>
          </a:p>
        </p:txBody>
      </p:sp>
      <p:sp>
        <p:nvSpPr>
          <p:cNvPr id="4" name="Номер слайда 3"/>
          <p:cNvSpPr>
            <a:spLocks noGrp="1"/>
          </p:cNvSpPr>
          <p:nvPr>
            <p:ph type="sldNum" sz="quarter" idx="12"/>
          </p:nvPr>
        </p:nvSpPr>
        <p:spPr>
          <a:xfrm>
            <a:off x="9545488" y="216563"/>
            <a:ext cx="2743200" cy="365125"/>
          </a:xfrm>
        </p:spPr>
        <p:txBody>
          <a:bodyPr/>
          <a:lstStyle/>
          <a:p>
            <a:pPr defTabSz="685800"/>
            <a:fld id="{3765C533-573A-49DE-874E-AB87EF57987D}" type="slidenum">
              <a:rPr lang="ru-RU">
                <a:solidFill>
                  <a:prstClr val="white"/>
                </a:solidFill>
                <a:latin typeface="Arial"/>
              </a:rPr>
              <a:pPr defTabSz="685800"/>
              <a:t>40</a:t>
            </a:fld>
            <a:endParaRPr lang="ru-RU" dirty="0">
              <a:solidFill>
                <a:prstClr val="white"/>
              </a:solidFill>
              <a:latin typeface="Arial"/>
            </a:endParaRPr>
          </a:p>
        </p:txBody>
      </p:sp>
      <p:grpSp>
        <p:nvGrpSpPr>
          <p:cNvPr id="10" name="Группа 9"/>
          <p:cNvGrpSpPr/>
          <p:nvPr/>
        </p:nvGrpSpPr>
        <p:grpSpPr>
          <a:xfrm>
            <a:off x="3083897" y="3188658"/>
            <a:ext cx="836807" cy="611891"/>
            <a:chOff x="8215865" y="286309"/>
            <a:chExt cx="3025385" cy="2300093"/>
          </a:xfrm>
        </p:grpSpPr>
        <p:pic>
          <p:nvPicPr>
            <p:cNvPr id="11" name="Picture 10" descr="Картинки по запросу росстандар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865" y="286309"/>
              <a:ext cx="2196744" cy="16497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01492" y="1762089"/>
              <a:ext cx="2939758" cy="824313"/>
            </a:xfrm>
            <a:prstGeom prst="rect">
              <a:avLst/>
            </a:prstGeom>
          </p:spPr>
          <p:txBody>
            <a:bodyPr wrap="square">
              <a:spAutoFit/>
            </a:bodyPr>
            <a:lstStyle/>
            <a:p>
              <a:pPr defTabSz="685800"/>
              <a:endParaRPr lang="ru-RU" sz="825" i="1" dirty="0">
                <a:solidFill>
                  <a:prstClr val="black"/>
                </a:solidFill>
                <a:latin typeface="Arial"/>
              </a:endParaRPr>
            </a:p>
          </p:txBody>
        </p:sp>
      </p:grpSp>
      <p:pic>
        <p:nvPicPr>
          <p:cNvPr id="25" name="Picture 2" descr="Индустрия: актуальная статья"/>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021919" y="2139730"/>
            <a:ext cx="3442807" cy="16461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Индустрия: актуальная стать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716" y="777498"/>
            <a:ext cx="1712853" cy="67065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2086140" y="1778358"/>
            <a:ext cx="1643572" cy="622081"/>
            <a:chOff x="2621554" y="907043"/>
            <a:chExt cx="1643572" cy="622081"/>
          </a:xfrm>
        </p:grpSpPr>
        <p:sp>
          <p:nvSpPr>
            <p:cNvPr id="7" name="Скругленный прямоугольник 6"/>
            <p:cNvSpPr/>
            <p:nvPr/>
          </p:nvSpPr>
          <p:spPr>
            <a:xfrm>
              <a:off x="2621554" y="907043"/>
              <a:ext cx="1643572" cy="622081"/>
            </a:xfrm>
            <a:prstGeom prst="round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Arial"/>
              </a:endParaRPr>
            </a:p>
          </p:txBody>
        </p:sp>
        <p:pic>
          <p:nvPicPr>
            <p:cNvPr id="30" name="Рисунок 29"/>
            <p:cNvPicPr>
              <a:picLocks noChangeAspect="1"/>
            </p:cNvPicPr>
            <p:nvPr/>
          </p:nvPicPr>
          <p:blipFill>
            <a:blip r:embed="rId5"/>
            <a:stretch>
              <a:fillRect/>
            </a:stretch>
          </p:blipFill>
          <p:spPr>
            <a:xfrm>
              <a:off x="2672926" y="982929"/>
              <a:ext cx="1540828" cy="470307"/>
            </a:xfrm>
            <a:prstGeom prst="rect">
              <a:avLst/>
            </a:prstGeom>
          </p:spPr>
        </p:pic>
      </p:grpSp>
      <p:grpSp>
        <p:nvGrpSpPr>
          <p:cNvPr id="8" name="Группа 7"/>
          <p:cNvGrpSpPr/>
          <p:nvPr/>
        </p:nvGrpSpPr>
        <p:grpSpPr>
          <a:xfrm>
            <a:off x="2263519" y="2720510"/>
            <a:ext cx="2163213" cy="1041628"/>
            <a:chOff x="139065" y="2206856"/>
            <a:chExt cx="2123736" cy="998550"/>
          </a:xfrm>
        </p:grpSpPr>
        <p:pic>
          <p:nvPicPr>
            <p:cNvPr id="9" name="Picture 2" descr="http://www.skazkales.caduk.ru/images/strelk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719188" y="2206856"/>
              <a:ext cx="870203" cy="351673"/>
            </a:xfrm>
            <a:prstGeom prst="rect">
              <a:avLst/>
            </a:prstGeom>
            <a:noFill/>
            <a:extLst>
              <a:ext uri="{909E8E84-426E-40DD-AFC4-6F175D3DCCD1}">
                <a14:hiddenFill xmlns:a14="http://schemas.microsoft.com/office/drawing/2010/main">
                  <a:solidFill>
                    <a:srgbClr val="FFFFFF"/>
                  </a:solidFill>
                </a14:hiddenFill>
              </a:ext>
            </a:extLst>
          </p:spPr>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5" y="2363422"/>
              <a:ext cx="526683" cy="764675"/>
            </a:xfrm>
            <a:prstGeom prst="rect">
              <a:avLst/>
            </a:prstGeom>
            <a:ln>
              <a:solidFill>
                <a:srgbClr val="4A66AC"/>
              </a:solidFill>
            </a:ln>
            <a:effectLst>
              <a:outerShdw blurRad="50800" dist="38100" dir="2700000" algn="tl" rotWithShape="0">
                <a:prstClr val="black">
                  <a:alpha val="40000"/>
                </a:prstClr>
              </a:outerShdw>
            </a:effectLst>
          </p:spPr>
        </p:pic>
        <p:pic>
          <p:nvPicPr>
            <p:cNvPr id="3" name="Рисунок 2"/>
            <p:cNvPicPr>
              <a:picLocks noChangeAspect="1"/>
            </p:cNvPicPr>
            <p:nvPr/>
          </p:nvPicPr>
          <p:blipFill>
            <a:blip r:embed="rId8"/>
            <a:stretch>
              <a:fillRect/>
            </a:stretch>
          </p:blipFill>
          <p:spPr>
            <a:xfrm>
              <a:off x="1635029" y="2321624"/>
              <a:ext cx="627772" cy="883782"/>
            </a:xfrm>
            <a:prstGeom prst="rect">
              <a:avLst/>
            </a:prstGeom>
          </p:spPr>
        </p:pic>
      </p:grpSp>
      <p:sp>
        <p:nvSpPr>
          <p:cNvPr id="23" name="Стрелка вниз 22"/>
          <p:cNvSpPr/>
          <p:nvPr/>
        </p:nvSpPr>
        <p:spPr>
          <a:xfrm>
            <a:off x="3345126" y="5206621"/>
            <a:ext cx="314351" cy="366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Arial"/>
            </a:endParaRPr>
          </a:p>
        </p:txBody>
      </p:sp>
      <p:pic>
        <p:nvPicPr>
          <p:cNvPr id="17" name="Picture 2" descr="C:\Users\simona\AppData\Local\Temp\Статья А.П_2.jpg"/>
          <p:cNvPicPr>
            <a:picLocks noChangeAspect="1" noChangeArrowheads="1"/>
          </p:cNvPicPr>
          <p:nvPr/>
        </p:nvPicPr>
        <p:blipFill>
          <a:blip r:embed="rId9" cstate="print"/>
          <a:srcRect/>
          <a:stretch>
            <a:fillRect/>
          </a:stretch>
        </p:blipFill>
        <p:spPr bwMode="auto">
          <a:xfrm>
            <a:off x="5379027" y="3839672"/>
            <a:ext cx="5085698" cy="2758555"/>
          </a:xfrm>
          <a:prstGeom prst="roundRect">
            <a:avLst>
              <a:gd name="adj" fmla="val 7081"/>
            </a:avLst>
          </a:prstGeom>
          <a:noFill/>
          <a:ln w="28575">
            <a:solidFill>
              <a:schemeClr val="accent1"/>
            </a:solidFill>
          </a:ln>
        </p:spPr>
      </p:pic>
      <p:sp>
        <p:nvSpPr>
          <p:cNvPr id="18" name="TextBox 17"/>
          <p:cNvSpPr txBox="1"/>
          <p:nvPr/>
        </p:nvSpPr>
        <p:spPr>
          <a:xfrm>
            <a:off x="1796716" y="5623842"/>
            <a:ext cx="3411170" cy="617733"/>
          </a:xfrm>
          <a:prstGeom prst="rect">
            <a:avLst/>
          </a:prstGeom>
          <a:solidFill>
            <a:schemeClr val="accent1">
              <a:lumMod val="20000"/>
              <a:lumOff val="80000"/>
            </a:schemeClr>
          </a:solidFill>
          <a:ln w="19050">
            <a:solidFill>
              <a:srgbClr val="0070C0"/>
            </a:solidFill>
          </a:ln>
        </p:spPr>
        <p:txBody>
          <a:bodyPr wrap="square" rtlCol="0">
            <a:spAutoFit/>
          </a:bodyPr>
          <a:lstStyle/>
          <a:p>
            <a:pPr defTabSz="913554">
              <a:lnSpc>
                <a:spcPct val="150000"/>
              </a:lnSpc>
            </a:pPr>
            <a:r>
              <a:rPr lang="ru-RU" sz="1200" b="1" dirty="0">
                <a:solidFill>
                  <a:prstClr val="black"/>
                </a:solidFill>
                <a:latin typeface="Calibri"/>
              </a:rPr>
              <a:t>ГОСТ Р планируется к утверждению в качестве стандарта в цифровом формате (</a:t>
            </a:r>
            <a:r>
              <a:rPr lang="en-US" sz="1200" b="1" dirty="0">
                <a:solidFill>
                  <a:prstClr val="black"/>
                </a:solidFill>
                <a:latin typeface="Calibri"/>
              </a:rPr>
              <a:t>SMART)</a:t>
            </a:r>
            <a:endParaRPr lang="ru-RU" sz="1200" b="1" dirty="0">
              <a:solidFill>
                <a:prstClr val="black"/>
              </a:solidFill>
              <a:latin typeface="Calibri"/>
            </a:endParaRPr>
          </a:p>
        </p:txBody>
      </p:sp>
      <p:pic>
        <p:nvPicPr>
          <p:cNvPr id="19" name="Picture 2" descr="Анализ мирового опыта механического соединения стержневой арматуры встык  опрессовкой муфты"/>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1452" y="907043"/>
            <a:ext cx="2562225" cy="127539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30743" y="3821910"/>
            <a:ext cx="3194339" cy="1169551"/>
          </a:xfrm>
          <a:prstGeom prst="rect">
            <a:avLst/>
          </a:prstGeom>
        </p:spPr>
        <p:txBody>
          <a:bodyPr wrap="square">
            <a:spAutoFit/>
          </a:bodyPr>
          <a:lstStyle/>
          <a:p>
            <a:pPr lvl="0" algn="ctr">
              <a:defRPr/>
            </a:pPr>
            <a:r>
              <a:rPr lang="ru-RU" sz="14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ГОСТ Р «Система механических соединений арматуры железобетонных конструкций объектов использования атомной энергии. Правила идентификации» </a:t>
            </a:r>
            <a:endParaRPr lang="ru-RU" sz="1400" dirty="0">
              <a:solidFill>
                <a:srgbClr val="5AA2AE">
                  <a:lumMod val="50000"/>
                </a:srgbClr>
              </a:solidFill>
            </a:endParaRPr>
          </a:p>
        </p:txBody>
      </p:sp>
      <p:sp>
        <p:nvSpPr>
          <p:cNvPr id="24" name="Правая фигурная скобка 23"/>
          <p:cNvSpPr/>
          <p:nvPr/>
        </p:nvSpPr>
        <p:spPr>
          <a:xfrm rot="16200000">
            <a:off x="3958210" y="-482284"/>
            <a:ext cx="357150" cy="4320223"/>
          </a:xfrm>
          <a:prstGeom prst="rightBrace">
            <a:avLst>
              <a:gd name="adj1" fmla="val 50671"/>
              <a:gd name="adj2" fmla="val 49669"/>
            </a:avLst>
          </a:prstGeom>
          <a:noFill/>
          <a:ln w="57150" cap="flat" cmpd="sng" algn="ctr">
            <a:solidFill>
              <a:srgbClr val="002060"/>
            </a:solidFill>
            <a:prstDash val="solid"/>
          </a:ln>
          <a:effectLst/>
        </p:spPr>
        <p:txBody>
          <a:bodyPr rtlCol="0" anchor="ctr"/>
          <a:lstStyle/>
          <a:p>
            <a:pPr algn="ctr" defTabSz="685800">
              <a:defRPr/>
            </a:pPr>
            <a:endParaRPr lang="ru-RU" sz="1350">
              <a:solidFill>
                <a:prstClr val="white"/>
              </a:solidFill>
            </a:endParaRPr>
          </a:p>
        </p:txBody>
      </p:sp>
      <p:grpSp>
        <p:nvGrpSpPr>
          <p:cNvPr id="15" name="Группа 14"/>
          <p:cNvGrpSpPr/>
          <p:nvPr/>
        </p:nvGrpSpPr>
        <p:grpSpPr>
          <a:xfrm>
            <a:off x="3936765" y="1789310"/>
            <a:ext cx="2377745" cy="587753"/>
            <a:chOff x="2315179" y="1736076"/>
            <a:chExt cx="2377745" cy="587753"/>
          </a:xfrm>
        </p:grpSpPr>
        <p:sp>
          <p:nvSpPr>
            <p:cNvPr id="14" name="Скругленный прямоугольник 13"/>
            <p:cNvSpPr/>
            <p:nvPr/>
          </p:nvSpPr>
          <p:spPr>
            <a:xfrm>
              <a:off x="2319198" y="1736076"/>
              <a:ext cx="2247965" cy="58775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extLst>
                <a:ext uri="{FF2B5EF4-FFF2-40B4-BE49-F238E27FC236}">
                  <a16:creationId xmlns:a16="http://schemas.microsoft.com/office/drawing/2014/main" id="{A8074F85-FB21-AD07-C453-1BDF33519AD0}"/>
                </a:ext>
              </a:extLst>
            </p:cNvPr>
            <p:cNvPicPr>
              <a:picLocks noChangeAspect="1"/>
            </p:cNvPicPr>
            <p:nvPr/>
          </p:nvPicPr>
          <p:blipFill>
            <a:blip r:embed="rId11"/>
            <a:stretch>
              <a:fillRect/>
            </a:stretch>
          </p:blipFill>
          <p:spPr>
            <a:xfrm>
              <a:off x="3216203" y="1794693"/>
              <a:ext cx="529204" cy="456748"/>
            </a:xfrm>
            <a:prstGeom prst="rect">
              <a:avLst/>
            </a:prstGeom>
          </p:spPr>
        </p:pic>
        <p:sp>
          <p:nvSpPr>
            <p:cNvPr id="28" name="Прямоугольник 27"/>
            <p:cNvSpPr/>
            <p:nvPr/>
          </p:nvSpPr>
          <p:spPr>
            <a:xfrm>
              <a:off x="2315179" y="1853936"/>
              <a:ext cx="908880" cy="307777"/>
            </a:xfrm>
            <a:prstGeom prst="rect">
              <a:avLst/>
            </a:prstGeom>
          </p:spPr>
          <p:txBody>
            <a:bodyPr wrap="square">
              <a:spAutoFit/>
            </a:bodyPr>
            <a:lstStyle/>
            <a:p>
              <a:pPr lvl="0" algn="ctr">
                <a:defRPr/>
              </a:pPr>
              <a:r>
                <a:rPr lang="ru-RU" sz="1400" dirty="0">
                  <a:solidFill>
                    <a:srgbClr val="5AA2AE">
                      <a:lumMod val="50000"/>
                    </a:srgbClr>
                  </a:solidFill>
                </a:rPr>
                <a:t>СРО АО</a:t>
              </a:r>
            </a:p>
          </p:txBody>
        </p:sp>
        <p:sp>
          <p:nvSpPr>
            <p:cNvPr id="31" name="Прямоугольник 30"/>
            <p:cNvSpPr/>
            <p:nvPr/>
          </p:nvSpPr>
          <p:spPr>
            <a:xfrm>
              <a:off x="3737551" y="1841486"/>
              <a:ext cx="955373" cy="307777"/>
            </a:xfrm>
            <a:prstGeom prst="rect">
              <a:avLst/>
            </a:prstGeom>
          </p:spPr>
          <p:txBody>
            <a:bodyPr wrap="square">
              <a:spAutoFit/>
            </a:bodyPr>
            <a:lstStyle/>
            <a:p>
              <a:pPr lvl="0" algn="ctr">
                <a:defRPr/>
              </a:pPr>
              <a:r>
                <a:rPr lang="ru-RU" sz="1400" dirty="0">
                  <a:solidFill>
                    <a:srgbClr val="5AA2AE">
                      <a:lumMod val="50000"/>
                    </a:srgbClr>
                  </a:solidFill>
                </a:rPr>
                <a:t>ЦТКАО</a:t>
              </a:r>
            </a:p>
          </p:txBody>
        </p:sp>
      </p:grpSp>
    </p:spTree>
    <p:extLst>
      <p:ext uri="{BB962C8B-B14F-4D97-AF65-F5344CB8AC3E}">
        <p14:creationId xmlns:p14="http://schemas.microsoft.com/office/powerpoint/2010/main" val="742386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Вывод из эксплуатации</a:t>
            </a:r>
          </a:p>
        </p:txBody>
      </p:sp>
      <p:sp>
        <p:nvSpPr>
          <p:cNvPr id="4" name="Номер слайда 3"/>
          <p:cNvSpPr>
            <a:spLocks noGrp="1"/>
          </p:cNvSpPr>
          <p:nvPr>
            <p:ph type="sldNum" sz="quarter" idx="12"/>
          </p:nvPr>
        </p:nvSpPr>
        <p:spPr>
          <a:xfrm>
            <a:off x="9545488" y="216563"/>
            <a:ext cx="2743200" cy="365125"/>
          </a:xfrm>
        </p:spPr>
        <p:txBody>
          <a:bodyPr/>
          <a:lstStyle/>
          <a:p>
            <a:fld id="{35A78594-8646-4D53-8F42-51980A186450}" type="slidenum">
              <a:rPr lang="ru-RU" smtClean="0"/>
              <a:pPr/>
              <a:t>41</a:t>
            </a:fld>
            <a:endParaRPr lang="ru-RU" dirty="0"/>
          </a:p>
        </p:txBody>
      </p:sp>
      <p:pic>
        <p:nvPicPr>
          <p:cNvPr id="5" name="Picture 49" descr="http://www.ssolhabsheim.fr/wp-content/uploads/2015/01/assesseurs.jpg">
            <a:extLst>
              <a:ext uri="{FF2B5EF4-FFF2-40B4-BE49-F238E27FC236}">
                <a16:creationId xmlns:a16="http://schemas.microsoft.com/office/drawing/2014/main" id="{392BD2FB-0E30-504D-9704-7DC43141CA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9374" y="5267392"/>
            <a:ext cx="1753724" cy="1169623"/>
          </a:xfrm>
          <a:prstGeom prst="rect">
            <a:avLst/>
          </a:prstGeom>
          <a:noFill/>
          <a:extLst>
            <a:ext uri="{909E8E84-426E-40DD-AFC4-6F175D3DCCD1}">
              <a14:hiddenFill xmlns:a14="http://schemas.microsoft.com/office/drawing/2010/main">
                <a:solidFill>
                  <a:srgbClr val="FFFFFF"/>
                </a:solidFill>
              </a14:hiddenFill>
            </a:ext>
          </a:extLst>
        </p:spPr>
      </p:pic>
      <p:sp>
        <p:nvSpPr>
          <p:cNvPr id="6" name="Скругленный прямоугольник 5"/>
          <p:cNvSpPr/>
          <p:nvPr/>
        </p:nvSpPr>
        <p:spPr>
          <a:xfrm>
            <a:off x="2085316" y="929981"/>
            <a:ext cx="4867743" cy="618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Комитет СРО атомной отрасли по выводу из эксплуатации ЯРОО</a:t>
            </a:r>
          </a:p>
        </p:txBody>
      </p:sp>
      <p:graphicFrame>
        <p:nvGraphicFramePr>
          <p:cNvPr id="7" name="Таблица 6"/>
          <p:cNvGraphicFramePr>
            <a:graphicFrameLocks noGrp="1"/>
          </p:cNvGraphicFramePr>
          <p:nvPr/>
        </p:nvGraphicFramePr>
        <p:xfrm>
          <a:off x="7984958" y="929981"/>
          <a:ext cx="2212276" cy="4254500"/>
        </p:xfrm>
        <a:graphic>
          <a:graphicData uri="http://schemas.openxmlformats.org/drawingml/2006/table">
            <a:tbl>
              <a:tblPr firstRow="1" bandRow="1">
                <a:tableStyleId>{5C22544A-7EE6-4342-B048-85BDC9FD1C3A}</a:tableStyleId>
              </a:tblPr>
              <a:tblGrid>
                <a:gridCol w="2212276">
                  <a:extLst>
                    <a:ext uri="{9D8B030D-6E8A-4147-A177-3AD203B41FA5}">
                      <a16:colId xmlns:a16="http://schemas.microsoft.com/office/drawing/2014/main" val="1511425884"/>
                    </a:ext>
                  </a:extLst>
                </a:gridCol>
              </a:tblGrid>
              <a:tr h="370840">
                <a:tc>
                  <a:txBody>
                    <a:bodyPr/>
                    <a:lstStyle/>
                    <a:p>
                      <a:pPr algn="ctr"/>
                      <a:r>
                        <a:rPr lang="ru-RU" dirty="0"/>
                        <a:t>Состав</a:t>
                      </a:r>
                    </a:p>
                  </a:txBody>
                  <a:tcPr/>
                </a:tc>
                <a:extLst>
                  <a:ext uri="{0D108BD9-81ED-4DB2-BD59-A6C34878D82A}">
                    <a16:rowId xmlns:a16="http://schemas.microsoft.com/office/drawing/2014/main" val="3901528474"/>
                  </a:ext>
                </a:extLst>
              </a:tr>
              <a:tr h="370840">
                <a:tc>
                  <a:txBody>
                    <a:bodyPr/>
                    <a:lstStyle/>
                    <a:p>
                      <a:pPr marL="0" algn="l" defTabSz="685800" rtl="0" eaLnBrk="1" latinLnBrk="0" hangingPunct="1"/>
                      <a:r>
                        <a:rPr lang="ru-RU" sz="1050" dirty="0"/>
                        <a:t> </a:t>
                      </a:r>
                      <a:r>
                        <a:rPr lang="ru-RU" sz="1050" b="1" kern="1200" dirty="0">
                          <a:solidFill>
                            <a:schemeClr val="dk1"/>
                          </a:solidFill>
                          <a:latin typeface="Times New Roman" panose="02020603050405020304" pitchFamily="18" charset="0"/>
                          <a:ea typeface="+mn-ea"/>
                          <a:cs typeface="Times New Roman" panose="02020603050405020304" pitchFamily="18" charset="0"/>
                        </a:rPr>
                        <a:t>ГК «</a:t>
                      </a:r>
                      <a:r>
                        <a:rPr lang="ru-RU" sz="1050" b="1" kern="1200" dirty="0" err="1">
                          <a:solidFill>
                            <a:schemeClr val="dk1"/>
                          </a:solidFill>
                          <a:latin typeface="Times New Roman" panose="02020603050405020304" pitchFamily="18" charset="0"/>
                          <a:ea typeface="+mn-ea"/>
                          <a:cs typeface="Times New Roman" panose="02020603050405020304" pitchFamily="18" charset="0"/>
                        </a:rPr>
                        <a:t>Росатом</a:t>
                      </a:r>
                      <a:r>
                        <a:rPr lang="ru-RU" sz="1050" b="1" kern="1200" dirty="0">
                          <a:solidFill>
                            <a:schemeClr val="dk1"/>
                          </a:solidFill>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1544758317"/>
                  </a:ext>
                </a:extLst>
              </a:tr>
              <a:tr h="370840">
                <a:tc>
                  <a:txBody>
                    <a:bodyPr/>
                    <a:lstStyle/>
                    <a:p>
                      <a:r>
                        <a:rPr lang="ru-RU" sz="1050" dirty="0"/>
                        <a:t>АО </a:t>
                      </a:r>
                      <a:r>
                        <a:rPr lang="ru-RU" sz="1050" b="1" dirty="0">
                          <a:effectLst/>
                          <a:latin typeface="Times New Roman" panose="02020603050405020304" pitchFamily="18" charset="0"/>
                          <a:ea typeface="Calibri" panose="020F0502020204030204" pitchFamily="34" charset="0"/>
                        </a:rPr>
                        <a:t>«Концерн Росэнергоатом»</a:t>
                      </a:r>
                      <a:endParaRPr lang="ru-RU" sz="1050" dirty="0"/>
                    </a:p>
                  </a:txBody>
                  <a:tcPr/>
                </a:tc>
                <a:extLst>
                  <a:ext uri="{0D108BD9-81ED-4DB2-BD59-A6C34878D82A}">
                    <a16:rowId xmlns:a16="http://schemas.microsoft.com/office/drawing/2014/main" val="4184680862"/>
                  </a:ext>
                </a:extLst>
              </a:tr>
              <a:tr h="370840">
                <a:tc>
                  <a:txBody>
                    <a:bodyPr/>
                    <a:lstStyle/>
                    <a:p>
                      <a:r>
                        <a:rPr lang="ru-RU" sz="1050" b="1" dirty="0">
                          <a:effectLst/>
                          <a:latin typeface="Times New Roman" panose="02020603050405020304" pitchFamily="18" charset="0"/>
                          <a:ea typeface="Times New Roman" panose="02020603050405020304" pitchFamily="18" charset="0"/>
                        </a:rPr>
                        <a:t>ФБУ НТЦ ЯРБ</a:t>
                      </a:r>
                      <a:endParaRPr lang="ru-RU" sz="1050" dirty="0">
                        <a:effectLst/>
                      </a:endParaRPr>
                    </a:p>
                    <a:p>
                      <a:endParaRPr lang="ru-RU" sz="1050" dirty="0"/>
                    </a:p>
                  </a:txBody>
                  <a:tcPr/>
                </a:tc>
                <a:extLst>
                  <a:ext uri="{0D108BD9-81ED-4DB2-BD59-A6C34878D82A}">
                    <a16:rowId xmlns:a16="http://schemas.microsoft.com/office/drawing/2014/main" val="1938043529"/>
                  </a:ext>
                </a:extLst>
              </a:tr>
              <a:tr h="370840">
                <a:tc>
                  <a:txBody>
                    <a:bodyPr/>
                    <a:lstStyle/>
                    <a:p>
                      <a:r>
                        <a:rPr lang="ru-RU" sz="1050" b="1" dirty="0">
                          <a:effectLst/>
                          <a:latin typeface="Times New Roman" panose="02020603050405020304" pitchFamily="18" charset="0"/>
                          <a:ea typeface="Times New Roman" panose="02020603050405020304" pitchFamily="18" charset="0"/>
                        </a:rPr>
                        <a:t>АО «КОНЦЕРН ТИТАН-2»</a:t>
                      </a:r>
                      <a:endParaRPr lang="ru-RU" sz="1050" dirty="0"/>
                    </a:p>
                  </a:txBody>
                  <a:tcPr/>
                </a:tc>
                <a:extLst>
                  <a:ext uri="{0D108BD9-81ED-4DB2-BD59-A6C34878D82A}">
                    <a16:rowId xmlns:a16="http://schemas.microsoft.com/office/drawing/2014/main" val="3011725804"/>
                  </a:ext>
                </a:extLst>
              </a:tr>
              <a:tr h="370840">
                <a:tc>
                  <a:txBody>
                    <a:bodyPr/>
                    <a:lstStyle/>
                    <a:p>
                      <a:pPr>
                        <a:lnSpc>
                          <a:spcPct val="107000"/>
                        </a:lnSpc>
                        <a:spcAft>
                          <a:spcPts val="800"/>
                        </a:spcAft>
                      </a:pPr>
                      <a:r>
                        <a:rPr lang="ru-RU" sz="1050" b="1" dirty="0">
                          <a:effectLst/>
                          <a:latin typeface="Times New Roman" panose="02020603050405020304" pitchFamily="18" charset="0"/>
                          <a:ea typeface="Times New Roman" panose="02020603050405020304" pitchFamily="18" charset="0"/>
                          <a:cs typeface="Times New Roman" panose="02020603050405020304" pitchFamily="18" charset="0"/>
                        </a:rPr>
                        <a:t>АО «</a:t>
                      </a:r>
                      <a:r>
                        <a:rPr lang="ru-RU" sz="1050" b="1" dirty="0" err="1">
                          <a:effectLst/>
                          <a:latin typeface="Times New Roman" panose="02020603050405020304" pitchFamily="18" charset="0"/>
                          <a:ea typeface="Times New Roman" panose="02020603050405020304" pitchFamily="18" charset="0"/>
                          <a:cs typeface="Times New Roman" panose="02020603050405020304" pitchFamily="18" charset="0"/>
                        </a:rPr>
                        <a:t>ВНИПИпромтехнологии</a:t>
                      </a:r>
                      <a:r>
                        <a:rPr lang="ru-RU" sz="105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379784603"/>
                  </a:ext>
                </a:extLst>
              </a:tr>
              <a:tr h="370840">
                <a:tc>
                  <a:txBody>
                    <a:bodyPr/>
                    <a:lstStyle/>
                    <a:p>
                      <a:r>
                        <a:rPr lang="ru-RU" sz="1050" b="1" dirty="0">
                          <a:effectLst/>
                          <a:latin typeface="Times New Roman" panose="02020603050405020304" pitchFamily="18" charset="0"/>
                          <a:ea typeface="Times New Roman" panose="02020603050405020304" pitchFamily="18" charset="0"/>
                        </a:rPr>
                        <a:t>ИБРАЭ РАН</a:t>
                      </a:r>
                      <a:endParaRPr lang="ru-RU" sz="1050" dirty="0">
                        <a:effectLst/>
                      </a:endParaRPr>
                    </a:p>
                    <a:p>
                      <a:endParaRPr lang="ru-RU" sz="1050" dirty="0"/>
                    </a:p>
                  </a:txBody>
                  <a:tcPr/>
                </a:tc>
                <a:extLst>
                  <a:ext uri="{0D108BD9-81ED-4DB2-BD59-A6C34878D82A}">
                    <a16:rowId xmlns:a16="http://schemas.microsoft.com/office/drawing/2014/main" val="677414928"/>
                  </a:ext>
                </a:extLst>
              </a:tr>
              <a:tr h="0">
                <a:tc>
                  <a:txBody>
                    <a:bodyPr/>
                    <a:lstStyle/>
                    <a:p>
                      <a:r>
                        <a:rPr lang="ru-RU" sz="1050" b="1" dirty="0">
                          <a:effectLst/>
                          <a:latin typeface="Times New Roman" panose="02020603050405020304" pitchFamily="18" charset="0"/>
                          <a:ea typeface="Times New Roman" panose="02020603050405020304" pitchFamily="18" charset="0"/>
                        </a:rPr>
                        <a:t>АО «ТВЭЛ»</a:t>
                      </a:r>
                      <a:endParaRPr lang="ru-RU" sz="1050" dirty="0"/>
                    </a:p>
                  </a:txBody>
                  <a:tcPr/>
                </a:tc>
                <a:extLst>
                  <a:ext uri="{0D108BD9-81ED-4DB2-BD59-A6C34878D82A}">
                    <a16:rowId xmlns:a16="http://schemas.microsoft.com/office/drawing/2014/main" val="3350967263"/>
                  </a:ext>
                </a:extLst>
              </a:tr>
              <a:tr h="223012">
                <a:tc>
                  <a:txBody>
                    <a:bodyPr/>
                    <a:lstStyle/>
                    <a:p>
                      <a:r>
                        <a:rPr lang="ru-RU" sz="1050" b="1" dirty="0">
                          <a:effectLst/>
                          <a:latin typeface="Times New Roman" panose="02020603050405020304" pitchFamily="18" charset="0"/>
                          <a:ea typeface="Times New Roman" panose="02020603050405020304" pitchFamily="18" charset="0"/>
                        </a:rPr>
                        <a:t>АО «СХК»</a:t>
                      </a:r>
                      <a:endParaRPr lang="ru-RU" sz="1050" dirty="0"/>
                    </a:p>
                  </a:txBody>
                  <a:tcPr/>
                </a:tc>
                <a:extLst>
                  <a:ext uri="{0D108BD9-81ED-4DB2-BD59-A6C34878D82A}">
                    <a16:rowId xmlns:a16="http://schemas.microsoft.com/office/drawing/2014/main" val="3597016524"/>
                  </a:ext>
                </a:extLst>
              </a:tr>
              <a:tr h="148844">
                <a:tc>
                  <a:txBody>
                    <a:bodyPr/>
                    <a:lstStyle/>
                    <a:p>
                      <a:r>
                        <a:rPr lang="ru-RU" sz="1050" b="1" dirty="0">
                          <a:effectLst/>
                          <a:latin typeface="Times New Roman" panose="02020603050405020304" pitchFamily="18" charset="0"/>
                          <a:ea typeface="Times New Roman" panose="02020603050405020304" pitchFamily="18" charset="0"/>
                        </a:rPr>
                        <a:t>АО «</a:t>
                      </a:r>
                      <a:r>
                        <a:rPr lang="ru-RU" sz="1050" b="1" dirty="0" err="1">
                          <a:effectLst/>
                          <a:latin typeface="Times New Roman" panose="02020603050405020304" pitchFamily="18" charset="0"/>
                          <a:ea typeface="Times New Roman" panose="02020603050405020304" pitchFamily="18" charset="0"/>
                        </a:rPr>
                        <a:t>Атомэнергопроект</a:t>
                      </a:r>
                      <a:r>
                        <a:rPr lang="ru-RU" sz="1050" b="1" dirty="0">
                          <a:effectLst/>
                          <a:latin typeface="Times New Roman" panose="02020603050405020304" pitchFamily="18" charset="0"/>
                          <a:ea typeface="Times New Roman" panose="02020603050405020304" pitchFamily="18" charset="0"/>
                        </a:rPr>
                        <a:t>»</a:t>
                      </a:r>
                      <a:endParaRPr lang="ru-RU" sz="1050" dirty="0"/>
                    </a:p>
                  </a:txBody>
                  <a:tcPr/>
                </a:tc>
                <a:extLst>
                  <a:ext uri="{0D108BD9-81ED-4DB2-BD59-A6C34878D82A}">
                    <a16:rowId xmlns:a16="http://schemas.microsoft.com/office/drawing/2014/main" val="2692938908"/>
                  </a:ext>
                </a:extLst>
              </a:tr>
              <a:tr h="0">
                <a:tc>
                  <a:txBody>
                    <a:bodyPr/>
                    <a:lstStyle/>
                    <a:p>
                      <a:r>
                        <a:rPr lang="ru-RU" sz="1050" b="1" dirty="0">
                          <a:effectLst/>
                          <a:latin typeface="Times New Roman" panose="02020603050405020304" pitchFamily="18" charset="0"/>
                          <a:ea typeface="Times New Roman" panose="02020603050405020304" pitchFamily="18" charset="0"/>
                        </a:rPr>
                        <a:t>СРО «СОЮЗАТОМСТРОЙ»</a:t>
                      </a:r>
                      <a:endParaRPr lang="ru-RU" sz="1050" dirty="0">
                        <a:effectLst/>
                      </a:endParaRPr>
                    </a:p>
                    <a:p>
                      <a:endParaRPr lang="ru-RU" sz="1050" dirty="0"/>
                    </a:p>
                  </a:txBody>
                  <a:tcPr/>
                </a:tc>
                <a:extLst>
                  <a:ext uri="{0D108BD9-81ED-4DB2-BD59-A6C34878D82A}">
                    <a16:rowId xmlns:a16="http://schemas.microsoft.com/office/drawing/2014/main" val="170750389"/>
                  </a:ext>
                </a:extLst>
              </a:tr>
              <a:tr h="0">
                <a:tc>
                  <a:txBody>
                    <a:bodyPr/>
                    <a:lstStyle/>
                    <a:p>
                      <a:r>
                        <a:rPr lang="ru-RU" sz="1050" b="1" dirty="0">
                          <a:effectLst/>
                          <a:latin typeface="Times New Roman" panose="02020603050405020304" pitchFamily="18" charset="0"/>
                          <a:ea typeface="Times New Roman" panose="02020603050405020304" pitchFamily="18" charset="0"/>
                        </a:rPr>
                        <a:t>ООО «ЦТКАО»</a:t>
                      </a:r>
                      <a:endParaRPr lang="ru-RU" sz="1050" dirty="0">
                        <a:effectLst/>
                      </a:endParaRPr>
                    </a:p>
                    <a:p>
                      <a:endParaRPr lang="ru-RU" sz="1050" dirty="0"/>
                    </a:p>
                  </a:txBody>
                  <a:tcPr/>
                </a:tc>
                <a:extLst>
                  <a:ext uri="{0D108BD9-81ED-4DB2-BD59-A6C34878D82A}">
                    <a16:rowId xmlns:a16="http://schemas.microsoft.com/office/drawing/2014/main" val="201705357"/>
                  </a:ext>
                </a:extLst>
              </a:tr>
            </a:tbl>
          </a:graphicData>
        </a:graphic>
      </p:graphicFrame>
      <p:graphicFrame>
        <p:nvGraphicFramePr>
          <p:cNvPr id="8" name="Таблица 7"/>
          <p:cNvGraphicFramePr>
            <a:graphicFrameLocks noGrp="1"/>
          </p:cNvGraphicFramePr>
          <p:nvPr/>
        </p:nvGraphicFramePr>
        <p:xfrm>
          <a:off x="1742196" y="1658812"/>
          <a:ext cx="6096000" cy="3876040"/>
        </p:xfrm>
        <a:graphic>
          <a:graphicData uri="http://schemas.openxmlformats.org/drawingml/2006/table">
            <a:tbl>
              <a:tblPr firstRow="1" bandRow="1">
                <a:tableStyleId>{5C22544A-7EE6-4342-B048-85BDC9FD1C3A}</a:tableStyleId>
              </a:tblPr>
              <a:tblGrid>
                <a:gridCol w="1454590">
                  <a:extLst>
                    <a:ext uri="{9D8B030D-6E8A-4147-A177-3AD203B41FA5}">
                      <a16:colId xmlns:a16="http://schemas.microsoft.com/office/drawing/2014/main" val="1360643989"/>
                    </a:ext>
                  </a:extLst>
                </a:gridCol>
                <a:gridCol w="4641410">
                  <a:extLst>
                    <a:ext uri="{9D8B030D-6E8A-4147-A177-3AD203B41FA5}">
                      <a16:colId xmlns:a16="http://schemas.microsoft.com/office/drawing/2014/main" val="3033731097"/>
                    </a:ext>
                  </a:extLst>
                </a:gridCol>
              </a:tblGrid>
              <a:tr h="370840">
                <a:tc>
                  <a:txBody>
                    <a:bodyPr/>
                    <a:lstStyle/>
                    <a:p>
                      <a:endParaRPr lang="ru-RU" dirty="0"/>
                    </a:p>
                  </a:txBody>
                  <a:tcPr/>
                </a:tc>
                <a:tc>
                  <a:txBody>
                    <a:bodyPr/>
                    <a:lstStyle/>
                    <a:p>
                      <a:endParaRPr lang="ru-RU"/>
                    </a:p>
                  </a:txBody>
                  <a:tcPr/>
                </a:tc>
                <a:extLst>
                  <a:ext uri="{0D108BD9-81ED-4DB2-BD59-A6C34878D82A}">
                    <a16:rowId xmlns:a16="http://schemas.microsoft.com/office/drawing/2014/main" val="3871360107"/>
                  </a:ext>
                </a:extLst>
              </a:tr>
              <a:tr h="370840">
                <a:tc>
                  <a:txBody>
                    <a:bodyPr/>
                    <a:lstStyle/>
                    <a:p>
                      <a:r>
                        <a:rPr lang="ru-RU" sz="1400" b="1" dirty="0">
                          <a:solidFill>
                            <a:srgbClr val="000000"/>
                          </a:solidFill>
                          <a:effectLst/>
                          <a:latin typeface="Times New Roman" panose="02020603050405020304" pitchFamily="18" charset="0"/>
                          <a:ea typeface="Times New Roman" panose="02020603050405020304" pitchFamily="18" charset="0"/>
                        </a:rPr>
                        <a:t>РГ 1</a:t>
                      </a:r>
                      <a:endParaRPr lang="ru-RU" dirty="0"/>
                    </a:p>
                  </a:txBody>
                  <a:tcPr/>
                </a:tc>
                <a:tc>
                  <a:txBody>
                    <a:bodyPr/>
                    <a:lstStyle/>
                    <a:p>
                      <a:pPr marL="82550" marR="13970">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№190 - ФЗ </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p>
                      <a:pPr marL="82550" marR="13970">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«Градостроительный кодекс РФ» </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p>
                      <a:pPr marL="82550" marR="13970">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№170 - ФЗ «Об использовании атомной энергии» от 21 ноября 1995 г.</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txBody>
                  <a:tcPr/>
                </a:tc>
                <a:extLst>
                  <a:ext uri="{0D108BD9-81ED-4DB2-BD59-A6C34878D82A}">
                    <a16:rowId xmlns:a16="http://schemas.microsoft.com/office/drawing/2014/main" val="4191002486"/>
                  </a:ext>
                </a:extLst>
              </a:tr>
              <a:tr h="370840">
                <a:tc>
                  <a:txBody>
                    <a:bodyPr/>
                    <a:lstStyle/>
                    <a:p>
                      <a:r>
                        <a:rPr lang="ru-RU" sz="1400" b="1" dirty="0">
                          <a:solidFill>
                            <a:srgbClr val="000000"/>
                          </a:solidFill>
                          <a:effectLst/>
                          <a:latin typeface="Times New Roman" panose="02020603050405020304" pitchFamily="18" charset="0"/>
                          <a:ea typeface="Times New Roman" panose="02020603050405020304" pitchFamily="18" charset="0"/>
                        </a:rPr>
                        <a:t>РГ 2</a:t>
                      </a:r>
                      <a:endParaRPr lang="ru-RU" dirty="0"/>
                    </a:p>
                  </a:txBody>
                  <a:tcPr/>
                </a:tc>
                <a:tc>
                  <a:txBody>
                    <a:bodyPr/>
                    <a:lstStyle/>
                    <a:p>
                      <a:r>
                        <a:rPr lang="ru-RU" sz="1400" dirty="0">
                          <a:solidFill>
                            <a:srgbClr val="000000"/>
                          </a:solidFill>
                          <a:effectLst/>
                          <a:latin typeface="Times New Roman" panose="02020603050405020304" pitchFamily="18" charset="0"/>
                          <a:ea typeface="Times New Roman" panose="02020603050405020304" pitchFamily="18" charset="0"/>
                        </a:rPr>
                        <a:t>№190 - ФЗ «Об обращении с радиоактивными отходами» от 11 июля 2011 г.</a:t>
                      </a:r>
                      <a:endParaRPr lang="ru-RU" dirty="0"/>
                    </a:p>
                  </a:txBody>
                  <a:tcPr/>
                </a:tc>
                <a:extLst>
                  <a:ext uri="{0D108BD9-81ED-4DB2-BD59-A6C34878D82A}">
                    <a16:rowId xmlns:a16="http://schemas.microsoft.com/office/drawing/2014/main" val="1477231472"/>
                  </a:ext>
                </a:extLst>
              </a:tr>
              <a:tr h="370840">
                <a:tc>
                  <a:txBody>
                    <a:bodyPr/>
                    <a:lstStyle/>
                    <a:p>
                      <a:r>
                        <a:rPr lang="ru-RU" sz="1400" b="1" dirty="0">
                          <a:solidFill>
                            <a:srgbClr val="000000"/>
                          </a:solidFill>
                          <a:effectLst/>
                          <a:latin typeface="Times New Roman" panose="02020603050405020304" pitchFamily="18" charset="0"/>
                          <a:ea typeface="Times New Roman" panose="02020603050405020304" pitchFamily="18" charset="0"/>
                        </a:rPr>
                        <a:t>РГ 3</a:t>
                      </a:r>
                      <a:endParaRPr lang="ru-RU" dirty="0"/>
                    </a:p>
                  </a:txBody>
                  <a:tcPr/>
                </a:tc>
                <a:tc>
                  <a:txBody>
                    <a:bodyPr/>
                    <a:lstStyle/>
                    <a:p>
                      <a:pPr marL="82550" marR="121920">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№7 - ФЗ «Об охране окружающей среды» от 10 января 2002 г.</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txBody>
                  <a:tcPr/>
                </a:tc>
                <a:extLst>
                  <a:ext uri="{0D108BD9-81ED-4DB2-BD59-A6C34878D82A}">
                    <a16:rowId xmlns:a16="http://schemas.microsoft.com/office/drawing/2014/main" val="2972275219"/>
                  </a:ext>
                </a:extLst>
              </a:tr>
              <a:tr h="370840">
                <a:tc>
                  <a:txBody>
                    <a:bodyPr/>
                    <a:lstStyle/>
                    <a:p>
                      <a:r>
                        <a:rPr lang="ru-RU" sz="1400" b="1" dirty="0">
                          <a:solidFill>
                            <a:srgbClr val="000000"/>
                          </a:solidFill>
                          <a:effectLst/>
                          <a:latin typeface="Times New Roman" panose="02020603050405020304" pitchFamily="18" charset="0"/>
                          <a:ea typeface="Times New Roman" panose="02020603050405020304" pitchFamily="18" charset="0"/>
                        </a:rPr>
                        <a:t>РГ 4</a:t>
                      </a:r>
                      <a:endParaRPr lang="ru-RU" dirty="0"/>
                    </a:p>
                  </a:txBody>
                  <a:tcPr/>
                </a:tc>
                <a:tc>
                  <a:txBody>
                    <a:bodyPr/>
                    <a:lstStyle/>
                    <a:p>
                      <a:pPr marL="82550" marR="121920">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 3 - ФЗ «О радиационной безопасности» от 09 января 1996 г.</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txBody>
                  <a:tcPr/>
                </a:tc>
                <a:extLst>
                  <a:ext uri="{0D108BD9-81ED-4DB2-BD59-A6C34878D82A}">
                    <a16:rowId xmlns:a16="http://schemas.microsoft.com/office/drawing/2014/main" val="4190733593"/>
                  </a:ext>
                </a:extLst>
              </a:tr>
              <a:tr h="370840">
                <a:tc>
                  <a:txBody>
                    <a:bodyPr/>
                    <a:lstStyle/>
                    <a:p>
                      <a:r>
                        <a:rPr lang="ru-RU" sz="1400" b="1" dirty="0">
                          <a:solidFill>
                            <a:srgbClr val="000000"/>
                          </a:solidFill>
                          <a:effectLst/>
                          <a:latin typeface="Times New Roman" panose="02020603050405020304" pitchFamily="18" charset="0"/>
                          <a:ea typeface="Times New Roman" panose="02020603050405020304" pitchFamily="18" charset="0"/>
                        </a:rPr>
                        <a:t>РГ 5</a:t>
                      </a:r>
                      <a:endParaRPr lang="ru-RU" dirty="0"/>
                    </a:p>
                  </a:txBody>
                  <a:tcPr/>
                </a:tc>
                <a:tc>
                  <a:txBody>
                    <a:bodyPr/>
                    <a:lstStyle/>
                    <a:p>
                      <a:pPr marL="82550" marR="121920" algn="just">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ПП РФ № 87 от 16 февраля 2008 г. </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p>
                      <a:pPr marL="82550" marR="121920" algn="just">
                        <a:spcAft>
                          <a:spcPts val="0"/>
                        </a:spcAft>
                      </a:pPr>
                      <a:r>
                        <a:rPr lang="ru-RU" sz="1400" i="0" dirty="0">
                          <a:effectLst/>
                          <a:latin typeface="Times New Roman" panose="02020603050405020304" pitchFamily="18" charset="0"/>
                          <a:ea typeface="Times New Roman" panose="02020603050405020304" pitchFamily="18" charset="0"/>
                          <a:cs typeface="Georgia" panose="02040502050405020303" pitchFamily="18" charset="0"/>
                        </a:rPr>
                        <a:t>«О составе разделов проектной документации и требованиях к их содержанию</a:t>
                      </a:r>
                      <a:endParaRPr lang="ru-RU" sz="1400" i="1" dirty="0">
                        <a:effectLst/>
                        <a:latin typeface="Georgia" panose="02040502050405020303" pitchFamily="18" charset="0"/>
                        <a:ea typeface="Georgia" panose="02040502050405020303" pitchFamily="18" charset="0"/>
                        <a:cs typeface="Georgia" panose="02040502050405020303" pitchFamily="18" charset="0"/>
                      </a:endParaRPr>
                    </a:p>
                    <a:p>
                      <a:endParaRPr lang="ru-RU" dirty="0"/>
                    </a:p>
                  </a:txBody>
                  <a:tcPr/>
                </a:tc>
                <a:extLst>
                  <a:ext uri="{0D108BD9-81ED-4DB2-BD59-A6C34878D82A}">
                    <a16:rowId xmlns:a16="http://schemas.microsoft.com/office/drawing/2014/main" val="4218565418"/>
                  </a:ext>
                </a:extLst>
              </a:tr>
            </a:tbl>
          </a:graphicData>
        </a:graphic>
      </p:graphicFrame>
      <p:sp>
        <p:nvSpPr>
          <p:cNvPr id="9" name="TextBox 8"/>
          <p:cNvSpPr txBox="1"/>
          <p:nvPr/>
        </p:nvSpPr>
        <p:spPr>
          <a:xfrm>
            <a:off x="1750259" y="5506302"/>
            <a:ext cx="5649362" cy="1031886"/>
          </a:xfrm>
          <a:prstGeom prst="rect">
            <a:avLst/>
          </a:prstGeom>
          <a:noFill/>
          <a:ln w="19050">
            <a:solidFill>
              <a:srgbClr val="0070C0"/>
            </a:solidFill>
          </a:ln>
        </p:spPr>
        <p:txBody>
          <a:bodyPr wrap="square" rtlCol="0">
            <a:spAutoFit/>
          </a:bodyPr>
          <a:lstStyle/>
          <a:p>
            <a:pPr defTabSz="913554">
              <a:lnSpc>
                <a:spcPct val="150000"/>
              </a:lnSpc>
            </a:pPr>
            <a:r>
              <a:rPr lang="ru-RU" sz="1050" dirty="0">
                <a:solidFill>
                  <a:prstClr val="black"/>
                </a:solidFill>
                <a:latin typeface="Arial" panose="020B0604020202020204" pitchFamily="34" charset="0"/>
                <a:cs typeface="Arial" panose="020B0604020202020204" pitchFamily="34" charset="0"/>
              </a:rPr>
              <a:t>Задачи: Ведение экспертной и методической деятельности , связанной с анализом состояния действующих нормативно-правовой и нормативно-технической баз, формирование предложений по внесению изменений в законодательство и их дальнейшая реализация.</a:t>
            </a:r>
          </a:p>
        </p:txBody>
      </p:sp>
    </p:spTree>
    <p:extLst>
      <p:ext uri="{BB962C8B-B14F-4D97-AF65-F5344CB8AC3E}">
        <p14:creationId xmlns:p14="http://schemas.microsoft.com/office/powerpoint/2010/main" val="382201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Решения</a:t>
            </a:r>
          </a:p>
        </p:txBody>
      </p:sp>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42</a:t>
            </a:fld>
            <a:endParaRPr lang="ru-RU" dirty="0"/>
          </a:p>
        </p:txBody>
      </p:sp>
      <p:sp>
        <p:nvSpPr>
          <p:cNvPr id="5" name="Прямоугольник 4"/>
          <p:cNvSpPr/>
          <p:nvPr/>
        </p:nvSpPr>
        <p:spPr>
          <a:xfrm>
            <a:off x="623392" y="1037374"/>
            <a:ext cx="11233248" cy="5030223"/>
          </a:xfrm>
          <a:prstGeom prst="rect">
            <a:avLst/>
          </a:prstGeom>
          <a:solidFill>
            <a:schemeClr val="bg1"/>
          </a:solidFill>
        </p:spPr>
        <p:txBody>
          <a:bodyPr wrap="square">
            <a:spAutoFit/>
          </a:bodyPr>
          <a:lstStyle/>
          <a:p>
            <a:pPr algn="just">
              <a:lnSpc>
                <a:spcPct val="150000"/>
              </a:lnSpc>
              <a:spcAft>
                <a:spcPts val="800"/>
              </a:spcAft>
            </a:pPr>
            <a:r>
              <a:rPr lang="ru-RU" b="1"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Решения</a:t>
            </a:r>
            <a:endParaRPr lang="ru-RU"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buFont typeface="+mj-lt"/>
              <a:buAutoNum type="arabicPeriod"/>
            </a:pPr>
            <a:r>
              <a:rPr lang="ru-RU"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Руководителям предприятий строительного комплекса атомной отрасли рекомендовать: в рамках взаимодействия с СРО атомной отрасли, либо в режиме непосредственного сотрудничества инициировать разработку стандартов СРО или Стандартов организаций с целью апробации технических решений и применения наилучшей практики для создания основы отраслевой нормативной базы.</a:t>
            </a:r>
          </a:p>
          <a:p>
            <a:pPr algn="just">
              <a:lnSpc>
                <a:spcPct val="150000"/>
              </a:lnSpc>
              <a:spcAft>
                <a:spcPts val="800"/>
              </a:spcAft>
            </a:pPr>
            <a:r>
              <a:rPr lang="ru-RU"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2. - инициировать процесс подготовки с участием Экспертного Совета ЦТКАО целевых программ по разработке документов по стандартизации с целью обеспечения выполнения требований безопасности и применения прогрессивных технологий при сооружении ОИАЭ</a:t>
            </a:r>
          </a:p>
          <a:p>
            <a:pPr algn="just">
              <a:lnSpc>
                <a:spcPct val="150000"/>
              </a:lnSpc>
              <a:spcAft>
                <a:spcPts val="800"/>
              </a:spcAft>
            </a:pPr>
            <a:r>
              <a:rPr lang="ru-RU"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rPr>
              <a:t>3. ООО «ЦТКАО» - обеспечить дальнейшее развитие экспертного сообщества с целью повышения качества разрабатываемых стандартов в рамках деятельности СРО атомной отрасли. </a:t>
            </a:r>
          </a:p>
          <a:p>
            <a:pPr algn="just">
              <a:lnSpc>
                <a:spcPct val="150000"/>
              </a:lnSpc>
              <a:spcAft>
                <a:spcPts val="800"/>
              </a:spcAft>
            </a:pPr>
            <a:endParaRPr lang="ru-RU"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2551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45488" y="216563"/>
            <a:ext cx="2743200" cy="365125"/>
          </a:xfrm>
        </p:spPr>
        <p:txBody>
          <a:bodyPr/>
          <a:lstStyle/>
          <a:p>
            <a:pPr>
              <a:defRPr/>
            </a:pPr>
            <a:fld id="{35A78594-8646-4D53-8F42-51980A186450}" type="slidenum">
              <a:rPr lang="ru-RU"/>
              <a:t>43</a:t>
            </a:fld>
            <a:endParaRPr lang="ru-RU" dirty="0"/>
          </a:p>
        </p:txBody>
      </p:sp>
      <p:sp>
        <p:nvSpPr>
          <p:cNvPr id="5" name="TextBox 4"/>
          <p:cNvSpPr txBox="1"/>
          <p:nvPr/>
        </p:nvSpPr>
        <p:spPr bwMode="auto">
          <a:xfrm>
            <a:off x="769917" y="2090172"/>
            <a:ext cx="10652165" cy="2185214"/>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ED7D31">
                    <a:lumMod val="75000"/>
                  </a:srgbClr>
                </a:solidFill>
              </a:rPr>
              <a:t>Вопрос №5</a:t>
            </a:r>
            <a:endParaRPr dirty="0"/>
          </a:p>
          <a:p>
            <a:pPr algn="just"/>
            <a:r>
              <a:rPr lang="ru-RU" sz="3200" dirty="0">
                <a:effectLst/>
                <a:latin typeface="Times New Roman" panose="02020603050405020304" pitchFamily="18" charset="0"/>
                <a:ea typeface="Calibri" panose="020F0502020204030204" pitchFamily="34" charset="0"/>
              </a:rPr>
              <a:t>	О развитии образовательного проекта СРО АО и мерах по обеспечению строительных площадок ГК «Росатом» квалифицированным персоналом. </a:t>
            </a:r>
          </a:p>
        </p:txBody>
      </p:sp>
      <p:sp>
        <p:nvSpPr>
          <p:cNvPr id="6" name="TextBox 5">
            <a:extLst>
              <a:ext uri="{FF2B5EF4-FFF2-40B4-BE49-F238E27FC236}">
                <a16:creationId xmlns:a16="http://schemas.microsoft.com/office/drawing/2014/main" id="{8AF4928D-879E-4CBE-A19E-D976313C7578}"/>
              </a:ext>
            </a:extLst>
          </p:cNvPr>
          <p:cNvSpPr txBox="1"/>
          <p:nvPr/>
        </p:nvSpPr>
        <p:spPr bwMode="auto">
          <a:xfrm>
            <a:off x="7248128" y="4923165"/>
            <a:ext cx="4870580" cy="954107"/>
          </a:xfrm>
          <a:prstGeom prst="rect">
            <a:avLst/>
          </a:prstGeom>
          <a:noFill/>
        </p:spPr>
        <p:txBody>
          <a:bodyPr wrap="square" rtlCol="0">
            <a:spAutoFit/>
          </a:bodyPr>
          <a:lstStyle/>
          <a:p>
            <a:pPr>
              <a:spcAft>
                <a:spcPts val="1200"/>
              </a:spcAft>
            </a:pPr>
            <a:r>
              <a:rPr lang="ru-RU" sz="2000" b="1" i="1" dirty="0">
                <a:solidFill>
                  <a:schemeClr val="tx2">
                    <a:lumMod val="75000"/>
                  </a:schemeClr>
                </a:solidFill>
              </a:rPr>
              <a:t>Доценко Л.А.</a:t>
            </a:r>
            <a:br>
              <a:rPr lang="ru-RU" sz="2000" b="1" i="1" dirty="0">
                <a:solidFill>
                  <a:schemeClr val="tx2">
                    <a:lumMod val="75000"/>
                  </a:schemeClr>
                </a:solidFill>
              </a:rPr>
            </a:br>
            <a:r>
              <a:rPr lang="ru-RU" i="1" dirty="0">
                <a:solidFill>
                  <a:schemeClr val="tx2">
                    <a:lumMod val="75000"/>
                  </a:schemeClr>
                </a:solidFill>
              </a:rPr>
              <a:t>Начальник отдела по правовой работе и специальным проектам СРО АО.</a:t>
            </a:r>
            <a:endParaRPr lang="ru-RU" sz="2000" b="1" i="1" dirty="0">
              <a:solidFill>
                <a:schemeClr val="tx2">
                  <a:lumMod val="75000"/>
                </a:schemeClr>
              </a:solidFill>
            </a:endParaRPr>
          </a:p>
        </p:txBody>
      </p:sp>
      <p:sp>
        <p:nvSpPr>
          <p:cNvPr id="7" name="TextBox 6">
            <a:extLst>
              <a:ext uri="{FF2B5EF4-FFF2-40B4-BE49-F238E27FC236}">
                <a16:creationId xmlns:a16="http://schemas.microsoft.com/office/drawing/2014/main" id="{66B5062C-B55D-40A2-9CD7-A5D689D4B1C7}"/>
              </a:ext>
            </a:extLst>
          </p:cNvPr>
          <p:cNvSpPr txBox="1"/>
          <p:nvPr/>
        </p:nvSpPr>
        <p:spPr bwMode="auto">
          <a:xfrm>
            <a:off x="7248128" y="5992252"/>
            <a:ext cx="4870580" cy="677108"/>
          </a:xfrm>
          <a:prstGeom prst="rect">
            <a:avLst/>
          </a:prstGeom>
          <a:noFill/>
        </p:spPr>
        <p:txBody>
          <a:bodyPr wrap="square" rtlCol="0">
            <a:spAutoFit/>
          </a:bodyPr>
          <a:lstStyle/>
          <a:p>
            <a:pPr>
              <a:spcAft>
                <a:spcPts val="1200"/>
              </a:spcAft>
            </a:pPr>
            <a:r>
              <a:rPr lang="ru-RU" sz="2000" b="1" i="1" dirty="0">
                <a:solidFill>
                  <a:schemeClr val="tx2">
                    <a:lumMod val="75000"/>
                  </a:schemeClr>
                </a:solidFill>
              </a:rPr>
              <a:t>Грязнев И.В.</a:t>
            </a:r>
            <a:br>
              <a:rPr lang="ru-RU" sz="2000" b="1" i="1" dirty="0">
                <a:solidFill>
                  <a:schemeClr val="tx2">
                    <a:lumMod val="75000"/>
                  </a:schemeClr>
                </a:solidFill>
              </a:rPr>
            </a:br>
            <a:r>
              <a:rPr lang="ru-RU" i="1" dirty="0">
                <a:solidFill>
                  <a:schemeClr val="tx2">
                    <a:lumMod val="75000"/>
                  </a:schemeClr>
                </a:solidFill>
              </a:rPr>
              <a:t>Директор НОУ ДПО «УЦПР».</a:t>
            </a:r>
            <a:endParaRPr lang="ru-RU" sz="2000" b="1" i="1" dirty="0">
              <a:solidFill>
                <a:schemeClr val="tx2">
                  <a:lumMod val="75000"/>
                </a:schemeClr>
              </a:solidFill>
            </a:endParaRPr>
          </a:p>
        </p:txBody>
      </p:sp>
    </p:spTree>
    <p:extLst>
      <p:ext uri="{BB962C8B-B14F-4D97-AF65-F5344CB8AC3E}">
        <p14:creationId xmlns:p14="http://schemas.microsoft.com/office/powerpoint/2010/main" val="343518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3317" y="122664"/>
            <a:ext cx="7091503" cy="463933"/>
          </a:xfrm>
        </p:spPr>
        <p:txBody>
          <a:bodyPr>
            <a:normAutofit fontScale="90000"/>
          </a:bodyPr>
          <a:lstStyle/>
          <a:p>
            <a:r>
              <a:rPr lang="ru-RU" dirty="0"/>
              <a:t>  Задачи Образовательного проекта СРО АО</a:t>
            </a:r>
          </a:p>
        </p:txBody>
      </p:sp>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44</a:t>
            </a:fld>
            <a:endParaRPr lang="ru-RU" dirty="0"/>
          </a:p>
        </p:txBody>
      </p:sp>
      <p:sp>
        <p:nvSpPr>
          <p:cNvPr id="6" name="Прямоугольник с двумя усеченными противолежащими углами 5"/>
          <p:cNvSpPr/>
          <p:nvPr/>
        </p:nvSpPr>
        <p:spPr>
          <a:xfrm>
            <a:off x="2523780" y="1136707"/>
            <a:ext cx="7039779" cy="998742"/>
          </a:xfrm>
          <a:prstGeom prst="snip2Diag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ru-RU" dirty="0">
                <a:solidFill>
                  <a:srgbClr val="002060"/>
                </a:solidFill>
              </a:rPr>
              <a:t>Повышение квалификации  руководителей и специалистов</a:t>
            </a:r>
          </a:p>
        </p:txBody>
      </p:sp>
      <p:sp>
        <p:nvSpPr>
          <p:cNvPr id="7" name="Прямоугольник с двумя усеченными противолежащими углами 6"/>
          <p:cNvSpPr/>
          <p:nvPr/>
        </p:nvSpPr>
        <p:spPr>
          <a:xfrm>
            <a:off x="2523779" y="3788288"/>
            <a:ext cx="7089354" cy="1085735"/>
          </a:xfrm>
          <a:prstGeom prst="snip2Diag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5875">
              <a:buFont typeface="Wingdings" panose="05000000000000000000" pitchFamily="2" charset="2"/>
              <a:buChar char="ü"/>
              <a:tabLst>
                <a:tab pos="88900" algn="l"/>
              </a:tabLst>
            </a:pPr>
            <a:r>
              <a:rPr lang="ru-RU" dirty="0">
                <a:solidFill>
                  <a:srgbClr val="002060"/>
                </a:solidFill>
              </a:rPr>
              <a:t>  Проведение аттестации руководителей организаций – членов СРО</a:t>
            </a:r>
            <a:endParaRPr lang="en-US" dirty="0">
              <a:solidFill>
                <a:srgbClr val="002060"/>
              </a:solidFill>
            </a:endParaRPr>
          </a:p>
        </p:txBody>
      </p:sp>
      <p:sp>
        <p:nvSpPr>
          <p:cNvPr id="9" name="Прямоугольник с двумя усеченными противолежащими углами 8"/>
          <p:cNvSpPr/>
          <p:nvPr/>
        </p:nvSpPr>
        <p:spPr>
          <a:xfrm>
            <a:off x="2523779" y="2432173"/>
            <a:ext cx="7089354" cy="1059390"/>
          </a:xfrm>
          <a:prstGeom prst="snip2Diag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5875">
              <a:buFont typeface="Wingdings" panose="05000000000000000000" pitchFamily="2" charset="2"/>
              <a:buChar char="ü"/>
              <a:tabLst>
                <a:tab pos="88900" algn="l"/>
              </a:tabLst>
            </a:pPr>
            <a:r>
              <a:rPr lang="ru-RU" dirty="0">
                <a:solidFill>
                  <a:srgbClr val="002060"/>
                </a:solidFill>
              </a:rPr>
              <a:t>  Развитие и актуализация Программного комплекса</a:t>
            </a:r>
          </a:p>
        </p:txBody>
      </p:sp>
      <p:sp>
        <p:nvSpPr>
          <p:cNvPr id="8" name="Прямоугольник с двумя усеченными противолежащими углами 7"/>
          <p:cNvSpPr/>
          <p:nvPr/>
        </p:nvSpPr>
        <p:spPr>
          <a:xfrm>
            <a:off x="2523779" y="5119600"/>
            <a:ext cx="7089354" cy="1085735"/>
          </a:xfrm>
          <a:prstGeom prst="snip2Diag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5875">
              <a:buFont typeface="Wingdings" panose="05000000000000000000" pitchFamily="2" charset="2"/>
              <a:buChar char="ü"/>
              <a:tabLst>
                <a:tab pos="88900" algn="l"/>
              </a:tabLst>
            </a:pPr>
            <a:r>
              <a:rPr lang="ru-RU" dirty="0">
                <a:solidFill>
                  <a:srgbClr val="002060"/>
                </a:solidFill>
              </a:rPr>
              <a:t>  Формирование групп для прохождения НОК</a:t>
            </a:r>
            <a:endParaRPr lang="en-US" dirty="0">
              <a:solidFill>
                <a:srgbClr val="002060"/>
              </a:solidFill>
            </a:endParaRPr>
          </a:p>
        </p:txBody>
      </p:sp>
    </p:spTree>
    <p:extLst>
      <p:ext uri="{BB962C8B-B14F-4D97-AF65-F5344CB8AC3E}">
        <p14:creationId xmlns:p14="http://schemas.microsoft.com/office/powerpoint/2010/main" val="4224036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3822" y="243036"/>
            <a:ext cx="6444866" cy="343560"/>
          </a:xfrm>
        </p:spPr>
        <p:txBody>
          <a:bodyPr>
            <a:normAutofit fontScale="90000"/>
          </a:bodyPr>
          <a:lstStyle/>
          <a:p>
            <a:pPr algn="ctr"/>
            <a:r>
              <a:rPr lang="ru-RU" dirty="0">
                <a:solidFill>
                  <a:schemeClr val="accent5">
                    <a:lumMod val="75000"/>
                  </a:schemeClr>
                </a:solidFill>
              </a:rPr>
              <a:t>Данные по повышению квалификации</a:t>
            </a:r>
          </a:p>
        </p:txBody>
      </p:sp>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45</a:t>
            </a:fld>
            <a:endParaRPr lang="ru-RU" dirty="0"/>
          </a:p>
        </p:txBody>
      </p:sp>
      <p:sp>
        <p:nvSpPr>
          <p:cNvPr id="5" name="Скругленный прямоугольник 4"/>
          <p:cNvSpPr/>
          <p:nvPr/>
        </p:nvSpPr>
        <p:spPr>
          <a:xfrm>
            <a:off x="1612135" y="2344971"/>
            <a:ext cx="2838784" cy="19857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b="1" dirty="0">
                <a:solidFill>
                  <a:srgbClr val="002060"/>
                </a:solidFill>
              </a:rPr>
              <a:t>СРО «СОЮЗАТОМСТРОЙ»</a:t>
            </a:r>
          </a:p>
          <a:p>
            <a:pPr lvl="0" algn="ctr"/>
            <a:endParaRPr lang="ru-RU" b="1" dirty="0">
              <a:solidFill>
                <a:schemeClr val="bg1"/>
              </a:solidFill>
            </a:endParaRPr>
          </a:p>
          <a:p>
            <a:pPr lvl="0" algn="ctr"/>
            <a:r>
              <a:rPr lang="ru-RU" b="1" dirty="0">
                <a:solidFill>
                  <a:schemeClr val="accent6">
                    <a:lumMod val="75000"/>
                  </a:schemeClr>
                </a:solidFill>
              </a:rPr>
              <a:t>24789 чел.                          </a:t>
            </a:r>
            <a:endParaRPr lang="ru-RU" dirty="0">
              <a:solidFill>
                <a:schemeClr val="accent6">
                  <a:lumMod val="75000"/>
                </a:schemeClr>
              </a:solidFill>
            </a:endParaRPr>
          </a:p>
        </p:txBody>
      </p:sp>
      <p:sp>
        <p:nvSpPr>
          <p:cNvPr id="6" name="Скругленный прямоугольник 5"/>
          <p:cNvSpPr/>
          <p:nvPr/>
        </p:nvSpPr>
        <p:spPr>
          <a:xfrm>
            <a:off x="4579397" y="2344971"/>
            <a:ext cx="3024129" cy="19857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b="1" dirty="0">
                <a:solidFill>
                  <a:srgbClr val="002060"/>
                </a:solidFill>
              </a:rPr>
              <a:t>СРО «СОЮЗАТОМПРОЕКТ»</a:t>
            </a:r>
          </a:p>
          <a:p>
            <a:pPr lvl="0" algn="ctr"/>
            <a:endParaRPr lang="ru-RU" b="1" dirty="0">
              <a:solidFill>
                <a:schemeClr val="accent6">
                  <a:lumMod val="75000"/>
                </a:schemeClr>
              </a:solidFill>
            </a:endParaRPr>
          </a:p>
          <a:p>
            <a:pPr lvl="0" algn="ctr"/>
            <a:r>
              <a:rPr lang="ru-RU" b="1" dirty="0">
                <a:solidFill>
                  <a:schemeClr val="accent6">
                    <a:lumMod val="75000"/>
                  </a:schemeClr>
                </a:solidFill>
              </a:rPr>
              <a:t>7036 чел.</a:t>
            </a:r>
          </a:p>
        </p:txBody>
      </p:sp>
      <p:sp>
        <p:nvSpPr>
          <p:cNvPr id="7" name="Скругленный прямоугольник 6"/>
          <p:cNvSpPr/>
          <p:nvPr/>
        </p:nvSpPr>
        <p:spPr>
          <a:xfrm>
            <a:off x="7732002" y="2357913"/>
            <a:ext cx="2807680" cy="1985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b="1" dirty="0">
                <a:solidFill>
                  <a:srgbClr val="002060"/>
                </a:solidFill>
              </a:rPr>
              <a:t>СРО «СОЮЗАТОМГЕО»</a:t>
            </a:r>
          </a:p>
          <a:p>
            <a:pPr lvl="0" algn="ctr"/>
            <a:endParaRPr lang="ru-RU" b="1" dirty="0">
              <a:solidFill>
                <a:schemeClr val="accent6">
                  <a:lumMod val="75000"/>
                </a:schemeClr>
              </a:solidFill>
            </a:endParaRPr>
          </a:p>
          <a:p>
            <a:pPr lvl="0" algn="ctr"/>
            <a:r>
              <a:rPr lang="ru-RU" b="1" dirty="0">
                <a:solidFill>
                  <a:schemeClr val="accent6">
                    <a:lumMod val="75000"/>
                  </a:schemeClr>
                </a:solidFill>
              </a:rPr>
              <a:t>1444 чел.</a:t>
            </a:r>
          </a:p>
        </p:txBody>
      </p:sp>
      <p:sp>
        <p:nvSpPr>
          <p:cNvPr id="8" name="Заголовок 1"/>
          <p:cNvSpPr txBox="1">
            <a:spLocks/>
          </p:cNvSpPr>
          <p:nvPr/>
        </p:nvSpPr>
        <p:spPr>
          <a:xfrm>
            <a:off x="2118911" y="1167789"/>
            <a:ext cx="8229600" cy="492443"/>
          </a:xfrm>
          <a:prstGeom prst="rect">
            <a:avLst/>
          </a:prstGeom>
        </p:spPr>
        <p:txBody>
          <a:bodyPr vert="horz" wrap="square" lIns="0" tIns="0" rIns="0" bIns="0" anchor="t">
            <a:spAutoFit/>
          </a:bodyPr>
          <a:lstStyle>
            <a:lvl1pPr algn="l" rtl="0" eaLnBrk="0" fontAlgn="base" hangingPunct="0">
              <a:lnSpc>
                <a:spcPct val="80000"/>
              </a:lnSpc>
              <a:spcBef>
                <a:spcPct val="0"/>
              </a:spcBef>
              <a:spcAft>
                <a:spcPct val="0"/>
              </a:spcAft>
              <a:defRPr sz="36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5200">
                <a:solidFill>
                  <a:schemeClr val="tx1"/>
                </a:solidFill>
                <a:latin typeface="Arial" charset="0"/>
              </a:defRPr>
            </a:lvl2pPr>
            <a:lvl3pPr algn="l" rtl="0" eaLnBrk="0" fontAlgn="base" hangingPunct="0">
              <a:spcBef>
                <a:spcPct val="0"/>
              </a:spcBef>
              <a:spcAft>
                <a:spcPct val="0"/>
              </a:spcAft>
              <a:defRPr sz="5200">
                <a:solidFill>
                  <a:schemeClr val="tx1"/>
                </a:solidFill>
                <a:latin typeface="Arial" charset="0"/>
              </a:defRPr>
            </a:lvl3pPr>
            <a:lvl4pPr algn="l" rtl="0" eaLnBrk="0" fontAlgn="base" hangingPunct="0">
              <a:spcBef>
                <a:spcPct val="0"/>
              </a:spcBef>
              <a:spcAft>
                <a:spcPct val="0"/>
              </a:spcAft>
              <a:defRPr sz="5200">
                <a:solidFill>
                  <a:schemeClr val="tx1"/>
                </a:solidFill>
                <a:latin typeface="Arial" charset="0"/>
              </a:defRPr>
            </a:lvl4pPr>
            <a:lvl5pPr algn="l" rtl="0" eaLnBrk="0" fontAlgn="base" hangingPunct="0">
              <a:spcBef>
                <a:spcPct val="0"/>
              </a:spcBef>
              <a:spcAft>
                <a:spcPct val="0"/>
              </a:spcAft>
              <a:defRPr sz="5200">
                <a:solidFill>
                  <a:schemeClr val="tx1"/>
                </a:solidFill>
                <a:latin typeface="Arial" charset="0"/>
              </a:defRPr>
            </a:lvl5pPr>
            <a:lvl6pPr marL="457200" algn="l" rtl="0" fontAlgn="base">
              <a:spcBef>
                <a:spcPct val="0"/>
              </a:spcBef>
              <a:spcAft>
                <a:spcPct val="0"/>
              </a:spcAft>
              <a:defRPr sz="5200">
                <a:solidFill>
                  <a:schemeClr val="tx1"/>
                </a:solidFill>
                <a:latin typeface="Arial" charset="0"/>
              </a:defRPr>
            </a:lvl6pPr>
            <a:lvl7pPr marL="914400" algn="l" rtl="0" fontAlgn="base">
              <a:spcBef>
                <a:spcPct val="0"/>
              </a:spcBef>
              <a:spcAft>
                <a:spcPct val="0"/>
              </a:spcAft>
              <a:defRPr sz="5200">
                <a:solidFill>
                  <a:schemeClr val="tx1"/>
                </a:solidFill>
                <a:latin typeface="Arial" charset="0"/>
              </a:defRPr>
            </a:lvl7pPr>
            <a:lvl8pPr marL="1371600" algn="l" rtl="0" fontAlgn="base">
              <a:spcBef>
                <a:spcPct val="0"/>
              </a:spcBef>
              <a:spcAft>
                <a:spcPct val="0"/>
              </a:spcAft>
              <a:defRPr sz="5200">
                <a:solidFill>
                  <a:schemeClr val="tx1"/>
                </a:solidFill>
                <a:latin typeface="Arial" charset="0"/>
              </a:defRPr>
            </a:lvl8pPr>
            <a:lvl9pPr marL="1828800" algn="l" rtl="0" fontAlgn="base">
              <a:spcBef>
                <a:spcPct val="0"/>
              </a:spcBef>
              <a:spcAft>
                <a:spcPct val="0"/>
              </a:spcAft>
              <a:defRPr sz="5200">
                <a:solidFill>
                  <a:schemeClr val="tx1"/>
                </a:solidFill>
                <a:latin typeface="Arial" charset="0"/>
              </a:defRPr>
            </a:lvl9pPr>
          </a:lstStyle>
          <a:p>
            <a:pPr algn="ctr">
              <a:defRPr/>
            </a:pPr>
            <a:r>
              <a:rPr lang="ru-RU" sz="2000" b="1" dirty="0">
                <a:solidFill>
                  <a:srgbClr val="002060"/>
                </a:solidFill>
                <a:effectLst/>
                <a:latin typeface="Arial"/>
              </a:rPr>
              <a:t>За период с 2010  по сентябрь  2022 г.г. повысили  квалификацию – </a:t>
            </a:r>
            <a:r>
              <a:rPr lang="ru-RU" sz="2000" b="1" dirty="0">
                <a:solidFill>
                  <a:srgbClr val="3399FF"/>
                </a:solidFill>
                <a:effectLst/>
                <a:latin typeface="Arial"/>
              </a:rPr>
              <a:t>33269</a:t>
            </a:r>
            <a:r>
              <a:rPr lang="ru-RU" sz="2000" b="1" dirty="0">
                <a:solidFill>
                  <a:srgbClr val="C00000"/>
                </a:solidFill>
                <a:effectLst/>
                <a:latin typeface="Arial"/>
              </a:rPr>
              <a:t> </a:t>
            </a:r>
            <a:r>
              <a:rPr lang="ru-RU" sz="2000" b="1" dirty="0">
                <a:solidFill>
                  <a:srgbClr val="002060"/>
                </a:solidFill>
                <a:effectLst/>
                <a:latin typeface="Arial"/>
              </a:rPr>
              <a:t>руководителей и специалистов                                          </a:t>
            </a:r>
            <a:endParaRPr lang="ru-RU" sz="2000" b="1" dirty="0">
              <a:solidFill>
                <a:srgbClr val="7030A0"/>
              </a:solidFill>
              <a:effectLst/>
              <a:latin typeface="Arial"/>
            </a:endParaRPr>
          </a:p>
        </p:txBody>
      </p:sp>
      <p:sp>
        <p:nvSpPr>
          <p:cNvPr id="9" name="Заголовок 1"/>
          <p:cNvSpPr txBox="1">
            <a:spLocks/>
          </p:cNvSpPr>
          <p:nvPr/>
        </p:nvSpPr>
        <p:spPr>
          <a:xfrm>
            <a:off x="1711287" y="4670665"/>
            <a:ext cx="8751276" cy="1551194"/>
          </a:xfrm>
          <a:prstGeom prst="rect">
            <a:avLst/>
          </a:prstGeom>
        </p:spPr>
        <p:txBody>
          <a:bodyPr vert="horz" wrap="square" lIns="0" tIns="0" rIns="0" bIns="0" anchor="t">
            <a:spAutoFit/>
          </a:bodyPr>
          <a:lstStyle>
            <a:lvl1pPr algn="l" rtl="0" eaLnBrk="0" fontAlgn="base" hangingPunct="0">
              <a:lnSpc>
                <a:spcPct val="80000"/>
              </a:lnSpc>
              <a:spcBef>
                <a:spcPct val="0"/>
              </a:spcBef>
              <a:spcAft>
                <a:spcPct val="0"/>
              </a:spcAft>
              <a:defRPr sz="36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5200">
                <a:solidFill>
                  <a:schemeClr val="tx1"/>
                </a:solidFill>
                <a:latin typeface="Arial" charset="0"/>
              </a:defRPr>
            </a:lvl2pPr>
            <a:lvl3pPr algn="l" rtl="0" eaLnBrk="0" fontAlgn="base" hangingPunct="0">
              <a:spcBef>
                <a:spcPct val="0"/>
              </a:spcBef>
              <a:spcAft>
                <a:spcPct val="0"/>
              </a:spcAft>
              <a:defRPr sz="5200">
                <a:solidFill>
                  <a:schemeClr val="tx1"/>
                </a:solidFill>
                <a:latin typeface="Arial" charset="0"/>
              </a:defRPr>
            </a:lvl3pPr>
            <a:lvl4pPr algn="l" rtl="0" eaLnBrk="0" fontAlgn="base" hangingPunct="0">
              <a:spcBef>
                <a:spcPct val="0"/>
              </a:spcBef>
              <a:spcAft>
                <a:spcPct val="0"/>
              </a:spcAft>
              <a:defRPr sz="5200">
                <a:solidFill>
                  <a:schemeClr val="tx1"/>
                </a:solidFill>
                <a:latin typeface="Arial" charset="0"/>
              </a:defRPr>
            </a:lvl4pPr>
            <a:lvl5pPr algn="l" rtl="0" eaLnBrk="0" fontAlgn="base" hangingPunct="0">
              <a:spcBef>
                <a:spcPct val="0"/>
              </a:spcBef>
              <a:spcAft>
                <a:spcPct val="0"/>
              </a:spcAft>
              <a:defRPr sz="5200">
                <a:solidFill>
                  <a:schemeClr val="tx1"/>
                </a:solidFill>
                <a:latin typeface="Arial" charset="0"/>
              </a:defRPr>
            </a:lvl5pPr>
            <a:lvl6pPr marL="457200" algn="l" rtl="0" fontAlgn="base">
              <a:spcBef>
                <a:spcPct val="0"/>
              </a:spcBef>
              <a:spcAft>
                <a:spcPct val="0"/>
              </a:spcAft>
              <a:defRPr sz="5200">
                <a:solidFill>
                  <a:schemeClr val="tx1"/>
                </a:solidFill>
                <a:latin typeface="Arial" charset="0"/>
              </a:defRPr>
            </a:lvl6pPr>
            <a:lvl7pPr marL="914400" algn="l" rtl="0" fontAlgn="base">
              <a:spcBef>
                <a:spcPct val="0"/>
              </a:spcBef>
              <a:spcAft>
                <a:spcPct val="0"/>
              </a:spcAft>
              <a:defRPr sz="5200">
                <a:solidFill>
                  <a:schemeClr val="tx1"/>
                </a:solidFill>
                <a:latin typeface="Arial" charset="0"/>
              </a:defRPr>
            </a:lvl7pPr>
            <a:lvl8pPr marL="1371600" algn="l" rtl="0" fontAlgn="base">
              <a:spcBef>
                <a:spcPct val="0"/>
              </a:spcBef>
              <a:spcAft>
                <a:spcPct val="0"/>
              </a:spcAft>
              <a:defRPr sz="5200">
                <a:solidFill>
                  <a:schemeClr val="tx1"/>
                </a:solidFill>
                <a:latin typeface="Arial" charset="0"/>
              </a:defRPr>
            </a:lvl8pPr>
            <a:lvl9pPr marL="1828800" algn="l" rtl="0" fontAlgn="base">
              <a:spcBef>
                <a:spcPct val="0"/>
              </a:spcBef>
              <a:spcAft>
                <a:spcPct val="0"/>
              </a:spcAft>
              <a:defRPr sz="5200">
                <a:solidFill>
                  <a:schemeClr val="tx1"/>
                </a:solidFill>
                <a:latin typeface="Arial" charset="0"/>
              </a:defRPr>
            </a:lvl9pPr>
          </a:lstStyle>
          <a:p>
            <a:pPr algn="ctr">
              <a:defRPr/>
            </a:pPr>
            <a:endParaRPr lang="ru-RU" sz="1800" b="1" dirty="0">
              <a:solidFill>
                <a:srgbClr val="002060"/>
              </a:solidFill>
              <a:effectLst/>
              <a:latin typeface="Arial"/>
            </a:endParaRPr>
          </a:p>
          <a:p>
            <a:pPr algn="ctr">
              <a:defRPr/>
            </a:pPr>
            <a:endParaRPr lang="ru-RU" sz="1800" b="1" dirty="0">
              <a:solidFill>
                <a:srgbClr val="002060"/>
              </a:solidFill>
              <a:effectLst/>
              <a:latin typeface="Arial"/>
            </a:endParaRPr>
          </a:p>
          <a:p>
            <a:pPr algn="ctr">
              <a:defRPr/>
            </a:pPr>
            <a:r>
              <a:rPr lang="ru-RU" sz="1800" b="1" dirty="0">
                <a:solidFill>
                  <a:srgbClr val="002060"/>
                </a:solidFill>
                <a:effectLst/>
                <a:latin typeface="Arial"/>
              </a:rPr>
              <a:t>План на 2022 год - 1</a:t>
            </a:r>
            <a:r>
              <a:rPr lang="en-US" sz="1800" b="1" dirty="0">
                <a:solidFill>
                  <a:srgbClr val="002060"/>
                </a:solidFill>
                <a:effectLst/>
                <a:latin typeface="Arial"/>
              </a:rPr>
              <a:t>830</a:t>
            </a:r>
            <a:r>
              <a:rPr lang="ru-RU" sz="1800" b="1" dirty="0">
                <a:solidFill>
                  <a:srgbClr val="002060"/>
                </a:solidFill>
                <a:effectLst/>
                <a:latin typeface="Arial"/>
              </a:rPr>
              <a:t> чел. / </a:t>
            </a:r>
            <a:r>
              <a:rPr lang="ru-RU" sz="1800" b="1" dirty="0">
                <a:solidFill>
                  <a:schemeClr val="accent6">
                    <a:lumMod val="75000"/>
                  </a:schemeClr>
                </a:solidFill>
                <a:effectLst/>
                <a:latin typeface="Arial"/>
              </a:rPr>
              <a:t>факт 1520 чел</a:t>
            </a:r>
            <a:r>
              <a:rPr lang="ru-RU" sz="1800" b="1" dirty="0">
                <a:solidFill>
                  <a:srgbClr val="002060"/>
                </a:solidFill>
                <a:effectLst/>
                <a:latin typeface="Arial"/>
              </a:rPr>
              <a:t>.</a:t>
            </a:r>
          </a:p>
          <a:p>
            <a:pPr algn="ctr">
              <a:defRPr/>
            </a:pPr>
            <a:endParaRPr lang="ru-RU" sz="1800" b="1" dirty="0">
              <a:solidFill>
                <a:srgbClr val="002060"/>
              </a:solidFill>
              <a:effectLst/>
              <a:latin typeface="Arial"/>
            </a:endParaRPr>
          </a:p>
          <a:p>
            <a:pPr algn="ctr">
              <a:defRPr/>
            </a:pPr>
            <a:r>
              <a:rPr lang="ru-RU" sz="1800" dirty="0">
                <a:solidFill>
                  <a:srgbClr val="002060"/>
                </a:solidFill>
                <a:effectLst/>
                <a:latin typeface="Arial"/>
              </a:rPr>
              <a:t>СРО «СОЮЗАТОМСТРОЙ» -1150 чел. / </a:t>
            </a:r>
            <a:r>
              <a:rPr lang="ru-RU" sz="1800" dirty="0">
                <a:solidFill>
                  <a:schemeClr val="accent6">
                    <a:lumMod val="75000"/>
                  </a:schemeClr>
                </a:solidFill>
                <a:effectLst/>
                <a:latin typeface="Arial"/>
              </a:rPr>
              <a:t>факт 963 чел.                                                                      </a:t>
            </a:r>
            <a:r>
              <a:rPr lang="ru-RU" sz="1800" dirty="0">
                <a:solidFill>
                  <a:srgbClr val="002060"/>
                </a:solidFill>
                <a:effectLst/>
                <a:latin typeface="Arial"/>
              </a:rPr>
              <a:t>СРО «СОЮЗАТОМПРОЕКТ- 530 чел./ </a:t>
            </a:r>
            <a:r>
              <a:rPr lang="ru-RU" sz="1800" dirty="0">
                <a:solidFill>
                  <a:schemeClr val="accent6">
                    <a:lumMod val="75000"/>
                  </a:schemeClr>
                </a:solidFill>
                <a:effectLst/>
                <a:latin typeface="Arial"/>
              </a:rPr>
              <a:t>факт 446 чел.                                                                          </a:t>
            </a:r>
            <a:r>
              <a:rPr lang="ru-RU" sz="1800" dirty="0">
                <a:solidFill>
                  <a:srgbClr val="002060"/>
                </a:solidFill>
                <a:effectLst/>
                <a:latin typeface="Arial"/>
              </a:rPr>
              <a:t>СРО «СОЮЗАТОМГЕО» -150 чел./ </a:t>
            </a:r>
            <a:r>
              <a:rPr lang="ru-RU" sz="1800" dirty="0">
                <a:solidFill>
                  <a:schemeClr val="accent6">
                    <a:lumMod val="75000"/>
                  </a:schemeClr>
                </a:solidFill>
                <a:effectLst/>
                <a:latin typeface="Arial"/>
              </a:rPr>
              <a:t>факт 111 чел.</a:t>
            </a:r>
          </a:p>
        </p:txBody>
      </p:sp>
    </p:spTree>
    <p:extLst>
      <p:ext uri="{BB962C8B-B14F-4D97-AF65-F5344CB8AC3E}">
        <p14:creationId xmlns:p14="http://schemas.microsoft.com/office/powerpoint/2010/main" val="4266652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nvPr>
        </p:nvGraphicFramePr>
        <p:xfrm>
          <a:off x="1643916" y="2174489"/>
          <a:ext cx="8904169" cy="4160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46</a:t>
            </a:fld>
            <a:endParaRPr lang="ru-RU" dirty="0"/>
          </a:p>
        </p:txBody>
      </p:sp>
      <p:sp>
        <p:nvSpPr>
          <p:cNvPr id="6" name="Прямоугольник с двумя скругленными противолежащими углами 5"/>
          <p:cNvSpPr/>
          <p:nvPr/>
        </p:nvSpPr>
        <p:spPr>
          <a:xfrm>
            <a:off x="1643916" y="851431"/>
            <a:ext cx="8904169" cy="995298"/>
          </a:xfrm>
          <a:prstGeom prst="round2Diag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Участие организаций, членов СРО АО</a:t>
            </a:r>
            <a:r>
              <a:rPr lang="en-US" dirty="0">
                <a:solidFill>
                  <a:srgbClr val="002060"/>
                </a:solidFill>
              </a:rPr>
              <a:t> </a:t>
            </a:r>
            <a:r>
              <a:rPr lang="ru-RU" dirty="0">
                <a:solidFill>
                  <a:srgbClr val="002060"/>
                </a:solidFill>
              </a:rPr>
              <a:t>в</a:t>
            </a:r>
            <a:r>
              <a:rPr lang="en-US" dirty="0">
                <a:solidFill>
                  <a:srgbClr val="002060"/>
                </a:solidFill>
              </a:rPr>
              <a:t> </a:t>
            </a:r>
            <a:r>
              <a:rPr lang="ru-RU" dirty="0">
                <a:solidFill>
                  <a:srgbClr val="002060"/>
                </a:solidFill>
              </a:rPr>
              <a:t>Образовательном проекте</a:t>
            </a:r>
          </a:p>
          <a:p>
            <a:pPr algn="ctr"/>
            <a:r>
              <a:rPr lang="ru-RU" dirty="0">
                <a:solidFill>
                  <a:srgbClr val="002060"/>
                </a:solidFill>
              </a:rPr>
              <a:t>в 2022 году – 175 организаций из 358</a:t>
            </a:r>
          </a:p>
        </p:txBody>
      </p:sp>
      <p:sp>
        <p:nvSpPr>
          <p:cNvPr id="7" name="Равнобедренный треугольник 6"/>
          <p:cNvSpPr/>
          <p:nvPr/>
        </p:nvSpPr>
        <p:spPr>
          <a:xfrm>
            <a:off x="9440865" y="1846729"/>
            <a:ext cx="410316" cy="410316"/>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75809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243036"/>
            <a:ext cx="7034943" cy="343560"/>
          </a:xfrm>
        </p:spPr>
        <p:txBody>
          <a:bodyPr>
            <a:normAutofit fontScale="90000"/>
          </a:bodyPr>
          <a:lstStyle/>
          <a:p>
            <a:r>
              <a:rPr lang="ru-RU" dirty="0"/>
              <a:t>                Бюджет Образовательного проекта</a:t>
            </a:r>
          </a:p>
        </p:txBody>
      </p:sp>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47</a:t>
            </a:fld>
            <a:endParaRPr lang="ru-RU" dirty="0"/>
          </a:p>
        </p:txBody>
      </p:sp>
      <p:sp>
        <p:nvSpPr>
          <p:cNvPr id="5" name="Заголовок 1"/>
          <p:cNvSpPr txBox="1">
            <a:spLocks noGrp="1"/>
          </p:cNvSpPr>
          <p:nvPr>
            <p:ph idx="1"/>
          </p:nvPr>
        </p:nvSpPr>
        <p:spPr>
          <a:xfrm>
            <a:off x="2141630" y="987331"/>
            <a:ext cx="7886700" cy="738664"/>
          </a:xfrm>
          <a:prstGeom prst="rect">
            <a:avLst/>
          </a:prstGeom>
        </p:spPr>
        <p:txBody>
          <a:bodyPr vert="horz" wrap="square" lIns="0" tIns="0" rIns="0" bIns="0" rtlCol="0" anchor="t">
            <a:spAutoFit/>
          </a:bodyPr>
          <a:lstStyle>
            <a:lvl1pPr algn="l" rtl="0" eaLnBrk="0" fontAlgn="base" hangingPunct="0">
              <a:lnSpc>
                <a:spcPct val="80000"/>
              </a:lnSpc>
              <a:spcBef>
                <a:spcPct val="0"/>
              </a:spcBef>
              <a:spcAft>
                <a:spcPct val="0"/>
              </a:spcAft>
              <a:defRPr sz="36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5200">
                <a:solidFill>
                  <a:schemeClr val="tx1"/>
                </a:solidFill>
                <a:latin typeface="Arial" charset="0"/>
              </a:defRPr>
            </a:lvl2pPr>
            <a:lvl3pPr algn="l" rtl="0" eaLnBrk="0" fontAlgn="base" hangingPunct="0">
              <a:spcBef>
                <a:spcPct val="0"/>
              </a:spcBef>
              <a:spcAft>
                <a:spcPct val="0"/>
              </a:spcAft>
              <a:defRPr sz="5200">
                <a:solidFill>
                  <a:schemeClr val="tx1"/>
                </a:solidFill>
                <a:latin typeface="Arial" charset="0"/>
              </a:defRPr>
            </a:lvl3pPr>
            <a:lvl4pPr algn="l" rtl="0" eaLnBrk="0" fontAlgn="base" hangingPunct="0">
              <a:spcBef>
                <a:spcPct val="0"/>
              </a:spcBef>
              <a:spcAft>
                <a:spcPct val="0"/>
              </a:spcAft>
              <a:defRPr sz="5200">
                <a:solidFill>
                  <a:schemeClr val="tx1"/>
                </a:solidFill>
                <a:latin typeface="Arial" charset="0"/>
              </a:defRPr>
            </a:lvl4pPr>
            <a:lvl5pPr algn="l" rtl="0" eaLnBrk="0" fontAlgn="base" hangingPunct="0">
              <a:spcBef>
                <a:spcPct val="0"/>
              </a:spcBef>
              <a:spcAft>
                <a:spcPct val="0"/>
              </a:spcAft>
              <a:defRPr sz="5200">
                <a:solidFill>
                  <a:schemeClr val="tx1"/>
                </a:solidFill>
                <a:latin typeface="Arial" charset="0"/>
              </a:defRPr>
            </a:lvl5pPr>
            <a:lvl6pPr marL="457200" algn="l" rtl="0" fontAlgn="base">
              <a:spcBef>
                <a:spcPct val="0"/>
              </a:spcBef>
              <a:spcAft>
                <a:spcPct val="0"/>
              </a:spcAft>
              <a:defRPr sz="5200">
                <a:solidFill>
                  <a:schemeClr val="tx1"/>
                </a:solidFill>
                <a:latin typeface="Arial" charset="0"/>
              </a:defRPr>
            </a:lvl6pPr>
            <a:lvl7pPr marL="914400" algn="l" rtl="0" fontAlgn="base">
              <a:spcBef>
                <a:spcPct val="0"/>
              </a:spcBef>
              <a:spcAft>
                <a:spcPct val="0"/>
              </a:spcAft>
              <a:defRPr sz="5200">
                <a:solidFill>
                  <a:schemeClr val="tx1"/>
                </a:solidFill>
                <a:latin typeface="Arial" charset="0"/>
              </a:defRPr>
            </a:lvl7pPr>
            <a:lvl8pPr marL="1371600" algn="l" rtl="0" fontAlgn="base">
              <a:spcBef>
                <a:spcPct val="0"/>
              </a:spcBef>
              <a:spcAft>
                <a:spcPct val="0"/>
              </a:spcAft>
              <a:defRPr sz="5200">
                <a:solidFill>
                  <a:schemeClr val="tx1"/>
                </a:solidFill>
                <a:latin typeface="Arial" charset="0"/>
              </a:defRPr>
            </a:lvl8pPr>
            <a:lvl9pPr marL="1828800" algn="l" rtl="0" fontAlgn="base">
              <a:spcBef>
                <a:spcPct val="0"/>
              </a:spcBef>
              <a:spcAft>
                <a:spcPct val="0"/>
              </a:spcAft>
              <a:defRPr sz="5200">
                <a:solidFill>
                  <a:schemeClr val="tx1"/>
                </a:solidFill>
                <a:latin typeface="Arial" charset="0"/>
              </a:defRPr>
            </a:lvl9pPr>
          </a:lstStyle>
          <a:p>
            <a:pPr marL="0" indent="0" algn="ctr">
              <a:buNone/>
              <a:defRPr/>
            </a:pPr>
            <a:r>
              <a:rPr lang="ru-RU" sz="2000" b="1" dirty="0">
                <a:solidFill>
                  <a:srgbClr val="002060"/>
                </a:solidFill>
                <a:effectLst/>
                <a:latin typeface="Arial"/>
              </a:rPr>
              <a:t>За период с 2010  по сентябрь  2022 </a:t>
            </a:r>
          </a:p>
          <a:p>
            <a:pPr marL="0" indent="0" algn="ctr">
              <a:buNone/>
              <a:defRPr/>
            </a:pPr>
            <a:r>
              <a:rPr lang="ru-RU" sz="2000" b="1" dirty="0">
                <a:solidFill>
                  <a:srgbClr val="002060"/>
                </a:solidFill>
                <a:effectLst/>
                <a:latin typeface="Arial"/>
              </a:rPr>
              <a:t>Бюджет Образовательного проекта составил – 500 млн. руб., </a:t>
            </a:r>
            <a:r>
              <a:rPr lang="ru-RU" sz="2000" b="1" i="1" dirty="0">
                <a:solidFill>
                  <a:srgbClr val="002060"/>
                </a:solidFill>
                <a:effectLst/>
                <a:latin typeface="Arial"/>
              </a:rPr>
              <a:t>Бюджет на 2022 год – 27,450 млн. руб.</a:t>
            </a:r>
            <a:endParaRPr lang="ru-RU" sz="2000" b="1" i="1" dirty="0">
              <a:solidFill>
                <a:srgbClr val="7030A0"/>
              </a:solidFill>
              <a:effectLst/>
              <a:latin typeface="Arial"/>
            </a:endParaRPr>
          </a:p>
        </p:txBody>
      </p:sp>
      <p:sp>
        <p:nvSpPr>
          <p:cNvPr id="6" name="Пятиугольник 5"/>
          <p:cNvSpPr/>
          <p:nvPr/>
        </p:nvSpPr>
        <p:spPr>
          <a:xfrm>
            <a:off x="2141630" y="2197606"/>
            <a:ext cx="5485342" cy="1228020"/>
          </a:xfrm>
          <a:prstGeom prst="homePlate">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СРО «СОЮЗАТОМСТРОЙ» - 353 млн. руб.</a:t>
            </a:r>
            <a:endParaRPr lang="ru-RU" b="1" dirty="0">
              <a:solidFill>
                <a:srgbClr val="FFFF00"/>
              </a:solidFill>
            </a:endParaRPr>
          </a:p>
        </p:txBody>
      </p:sp>
      <p:sp>
        <p:nvSpPr>
          <p:cNvPr id="7" name="Пятиугольник 6"/>
          <p:cNvSpPr/>
          <p:nvPr/>
        </p:nvSpPr>
        <p:spPr>
          <a:xfrm>
            <a:off x="3639768" y="3585091"/>
            <a:ext cx="5485342" cy="1228020"/>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СРО «СОЮЗАТОМПРОЕКТ» -125 млн. руб.</a:t>
            </a:r>
            <a:endParaRPr lang="ru-RU" b="1" dirty="0">
              <a:solidFill>
                <a:srgbClr val="FFFF00"/>
              </a:solidFill>
            </a:endParaRPr>
          </a:p>
        </p:txBody>
      </p:sp>
      <p:sp>
        <p:nvSpPr>
          <p:cNvPr id="8" name="Пятиугольник 7"/>
          <p:cNvSpPr/>
          <p:nvPr/>
        </p:nvSpPr>
        <p:spPr>
          <a:xfrm>
            <a:off x="4851252" y="4972576"/>
            <a:ext cx="5485342" cy="1228020"/>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СРО «СОЮЗАТОМГЕО» - 22 млн. руб.</a:t>
            </a:r>
            <a:endParaRPr lang="ru-RU" b="1" dirty="0">
              <a:solidFill>
                <a:srgbClr val="FFFF00"/>
              </a:solidFill>
            </a:endParaRPr>
          </a:p>
        </p:txBody>
      </p:sp>
    </p:spTree>
    <p:extLst>
      <p:ext uri="{BB962C8B-B14F-4D97-AF65-F5344CB8AC3E}">
        <p14:creationId xmlns:p14="http://schemas.microsoft.com/office/powerpoint/2010/main" val="1856772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98" y="88136"/>
            <a:ext cx="8172401" cy="498461"/>
          </a:xfrm>
        </p:spPr>
        <p:txBody>
          <a:bodyPr>
            <a:normAutofit fontScale="90000"/>
          </a:bodyPr>
          <a:lstStyle/>
          <a:p>
            <a:pPr algn="ctr"/>
            <a:r>
              <a:rPr lang="ru-RU" dirty="0">
                <a:solidFill>
                  <a:schemeClr val="accent5">
                    <a:lumMod val="75000"/>
                  </a:schemeClr>
                </a:solidFill>
              </a:rPr>
              <a:t>          Программный комплекс СРО атомной отрасли</a:t>
            </a:r>
          </a:p>
        </p:txBody>
      </p:sp>
      <p:sp>
        <p:nvSpPr>
          <p:cNvPr id="6" name="Прямоугольник 5"/>
          <p:cNvSpPr/>
          <p:nvPr/>
        </p:nvSpPr>
        <p:spPr>
          <a:xfrm>
            <a:off x="2133608" y="1456873"/>
            <a:ext cx="8053329" cy="12340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002060"/>
                </a:solidFill>
              </a:rPr>
              <a:t>Программный комплекс СРО АО включает 80 программ ДПО</a:t>
            </a:r>
            <a:endParaRPr lang="ru-RU" sz="1600" dirty="0">
              <a:solidFill>
                <a:srgbClr val="002060"/>
              </a:solidFill>
            </a:endParaRPr>
          </a:p>
        </p:txBody>
      </p:sp>
      <p:sp>
        <p:nvSpPr>
          <p:cNvPr id="9" name="Прямоугольник 8"/>
          <p:cNvSpPr/>
          <p:nvPr/>
        </p:nvSpPr>
        <p:spPr>
          <a:xfrm>
            <a:off x="2164254" y="3268720"/>
            <a:ext cx="2609722" cy="66215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СРО «СОЮЗАТОМСТРОЙ»</a:t>
            </a:r>
          </a:p>
        </p:txBody>
      </p:sp>
      <p:sp>
        <p:nvSpPr>
          <p:cNvPr id="10" name="Прямоугольник 9"/>
          <p:cNvSpPr/>
          <p:nvPr/>
        </p:nvSpPr>
        <p:spPr>
          <a:xfrm>
            <a:off x="4866214" y="3268719"/>
            <a:ext cx="2774499" cy="66215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СРО «СОЮЗАТОМПРОЕКТ»</a:t>
            </a:r>
          </a:p>
        </p:txBody>
      </p:sp>
      <p:sp>
        <p:nvSpPr>
          <p:cNvPr id="11" name="Прямоугольник 10"/>
          <p:cNvSpPr/>
          <p:nvPr/>
        </p:nvSpPr>
        <p:spPr>
          <a:xfrm>
            <a:off x="7732949" y="3281211"/>
            <a:ext cx="2453988" cy="66215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СРО </a:t>
            </a:r>
          </a:p>
          <a:p>
            <a:pPr algn="ctr"/>
            <a:r>
              <a:rPr lang="ru-RU" dirty="0"/>
              <a:t>«СОЮЗАТОМГЕО»</a:t>
            </a:r>
          </a:p>
        </p:txBody>
      </p:sp>
      <p:sp>
        <p:nvSpPr>
          <p:cNvPr id="12" name="Прямоугольник 11"/>
          <p:cNvSpPr/>
          <p:nvPr/>
        </p:nvSpPr>
        <p:spPr>
          <a:xfrm>
            <a:off x="2164254" y="4508686"/>
            <a:ext cx="2609722" cy="1115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51 программа</a:t>
            </a:r>
          </a:p>
        </p:txBody>
      </p:sp>
      <p:sp>
        <p:nvSpPr>
          <p:cNvPr id="13" name="Прямоугольник 12"/>
          <p:cNvSpPr/>
          <p:nvPr/>
        </p:nvSpPr>
        <p:spPr>
          <a:xfrm>
            <a:off x="4866213" y="4496618"/>
            <a:ext cx="2743622" cy="112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20 программ</a:t>
            </a:r>
          </a:p>
        </p:txBody>
      </p:sp>
      <p:sp>
        <p:nvSpPr>
          <p:cNvPr id="14" name="Прямоугольник 13"/>
          <p:cNvSpPr/>
          <p:nvPr/>
        </p:nvSpPr>
        <p:spPr>
          <a:xfrm>
            <a:off x="7702073" y="4508687"/>
            <a:ext cx="2484864" cy="1097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9 программ</a:t>
            </a:r>
          </a:p>
        </p:txBody>
      </p:sp>
      <p:sp>
        <p:nvSpPr>
          <p:cNvPr id="18" name="Стрелка вниз 17"/>
          <p:cNvSpPr/>
          <p:nvPr/>
        </p:nvSpPr>
        <p:spPr>
          <a:xfrm>
            <a:off x="3427698" y="2772654"/>
            <a:ext cx="346841" cy="409903"/>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a:off x="5984912" y="2796373"/>
            <a:ext cx="346841" cy="389527"/>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p:cNvSpPr/>
          <p:nvPr/>
        </p:nvSpPr>
        <p:spPr>
          <a:xfrm>
            <a:off x="8888967" y="2786186"/>
            <a:ext cx="346841" cy="409903"/>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5984912" y="4013689"/>
            <a:ext cx="425131" cy="414255"/>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p:cNvSpPr/>
          <p:nvPr/>
        </p:nvSpPr>
        <p:spPr>
          <a:xfrm>
            <a:off x="8834257" y="4028484"/>
            <a:ext cx="412567" cy="39946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Заголовок 1"/>
          <p:cNvSpPr txBox="1">
            <a:spLocks/>
          </p:cNvSpPr>
          <p:nvPr/>
        </p:nvSpPr>
        <p:spPr>
          <a:xfrm>
            <a:off x="1793787" y="4912978"/>
            <a:ext cx="8609809" cy="523220"/>
          </a:xfrm>
          <a:prstGeom prst="rect">
            <a:avLst/>
          </a:prstGeom>
        </p:spPr>
        <p:txBody>
          <a:bodyPr vert="horz" wrap="square" lIns="0" tIns="0" rIns="0" bIns="0" anchor="t">
            <a:spAutoFit/>
          </a:bodyPr>
          <a:lstStyle>
            <a:lvl1pPr algn="l" rtl="0" eaLnBrk="0" fontAlgn="base" hangingPunct="0">
              <a:lnSpc>
                <a:spcPct val="80000"/>
              </a:lnSpc>
              <a:spcBef>
                <a:spcPct val="0"/>
              </a:spcBef>
              <a:spcAft>
                <a:spcPct val="0"/>
              </a:spcAft>
              <a:defRPr sz="36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5200">
                <a:solidFill>
                  <a:schemeClr val="tx1"/>
                </a:solidFill>
                <a:latin typeface="Arial" charset="0"/>
              </a:defRPr>
            </a:lvl2pPr>
            <a:lvl3pPr algn="l" rtl="0" eaLnBrk="0" fontAlgn="base" hangingPunct="0">
              <a:spcBef>
                <a:spcPct val="0"/>
              </a:spcBef>
              <a:spcAft>
                <a:spcPct val="0"/>
              </a:spcAft>
              <a:defRPr sz="5200">
                <a:solidFill>
                  <a:schemeClr val="tx1"/>
                </a:solidFill>
                <a:latin typeface="Arial" charset="0"/>
              </a:defRPr>
            </a:lvl3pPr>
            <a:lvl4pPr algn="l" rtl="0" eaLnBrk="0" fontAlgn="base" hangingPunct="0">
              <a:spcBef>
                <a:spcPct val="0"/>
              </a:spcBef>
              <a:spcAft>
                <a:spcPct val="0"/>
              </a:spcAft>
              <a:defRPr sz="5200">
                <a:solidFill>
                  <a:schemeClr val="tx1"/>
                </a:solidFill>
                <a:latin typeface="Arial" charset="0"/>
              </a:defRPr>
            </a:lvl4pPr>
            <a:lvl5pPr algn="l" rtl="0" eaLnBrk="0" fontAlgn="base" hangingPunct="0">
              <a:spcBef>
                <a:spcPct val="0"/>
              </a:spcBef>
              <a:spcAft>
                <a:spcPct val="0"/>
              </a:spcAft>
              <a:defRPr sz="5200">
                <a:solidFill>
                  <a:schemeClr val="tx1"/>
                </a:solidFill>
                <a:latin typeface="Arial" charset="0"/>
              </a:defRPr>
            </a:lvl5pPr>
            <a:lvl6pPr marL="457200" algn="l" rtl="0" fontAlgn="base">
              <a:spcBef>
                <a:spcPct val="0"/>
              </a:spcBef>
              <a:spcAft>
                <a:spcPct val="0"/>
              </a:spcAft>
              <a:defRPr sz="5200">
                <a:solidFill>
                  <a:schemeClr val="tx1"/>
                </a:solidFill>
                <a:latin typeface="Arial" charset="0"/>
              </a:defRPr>
            </a:lvl6pPr>
            <a:lvl7pPr marL="914400" algn="l" rtl="0" fontAlgn="base">
              <a:spcBef>
                <a:spcPct val="0"/>
              </a:spcBef>
              <a:spcAft>
                <a:spcPct val="0"/>
              </a:spcAft>
              <a:defRPr sz="5200">
                <a:solidFill>
                  <a:schemeClr val="tx1"/>
                </a:solidFill>
                <a:latin typeface="Arial" charset="0"/>
              </a:defRPr>
            </a:lvl7pPr>
            <a:lvl8pPr marL="1371600" algn="l" rtl="0" fontAlgn="base">
              <a:spcBef>
                <a:spcPct val="0"/>
              </a:spcBef>
              <a:spcAft>
                <a:spcPct val="0"/>
              </a:spcAft>
              <a:defRPr sz="5200">
                <a:solidFill>
                  <a:schemeClr val="tx1"/>
                </a:solidFill>
                <a:latin typeface="Arial" charset="0"/>
              </a:defRPr>
            </a:lvl8pPr>
            <a:lvl9pPr marL="1828800" algn="l" rtl="0" fontAlgn="base">
              <a:spcBef>
                <a:spcPct val="0"/>
              </a:spcBef>
              <a:spcAft>
                <a:spcPct val="0"/>
              </a:spcAft>
              <a:defRPr sz="5200">
                <a:solidFill>
                  <a:schemeClr val="tx1"/>
                </a:solidFill>
                <a:latin typeface="Arial" charset="0"/>
              </a:defRPr>
            </a:lvl9pPr>
          </a:lstStyle>
          <a:p>
            <a:pPr algn="ctr">
              <a:defRPr/>
            </a:pPr>
            <a:endParaRPr lang="ru-RU" sz="2000" b="1" dirty="0">
              <a:solidFill>
                <a:srgbClr val="002060"/>
              </a:solidFill>
              <a:effectLst/>
              <a:latin typeface="Arial"/>
            </a:endParaRPr>
          </a:p>
          <a:p>
            <a:pPr>
              <a:lnSpc>
                <a:spcPct val="100000"/>
              </a:lnSpc>
              <a:defRPr/>
            </a:pPr>
            <a:endParaRPr lang="ru-RU" sz="1800" dirty="0">
              <a:solidFill>
                <a:schemeClr val="accent1"/>
              </a:solidFill>
              <a:effectLst/>
              <a:latin typeface="Arial"/>
            </a:endParaRPr>
          </a:p>
        </p:txBody>
      </p:sp>
      <p:sp>
        <p:nvSpPr>
          <p:cNvPr id="21" name="Номер слайда 3"/>
          <p:cNvSpPr txBox="1">
            <a:spLocks/>
          </p:cNvSpPr>
          <p:nvPr/>
        </p:nvSpPr>
        <p:spPr>
          <a:xfrm>
            <a:off x="8482282" y="221472"/>
            <a:ext cx="2057400" cy="365125"/>
          </a:xfrm>
          <a:prstGeom prst="rect">
            <a:avLst/>
          </a:prstGeom>
        </p:spPr>
        <p:txBody>
          <a:bodyPr vert="horz" lIns="91440" tIns="45720" rIns="91440" bIns="45720" rtlCol="0" anchor="ctr"/>
          <a:lstStyle>
            <a:defPPr>
              <a:defRPr lang="ru-RU"/>
            </a:defPPr>
            <a:lvl1pPr marL="0" algn="r" defTabSz="914400" rtl="0" eaLnBrk="1" latinLnBrk="0" hangingPunct="1">
              <a:defRPr sz="3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6</a:t>
            </a:r>
          </a:p>
        </p:txBody>
      </p:sp>
      <p:sp>
        <p:nvSpPr>
          <p:cNvPr id="26" name="Стрелка вниз 25"/>
          <p:cNvSpPr/>
          <p:nvPr/>
        </p:nvSpPr>
        <p:spPr>
          <a:xfrm>
            <a:off x="3220276" y="4012651"/>
            <a:ext cx="425131" cy="414255"/>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Номер слайда 3">
            <a:extLst>
              <a:ext uri="{FF2B5EF4-FFF2-40B4-BE49-F238E27FC236}">
                <a16:creationId xmlns:a16="http://schemas.microsoft.com/office/drawing/2014/main" id="{96ED06A2-3D1D-4D82-9C8F-F36E1D0D8AC7}"/>
              </a:ext>
            </a:extLst>
          </p:cNvPr>
          <p:cNvSpPr>
            <a:spLocks noGrp="1"/>
          </p:cNvSpPr>
          <p:nvPr>
            <p:ph type="sldNum" sz="quarter" idx="12"/>
          </p:nvPr>
        </p:nvSpPr>
        <p:spPr>
          <a:xfrm>
            <a:off x="9535240" y="216563"/>
            <a:ext cx="2743200" cy="365125"/>
          </a:xfrm>
        </p:spPr>
        <p:txBody>
          <a:bodyPr/>
          <a:lstStyle/>
          <a:p>
            <a:fld id="{3765C533-573A-49DE-874E-AB87EF57987D}" type="slidenum">
              <a:rPr lang="ru-RU" smtClean="0"/>
              <a:pPr/>
              <a:t>48</a:t>
            </a:fld>
            <a:endParaRPr lang="ru-RU" dirty="0"/>
          </a:p>
        </p:txBody>
      </p:sp>
    </p:spTree>
    <p:extLst>
      <p:ext uri="{BB962C8B-B14F-4D97-AF65-F5344CB8AC3E}">
        <p14:creationId xmlns:p14="http://schemas.microsoft.com/office/powerpoint/2010/main" val="114707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19200" y="216563"/>
            <a:ext cx="2743200" cy="365125"/>
          </a:xfrm>
        </p:spPr>
        <p:txBody>
          <a:bodyPr/>
          <a:lstStyle/>
          <a:p>
            <a:fld id="{3765C533-573A-49DE-874E-AB87EF57987D}" type="slidenum">
              <a:rPr lang="ru-RU" smtClean="0"/>
              <a:pPr/>
              <a:t>49</a:t>
            </a:fld>
            <a:endParaRPr lang="ru-RU" dirty="0"/>
          </a:p>
        </p:txBody>
      </p:sp>
      <p:sp>
        <p:nvSpPr>
          <p:cNvPr id="7" name="Прямоугольник 6"/>
          <p:cNvSpPr/>
          <p:nvPr/>
        </p:nvSpPr>
        <p:spPr>
          <a:xfrm>
            <a:off x="1948150" y="828328"/>
            <a:ext cx="8229599" cy="65276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Количество новых образовательных программ повышения квалификации, </a:t>
            </a:r>
            <a:r>
              <a:rPr lang="ru-RU" sz="2000" b="1" dirty="0">
                <a:solidFill>
                  <a:srgbClr val="002060"/>
                </a:solidFill>
              </a:rPr>
              <a:t>включенных в ПК</a:t>
            </a:r>
            <a:r>
              <a:rPr lang="en-US" sz="2000" b="1" dirty="0">
                <a:solidFill>
                  <a:srgbClr val="002060"/>
                </a:solidFill>
              </a:rPr>
              <a:t> </a:t>
            </a:r>
            <a:r>
              <a:rPr lang="ru-RU" sz="2000" b="1" dirty="0">
                <a:solidFill>
                  <a:srgbClr val="002060"/>
                </a:solidFill>
              </a:rPr>
              <a:t>в 2022 году - 13 программ ДПО</a:t>
            </a:r>
          </a:p>
        </p:txBody>
      </p:sp>
      <p:sp>
        <p:nvSpPr>
          <p:cNvPr id="8" name="Стрелка вниз 7"/>
          <p:cNvSpPr/>
          <p:nvPr/>
        </p:nvSpPr>
        <p:spPr>
          <a:xfrm>
            <a:off x="5846790" y="1557329"/>
            <a:ext cx="432316" cy="330325"/>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p:cNvSpPr>
            <a:spLocks noGrp="1"/>
          </p:cNvSpPr>
          <p:nvPr>
            <p:ph type="title"/>
          </p:nvPr>
        </p:nvSpPr>
        <p:spPr>
          <a:xfrm>
            <a:off x="1524000" y="27432"/>
            <a:ext cx="8053330" cy="586596"/>
          </a:xfrm>
        </p:spPr>
        <p:txBody>
          <a:bodyPr>
            <a:normAutofit fontScale="90000"/>
          </a:bodyPr>
          <a:lstStyle/>
          <a:p>
            <a:pPr algn="ctr"/>
            <a:r>
              <a:rPr lang="ru-RU" dirty="0"/>
              <a:t> Развитие и актуализация Программного комплекса                СРО атомной отрасли</a:t>
            </a:r>
          </a:p>
        </p:txBody>
      </p:sp>
      <p:sp>
        <p:nvSpPr>
          <p:cNvPr id="19" name="Объект 4"/>
          <p:cNvSpPr txBox="1">
            <a:spLocks/>
          </p:cNvSpPr>
          <p:nvPr/>
        </p:nvSpPr>
        <p:spPr>
          <a:xfrm>
            <a:off x="2421874" y="1905963"/>
            <a:ext cx="4114800" cy="45244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СРО «СОЮЗАТОМСТРОЙ» - 8 программ </a:t>
            </a:r>
            <a:endParaRPr lang="ru-RU" sz="2000" b="1" dirty="0">
              <a:solidFill>
                <a:srgbClr val="002060"/>
              </a:solidFill>
            </a:endParaRPr>
          </a:p>
        </p:txBody>
      </p:sp>
      <p:sp>
        <p:nvSpPr>
          <p:cNvPr id="20" name="Объект 4"/>
          <p:cNvSpPr txBox="1">
            <a:spLocks noGrp="1"/>
          </p:cNvSpPr>
          <p:nvPr>
            <p:ph idx="1"/>
          </p:nvPr>
        </p:nvSpPr>
        <p:spPr>
          <a:xfrm>
            <a:off x="4774043" y="2459882"/>
            <a:ext cx="4373550" cy="52642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СРО «СОЮЗАТОМПРОЕКТ» - 3 программы </a:t>
            </a:r>
            <a:endParaRPr lang="ru-RU" sz="2000" b="1" dirty="0">
              <a:solidFill>
                <a:srgbClr val="002060"/>
              </a:solidFill>
            </a:endParaRPr>
          </a:p>
        </p:txBody>
      </p:sp>
      <p:sp>
        <p:nvSpPr>
          <p:cNvPr id="21" name="Объект 4"/>
          <p:cNvSpPr txBox="1">
            <a:spLocks/>
          </p:cNvSpPr>
          <p:nvPr/>
        </p:nvSpPr>
        <p:spPr>
          <a:xfrm>
            <a:off x="6100248" y="3117790"/>
            <a:ext cx="4077500" cy="47091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СРО «СОЮЗАТОМГЕО» - 2 программы </a:t>
            </a:r>
            <a:endParaRPr lang="ru-RU" sz="2000" b="1" dirty="0">
              <a:solidFill>
                <a:srgbClr val="002060"/>
              </a:solidFill>
            </a:endParaRPr>
          </a:p>
        </p:txBody>
      </p:sp>
      <p:sp>
        <p:nvSpPr>
          <p:cNvPr id="23" name="Объект 4"/>
          <p:cNvSpPr txBox="1">
            <a:spLocks/>
          </p:cNvSpPr>
          <p:nvPr/>
        </p:nvSpPr>
        <p:spPr>
          <a:xfrm>
            <a:off x="1948149" y="3905762"/>
            <a:ext cx="8247453" cy="54430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 </a:t>
            </a:r>
            <a:r>
              <a:rPr lang="ru-RU" sz="2000" dirty="0">
                <a:solidFill>
                  <a:srgbClr val="002060"/>
                </a:solidFill>
              </a:rPr>
              <a:t>В 2022 году актуализировано – </a:t>
            </a:r>
            <a:r>
              <a:rPr lang="ru-RU" sz="2000" b="1" dirty="0">
                <a:solidFill>
                  <a:srgbClr val="002060"/>
                </a:solidFill>
              </a:rPr>
              <a:t>10 программ ДПО </a:t>
            </a:r>
          </a:p>
        </p:txBody>
      </p:sp>
      <p:sp>
        <p:nvSpPr>
          <p:cNvPr id="24" name="Объект 4"/>
          <p:cNvSpPr txBox="1">
            <a:spLocks/>
          </p:cNvSpPr>
          <p:nvPr/>
        </p:nvSpPr>
        <p:spPr>
          <a:xfrm>
            <a:off x="2418672" y="4817013"/>
            <a:ext cx="4118003" cy="495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СРО «СОЮЗАТОМСТРОЙ» - 8 программ </a:t>
            </a:r>
            <a:endParaRPr lang="ru-RU" sz="2000" b="1" dirty="0">
              <a:solidFill>
                <a:srgbClr val="002060"/>
              </a:solidFill>
            </a:endParaRPr>
          </a:p>
        </p:txBody>
      </p:sp>
      <p:sp>
        <p:nvSpPr>
          <p:cNvPr id="26" name="Объект 4"/>
          <p:cNvSpPr txBox="1">
            <a:spLocks/>
          </p:cNvSpPr>
          <p:nvPr/>
        </p:nvSpPr>
        <p:spPr>
          <a:xfrm>
            <a:off x="4774044" y="5357484"/>
            <a:ext cx="4583017" cy="61739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СРО «СОЮЗАТОМПРОЕКТ» - 1 программа </a:t>
            </a:r>
            <a:endParaRPr lang="ru-RU" sz="2000" b="1" dirty="0">
              <a:solidFill>
                <a:srgbClr val="002060"/>
              </a:solidFill>
            </a:endParaRPr>
          </a:p>
        </p:txBody>
      </p:sp>
      <p:sp>
        <p:nvSpPr>
          <p:cNvPr id="27" name="Объект 4"/>
          <p:cNvSpPr txBox="1">
            <a:spLocks/>
          </p:cNvSpPr>
          <p:nvPr/>
        </p:nvSpPr>
        <p:spPr>
          <a:xfrm>
            <a:off x="6178965" y="6065366"/>
            <a:ext cx="4016637" cy="47485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34F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1600" dirty="0">
                <a:solidFill>
                  <a:srgbClr val="002060"/>
                </a:solidFill>
              </a:rPr>
              <a:t>СРО «СОЮЗАТОМГЕО» - 1 программа </a:t>
            </a:r>
            <a:endParaRPr lang="ru-RU" sz="2000" b="1" dirty="0">
              <a:solidFill>
                <a:srgbClr val="002060"/>
              </a:solidFill>
            </a:endParaRPr>
          </a:p>
        </p:txBody>
      </p:sp>
      <p:sp>
        <p:nvSpPr>
          <p:cNvPr id="28" name="Стрелка вниз 27"/>
          <p:cNvSpPr/>
          <p:nvPr/>
        </p:nvSpPr>
        <p:spPr>
          <a:xfrm>
            <a:off x="5884089" y="4469929"/>
            <a:ext cx="432316" cy="330325"/>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6363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9D32B3F-FB97-442D-9952-F590ED988016}"/>
              </a:ext>
            </a:extLst>
          </p:cNvPr>
          <p:cNvSpPr>
            <a:spLocks noGrp="1"/>
          </p:cNvSpPr>
          <p:nvPr>
            <p:ph type="sldNum" sz="quarter" idx="12"/>
          </p:nvPr>
        </p:nvSpPr>
        <p:spPr>
          <a:xfrm>
            <a:off x="9401472" y="216563"/>
            <a:ext cx="2743200" cy="365125"/>
          </a:xfrm>
        </p:spPr>
        <p:txBody>
          <a:bodyPr/>
          <a:lstStyle/>
          <a:p>
            <a:fld id="{35A78594-8646-4D53-8F42-51980A186450}" type="slidenum">
              <a:rPr lang="ru-RU" smtClean="0"/>
              <a:pPr/>
              <a:t>5</a:t>
            </a:fld>
            <a:endParaRPr lang="ru-RU" dirty="0"/>
          </a:p>
        </p:txBody>
      </p:sp>
      <p:sp>
        <p:nvSpPr>
          <p:cNvPr id="5" name="Заголовок 1">
            <a:extLst>
              <a:ext uri="{FF2B5EF4-FFF2-40B4-BE49-F238E27FC236}">
                <a16:creationId xmlns:a16="http://schemas.microsoft.com/office/drawing/2014/main" id="{5379979A-3A7C-410B-84F5-DEDE70EE80FE}"/>
              </a:ext>
            </a:extLst>
          </p:cNvPr>
          <p:cNvSpPr txBox="1">
            <a:spLocks/>
          </p:cNvSpPr>
          <p:nvPr/>
        </p:nvSpPr>
        <p:spPr>
          <a:xfrm>
            <a:off x="0" y="168938"/>
            <a:ext cx="11058525" cy="343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2060"/>
                </a:solidFill>
                <a:effectLst/>
                <a:uLnTx/>
                <a:uFillTx/>
                <a:latin typeface="Arial"/>
                <a:ea typeface="+mj-ea"/>
                <a:cs typeface="+mj-cs"/>
              </a:rPr>
              <a:t>Динамика производственного потенциала (млрд. руб.)</a:t>
            </a:r>
          </a:p>
        </p:txBody>
      </p:sp>
      <p:graphicFrame>
        <p:nvGraphicFramePr>
          <p:cNvPr id="6" name="Диаграмма 5">
            <a:extLst>
              <a:ext uri="{FF2B5EF4-FFF2-40B4-BE49-F238E27FC236}">
                <a16:creationId xmlns:a16="http://schemas.microsoft.com/office/drawing/2014/main" id="{A25DE866-39E1-4EAE-B915-FCFE0E7F603B}"/>
              </a:ext>
            </a:extLst>
          </p:cNvPr>
          <p:cNvGraphicFramePr/>
          <p:nvPr>
            <p:extLst>
              <p:ext uri="{D42A27DB-BD31-4B8C-83A1-F6EECF244321}">
                <p14:modId xmlns:p14="http://schemas.microsoft.com/office/powerpoint/2010/main" val="1698950096"/>
              </p:ext>
            </p:extLst>
          </p:nvPr>
        </p:nvGraphicFramePr>
        <p:xfrm>
          <a:off x="310870" y="1021686"/>
          <a:ext cx="9295689" cy="5667376"/>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Прямая соединительная линия 6">
            <a:extLst>
              <a:ext uri="{FF2B5EF4-FFF2-40B4-BE49-F238E27FC236}">
                <a16:creationId xmlns:a16="http://schemas.microsoft.com/office/drawing/2014/main" id="{D2E0C4A3-F154-4F90-BE61-0A64F50A8D6F}"/>
              </a:ext>
            </a:extLst>
          </p:cNvPr>
          <p:cNvCxnSpPr/>
          <p:nvPr/>
        </p:nvCxnSpPr>
        <p:spPr>
          <a:xfrm flipH="1">
            <a:off x="1304038" y="861090"/>
            <a:ext cx="1774" cy="4645542"/>
          </a:xfrm>
          <a:prstGeom prst="line">
            <a:avLst/>
          </a:prstGeom>
          <a:noFill/>
          <a:ln w="6350" cap="flat" cmpd="sng" algn="ctr">
            <a:solidFill>
              <a:srgbClr val="5B9BD5"/>
            </a:solidFill>
            <a:prstDash val="solid"/>
            <a:miter lim="800000"/>
          </a:ln>
          <a:effectLst/>
        </p:spPr>
      </p:cxnSp>
      <p:cxnSp>
        <p:nvCxnSpPr>
          <p:cNvPr id="8" name="Прямая соединительная линия 7">
            <a:extLst>
              <a:ext uri="{FF2B5EF4-FFF2-40B4-BE49-F238E27FC236}">
                <a16:creationId xmlns:a16="http://schemas.microsoft.com/office/drawing/2014/main" id="{4799A192-E819-4122-9D44-87E062E7D926}"/>
              </a:ext>
            </a:extLst>
          </p:cNvPr>
          <p:cNvCxnSpPr/>
          <p:nvPr/>
        </p:nvCxnSpPr>
        <p:spPr>
          <a:xfrm flipH="1">
            <a:off x="2039000" y="851303"/>
            <a:ext cx="2322" cy="4642629"/>
          </a:xfrm>
          <a:prstGeom prst="line">
            <a:avLst/>
          </a:prstGeom>
          <a:noFill/>
          <a:ln w="6350" cap="flat" cmpd="sng" algn="ctr">
            <a:solidFill>
              <a:srgbClr val="5B9BD5"/>
            </a:solidFill>
            <a:prstDash val="solid"/>
            <a:miter lim="800000"/>
          </a:ln>
          <a:effectLst/>
        </p:spPr>
      </p:cxnSp>
      <p:cxnSp>
        <p:nvCxnSpPr>
          <p:cNvPr id="9" name="Прямая соединительная линия 8">
            <a:extLst>
              <a:ext uri="{FF2B5EF4-FFF2-40B4-BE49-F238E27FC236}">
                <a16:creationId xmlns:a16="http://schemas.microsoft.com/office/drawing/2014/main" id="{24A57F7B-8256-48C2-906B-2567614133C9}"/>
              </a:ext>
            </a:extLst>
          </p:cNvPr>
          <p:cNvCxnSpPr/>
          <p:nvPr/>
        </p:nvCxnSpPr>
        <p:spPr>
          <a:xfrm flipH="1">
            <a:off x="2754141" y="851303"/>
            <a:ext cx="3454" cy="4667586"/>
          </a:xfrm>
          <a:prstGeom prst="line">
            <a:avLst/>
          </a:prstGeom>
          <a:noFill/>
          <a:ln w="6350" cap="flat" cmpd="sng" algn="ctr">
            <a:solidFill>
              <a:srgbClr val="5B9BD5"/>
            </a:solidFill>
            <a:prstDash val="solid"/>
            <a:miter lim="800000"/>
          </a:ln>
          <a:effectLst/>
        </p:spPr>
      </p:cxnSp>
      <p:cxnSp>
        <p:nvCxnSpPr>
          <p:cNvPr id="10" name="Прямая соединительная линия 9">
            <a:extLst>
              <a:ext uri="{FF2B5EF4-FFF2-40B4-BE49-F238E27FC236}">
                <a16:creationId xmlns:a16="http://schemas.microsoft.com/office/drawing/2014/main" id="{DCC01EF2-2239-44EA-8E10-430E6D3189BC}"/>
              </a:ext>
            </a:extLst>
          </p:cNvPr>
          <p:cNvCxnSpPr/>
          <p:nvPr/>
        </p:nvCxnSpPr>
        <p:spPr>
          <a:xfrm>
            <a:off x="3526521" y="851303"/>
            <a:ext cx="16624" cy="4642629"/>
          </a:xfrm>
          <a:prstGeom prst="line">
            <a:avLst/>
          </a:prstGeom>
          <a:noFill/>
          <a:ln w="6350" cap="flat" cmpd="sng" algn="ctr">
            <a:solidFill>
              <a:srgbClr val="5B9BD5"/>
            </a:solidFill>
            <a:prstDash val="solid"/>
            <a:miter lim="800000"/>
          </a:ln>
          <a:effectLst/>
        </p:spPr>
      </p:cxnSp>
      <p:cxnSp>
        <p:nvCxnSpPr>
          <p:cNvPr id="11" name="Прямая соединительная линия 10">
            <a:extLst>
              <a:ext uri="{FF2B5EF4-FFF2-40B4-BE49-F238E27FC236}">
                <a16:creationId xmlns:a16="http://schemas.microsoft.com/office/drawing/2014/main" id="{3F53B498-F60C-47F1-9A2E-2EA28C810124}"/>
              </a:ext>
            </a:extLst>
          </p:cNvPr>
          <p:cNvCxnSpPr/>
          <p:nvPr/>
        </p:nvCxnSpPr>
        <p:spPr>
          <a:xfrm>
            <a:off x="4291943" y="873347"/>
            <a:ext cx="0" cy="4645542"/>
          </a:xfrm>
          <a:prstGeom prst="line">
            <a:avLst/>
          </a:prstGeom>
          <a:noFill/>
          <a:ln w="6350" cap="flat" cmpd="sng" algn="ctr">
            <a:solidFill>
              <a:srgbClr val="5B9BD5"/>
            </a:solidFill>
            <a:prstDash val="solid"/>
            <a:miter lim="800000"/>
          </a:ln>
          <a:effectLst/>
        </p:spPr>
      </p:cxnSp>
      <p:cxnSp>
        <p:nvCxnSpPr>
          <p:cNvPr id="12" name="Прямая соединительная линия 11">
            <a:extLst>
              <a:ext uri="{FF2B5EF4-FFF2-40B4-BE49-F238E27FC236}">
                <a16:creationId xmlns:a16="http://schemas.microsoft.com/office/drawing/2014/main" id="{F1BEC402-2D19-4291-A865-FE3065EC85A3}"/>
              </a:ext>
            </a:extLst>
          </p:cNvPr>
          <p:cNvCxnSpPr/>
          <p:nvPr/>
        </p:nvCxnSpPr>
        <p:spPr>
          <a:xfrm flipH="1">
            <a:off x="5031018" y="851303"/>
            <a:ext cx="3542" cy="4667586"/>
          </a:xfrm>
          <a:prstGeom prst="line">
            <a:avLst/>
          </a:prstGeom>
          <a:noFill/>
          <a:ln w="6350" cap="flat" cmpd="sng" algn="ctr">
            <a:solidFill>
              <a:srgbClr val="5B9BD5"/>
            </a:solidFill>
            <a:prstDash val="solid"/>
            <a:miter lim="800000"/>
          </a:ln>
          <a:effectLst/>
        </p:spPr>
      </p:cxnSp>
      <p:cxnSp>
        <p:nvCxnSpPr>
          <p:cNvPr id="13" name="Прямая соединительная линия 12">
            <a:extLst>
              <a:ext uri="{FF2B5EF4-FFF2-40B4-BE49-F238E27FC236}">
                <a16:creationId xmlns:a16="http://schemas.microsoft.com/office/drawing/2014/main" id="{E07130D7-B922-410D-828E-DA67A93F1714}"/>
              </a:ext>
            </a:extLst>
          </p:cNvPr>
          <p:cNvCxnSpPr/>
          <p:nvPr/>
        </p:nvCxnSpPr>
        <p:spPr>
          <a:xfrm flipH="1">
            <a:off x="6139460" y="861090"/>
            <a:ext cx="2094" cy="4632842"/>
          </a:xfrm>
          <a:prstGeom prst="line">
            <a:avLst/>
          </a:prstGeom>
          <a:noFill/>
          <a:ln w="25400" cap="flat" cmpd="sng" algn="ctr">
            <a:solidFill>
              <a:srgbClr val="C00000"/>
            </a:solidFill>
            <a:prstDash val="dash"/>
            <a:miter lim="800000"/>
          </a:ln>
          <a:effectLst/>
        </p:spPr>
      </p:cxnSp>
      <p:cxnSp>
        <p:nvCxnSpPr>
          <p:cNvPr id="14" name="Прямая соединительная линия 13">
            <a:extLst>
              <a:ext uri="{FF2B5EF4-FFF2-40B4-BE49-F238E27FC236}">
                <a16:creationId xmlns:a16="http://schemas.microsoft.com/office/drawing/2014/main" id="{6FD2CF5F-A6F4-4102-BC4E-9E27335F0967}"/>
              </a:ext>
            </a:extLst>
          </p:cNvPr>
          <p:cNvCxnSpPr/>
          <p:nvPr/>
        </p:nvCxnSpPr>
        <p:spPr>
          <a:xfrm>
            <a:off x="7329402" y="868453"/>
            <a:ext cx="0" cy="4670942"/>
          </a:xfrm>
          <a:prstGeom prst="line">
            <a:avLst/>
          </a:prstGeom>
          <a:noFill/>
          <a:ln w="6350" cap="flat" cmpd="sng" algn="ctr">
            <a:solidFill>
              <a:srgbClr val="5B9BD5"/>
            </a:solidFill>
            <a:prstDash val="solid"/>
            <a:miter lim="800000"/>
          </a:ln>
          <a:effectLst/>
        </p:spPr>
      </p:cxnSp>
      <p:cxnSp>
        <p:nvCxnSpPr>
          <p:cNvPr id="15" name="Прямая соединительная линия 14">
            <a:extLst>
              <a:ext uri="{FF2B5EF4-FFF2-40B4-BE49-F238E27FC236}">
                <a16:creationId xmlns:a16="http://schemas.microsoft.com/office/drawing/2014/main" id="{02F73DBA-AB9D-45DB-B78D-4157A0B9101A}"/>
              </a:ext>
            </a:extLst>
          </p:cNvPr>
          <p:cNvCxnSpPr/>
          <p:nvPr/>
        </p:nvCxnSpPr>
        <p:spPr>
          <a:xfrm flipH="1">
            <a:off x="8036308" y="851303"/>
            <a:ext cx="15772" cy="4642629"/>
          </a:xfrm>
          <a:prstGeom prst="line">
            <a:avLst/>
          </a:prstGeom>
          <a:noFill/>
          <a:ln w="6350" cap="flat" cmpd="sng" algn="ctr">
            <a:solidFill>
              <a:srgbClr val="5B9BD5"/>
            </a:solidFill>
            <a:prstDash val="solid"/>
            <a:miter lim="800000"/>
          </a:ln>
          <a:effectLst/>
        </p:spPr>
      </p:cxnSp>
      <p:sp>
        <p:nvSpPr>
          <p:cNvPr id="16" name="TextBox 15">
            <a:extLst>
              <a:ext uri="{FF2B5EF4-FFF2-40B4-BE49-F238E27FC236}">
                <a16:creationId xmlns:a16="http://schemas.microsoft.com/office/drawing/2014/main" id="{AFEEE9F9-83C8-4960-9A2E-C8ABA5CDF771}"/>
              </a:ext>
            </a:extLst>
          </p:cNvPr>
          <p:cNvSpPr txBox="1"/>
          <p:nvPr/>
        </p:nvSpPr>
        <p:spPr>
          <a:xfrm>
            <a:off x="3740853" y="5843509"/>
            <a:ext cx="197400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4472C4">
                    <a:lumMod val="50000"/>
                  </a:srgbClr>
                </a:solidFill>
                <a:effectLst/>
                <a:uLnTx/>
                <a:uFillTx/>
              </a:rPr>
              <a:t>Период работы СРО</a:t>
            </a:r>
          </a:p>
        </p:txBody>
      </p:sp>
      <p:cxnSp>
        <p:nvCxnSpPr>
          <p:cNvPr id="17" name="Прямая соединительная линия 16">
            <a:extLst>
              <a:ext uri="{FF2B5EF4-FFF2-40B4-BE49-F238E27FC236}">
                <a16:creationId xmlns:a16="http://schemas.microsoft.com/office/drawing/2014/main" id="{99A2AD20-1EBC-4C01-9879-F7A3CC0A3DF5}"/>
              </a:ext>
            </a:extLst>
          </p:cNvPr>
          <p:cNvCxnSpPr/>
          <p:nvPr/>
        </p:nvCxnSpPr>
        <p:spPr>
          <a:xfrm>
            <a:off x="8776874" y="897861"/>
            <a:ext cx="0" cy="4645542"/>
          </a:xfrm>
          <a:prstGeom prst="line">
            <a:avLst/>
          </a:prstGeom>
          <a:noFill/>
          <a:ln w="6350" cap="flat" cmpd="sng" algn="ctr">
            <a:solidFill>
              <a:srgbClr val="5B9BD5"/>
            </a:solidFill>
            <a:prstDash val="solid"/>
            <a:miter lim="800000"/>
          </a:ln>
          <a:effectLst/>
        </p:spPr>
      </p:cxnSp>
      <p:cxnSp>
        <p:nvCxnSpPr>
          <p:cNvPr id="18" name="Прямая соединительная линия 17">
            <a:extLst>
              <a:ext uri="{FF2B5EF4-FFF2-40B4-BE49-F238E27FC236}">
                <a16:creationId xmlns:a16="http://schemas.microsoft.com/office/drawing/2014/main" id="{CD3A6F4B-0F0A-415C-8B6E-660EA76C7CBA}"/>
              </a:ext>
            </a:extLst>
          </p:cNvPr>
          <p:cNvCxnSpPr/>
          <p:nvPr/>
        </p:nvCxnSpPr>
        <p:spPr>
          <a:xfrm>
            <a:off x="5747450" y="868453"/>
            <a:ext cx="0" cy="4655329"/>
          </a:xfrm>
          <a:prstGeom prst="line">
            <a:avLst/>
          </a:prstGeom>
          <a:noFill/>
          <a:ln w="6350" cap="flat" cmpd="sng" algn="ctr">
            <a:solidFill>
              <a:srgbClr val="5B9BD5"/>
            </a:solidFill>
            <a:prstDash val="solid"/>
            <a:miter lim="800000"/>
          </a:ln>
          <a:effectLst/>
        </p:spPr>
      </p:cxnSp>
      <p:cxnSp>
        <p:nvCxnSpPr>
          <p:cNvPr id="19" name="Прямая соединительная линия 18">
            <a:extLst>
              <a:ext uri="{FF2B5EF4-FFF2-40B4-BE49-F238E27FC236}">
                <a16:creationId xmlns:a16="http://schemas.microsoft.com/office/drawing/2014/main" id="{1A0B1F86-9721-46E3-B6B6-C204F4858660}"/>
              </a:ext>
            </a:extLst>
          </p:cNvPr>
          <p:cNvCxnSpPr/>
          <p:nvPr/>
        </p:nvCxnSpPr>
        <p:spPr>
          <a:xfrm flipH="1">
            <a:off x="6522433" y="851303"/>
            <a:ext cx="15240" cy="4625479"/>
          </a:xfrm>
          <a:prstGeom prst="line">
            <a:avLst/>
          </a:prstGeom>
          <a:noFill/>
          <a:ln w="6350" cap="flat" cmpd="sng" algn="ctr">
            <a:solidFill>
              <a:srgbClr val="5B9BD5"/>
            </a:solidFill>
            <a:prstDash val="solid"/>
            <a:miter lim="800000"/>
          </a:ln>
          <a:effectLst/>
        </p:spPr>
      </p:cxnSp>
      <p:sp>
        <p:nvSpPr>
          <p:cNvPr id="20" name="TextBox 19">
            <a:extLst>
              <a:ext uri="{FF2B5EF4-FFF2-40B4-BE49-F238E27FC236}">
                <a16:creationId xmlns:a16="http://schemas.microsoft.com/office/drawing/2014/main" id="{6A85EFE4-E04A-2148-46E3-50A9CD795E58}"/>
              </a:ext>
            </a:extLst>
          </p:cNvPr>
          <p:cNvSpPr txBox="1"/>
          <p:nvPr/>
        </p:nvSpPr>
        <p:spPr>
          <a:xfrm>
            <a:off x="9644965" y="5381844"/>
            <a:ext cx="692113" cy="461665"/>
          </a:xfrm>
          <a:prstGeom prst="rect">
            <a:avLst/>
          </a:prstGeom>
          <a:noFill/>
        </p:spPr>
        <p:txBody>
          <a:bodyPr wrap="none" rtlCol="0">
            <a:spAutoFit/>
          </a:bodyPr>
          <a:lstStyle/>
          <a:p>
            <a:pPr algn="ctr"/>
            <a:r>
              <a:rPr lang="ru-RU" sz="1200" b="1" dirty="0">
                <a:solidFill>
                  <a:schemeClr val="bg1">
                    <a:lumMod val="50000"/>
                  </a:schemeClr>
                </a:solidFill>
                <a:latin typeface="+mj-lt"/>
                <a:cs typeface="Times New Roman" panose="02020603050405020304" pitchFamily="18" charset="0"/>
              </a:rPr>
              <a:t>2022 </a:t>
            </a:r>
          </a:p>
          <a:p>
            <a:pPr algn="ctr"/>
            <a:r>
              <a:rPr lang="ru-RU" sz="1200" b="1" dirty="0">
                <a:solidFill>
                  <a:schemeClr val="bg1">
                    <a:lumMod val="50000"/>
                  </a:schemeClr>
                </a:solidFill>
                <a:latin typeface="+mj-lt"/>
                <a:cs typeface="Times New Roman" panose="02020603050405020304" pitchFamily="18" charset="0"/>
              </a:rPr>
              <a:t>(1 окт.)</a:t>
            </a:r>
          </a:p>
        </p:txBody>
      </p:sp>
      <p:cxnSp>
        <p:nvCxnSpPr>
          <p:cNvPr id="21" name="Прямая соединительная линия 20">
            <a:extLst>
              <a:ext uri="{FF2B5EF4-FFF2-40B4-BE49-F238E27FC236}">
                <a16:creationId xmlns:a16="http://schemas.microsoft.com/office/drawing/2014/main" id="{C5CB7D6E-752E-C862-F2B9-640079B8819A}"/>
              </a:ext>
            </a:extLst>
          </p:cNvPr>
          <p:cNvCxnSpPr/>
          <p:nvPr/>
        </p:nvCxnSpPr>
        <p:spPr>
          <a:xfrm>
            <a:off x="10483754" y="897861"/>
            <a:ext cx="0" cy="4645542"/>
          </a:xfrm>
          <a:prstGeom prst="line">
            <a:avLst/>
          </a:prstGeom>
          <a:noFill/>
          <a:ln w="6350" cap="flat" cmpd="sng" algn="ctr">
            <a:solidFill>
              <a:srgbClr val="5B9BD5"/>
            </a:solidFill>
            <a:prstDash val="solid"/>
            <a:miter lim="800000"/>
          </a:ln>
          <a:effectLst/>
        </p:spPr>
      </p:cxnSp>
      <p:cxnSp>
        <p:nvCxnSpPr>
          <p:cNvPr id="22" name="Прямая соединительная линия 21">
            <a:extLst>
              <a:ext uri="{FF2B5EF4-FFF2-40B4-BE49-F238E27FC236}">
                <a16:creationId xmlns:a16="http://schemas.microsoft.com/office/drawing/2014/main" id="{1E621377-9F0C-53E3-AFE3-C8DD1269443E}"/>
              </a:ext>
            </a:extLst>
          </p:cNvPr>
          <p:cNvCxnSpPr/>
          <p:nvPr/>
        </p:nvCxnSpPr>
        <p:spPr>
          <a:xfrm>
            <a:off x="9524965" y="897861"/>
            <a:ext cx="0" cy="4645542"/>
          </a:xfrm>
          <a:prstGeom prst="line">
            <a:avLst/>
          </a:prstGeom>
          <a:noFill/>
          <a:ln w="6350" cap="flat" cmpd="sng" algn="ctr">
            <a:solidFill>
              <a:srgbClr val="5B9BD5"/>
            </a:solidFill>
            <a:prstDash val="solid"/>
            <a:miter lim="800000"/>
          </a:ln>
          <a:effectLst/>
        </p:spPr>
      </p:cxnSp>
      <p:sp>
        <p:nvSpPr>
          <p:cNvPr id="25" name="TextBox 24">
            <a:extLst>
              <a:ext uri="{FF2B5EF4-FFF2-40B4-BE49-F238E27FC236}">
                <a16:creationId xmlns:a16="http://schemas.microsoft.com/office/drawing/2014/main" id="{078803BA-81C6-2CAC-14BD-21CC58E6421E}"/>
              </a:ext>
            </a:extLst>
          </p:cNvPr>
          <p:cNvSpPr txBox="1"/>
          <p:nvPr/>
        </p:nvSpPr>
        <p:spPr>
          <a:xfrm>
            <a:off x="9883918" y="2888340"/>
            <a:ext cx="513616" cy="307777"/>
          </a:xfrm>
          <a:prstGeom prst="rect">
            <a:avLst/>
          </a:prstGeom>
          <a:solidFill>
            <a:srgbClr val="002060"/>
          </a:solidFill>
        </p:spPr>
        <p:txBody>
          <a:bodyPr wrap="square" rtlCol="0">
            <a:spAutoFit/>
          </a:bodyPr>
          <a:lstStyle/>
          <a:p>
            <a:r>
              <a:rPr lang="ru-RU" sz="1400" b="1" dirty="0">
                <a:solidFill>
                  <a:schemeClr val="bg1"/>
                </a:solidFill>
              </a:rPr>
              <a:t>243</a:t>
            </a:r>
          </a:p>
        </p:txBody>
      </p:sp>
      <p:sp>
        <p:nvSpPr>
          <p:cNvPr id="26" name="TextBox 25">
            <a:extLst>
              <a:ext uri="{FF2B5EF4-FFF2-40B4-BE49-F238E27FC236}">
                <a16:creationId xmlns:a16="http://schemas.microsoft.com/office/drawing/2014/main" id="{D49E9190-594C-982A-953D-6B7322F7BD93}"/>
              </a:ext>
            </a:extLst>
          </p:cNvPr>
          <p:cNvSpPr txBox="1"/>
          <p:nvPr/>
        </p:nvSpPr>
        <p:spPr>
          <a:xfrm>
            <a:off x="10006735" y="4121661"/>
            <a:ext cx="386434" cy="307777"/>
          </a:xfrm>
          <a:prstGeom prst="rect">
            <a:avLst/>
          </a:prstGeom>
          <a:solidFill>
            <a:srgbClr val="C55911"/>
          </a:solidFill>
        </p:spPr>
        <p:txBody>
          <a:bodyPr wrap="square" rtlCol="0">
            <a:spAutoFit/>
          </a:bodyPr>
          <a:lstStyle/>
          <a:p>
            <a:r>
              <a:rPr lang="ru-RU" sz="1400" b="1" dirty="0">
                <a:solidFill>
                  <a:schemeClr val="bg1"/>
                </a:solidFill>
              </a:rPr>
              <a:t>65</a:t>
            </a:r>
          </a:p>
        </p:txBody>
      </p:sp>
      <p:sp>
        <p:nvSpPr>
          <p:cNvPr id="27" name="TextBox 26">
            <a:extLst>
              <a:ext uri="{FF2B5EF4-FFF2-40B4-BE49-F238E27FC236}">
                <a16:creationId xmlns:a16="http://schemas.microsoft.com/office/drawing/2014/main" id="{09FE1CEF-2D80-2FC5-35F7-3ADC670D11E9}"/>
              </a:ext>
            </a:extLst>
          </p:cNvPr>
          <p:cNvSpPr txBox="1"/>
          <p:nvPr/>
        </p:nvSpPr>
        <p:spPr>
          <a:xfrm>
            <a:off x="9987439" y="4987625"/>
            <a:ext cx="434778" cy="307777"/>
          </a:xfrm>
          <a:prstGeom prst="rect">
            <a:avLst/>
          </a:prstGeom>
          <a:solidFill>
            <a:srgbClr val="538234"/>
          </a:solidFill>
        </p:spPr>
        <p:txBody>
          <a:bodyPr wrap="square" rtlCol="0">
            <a:spAutoFit/>
          </a:bodyPr>
          <a:lstStyle/>
          <a:p>
            <a:r>
              <a:rPr lang="ru-RU" sz="1400" b="1" dirty="0">
                <a:solidFill>
                  <a:schemeClr val="bg1"/>
                </a:solidFill>
              </a:rPr>
              <a:t>4,5</a:t>
            </a:r>
          </a:p>
        </p:txBody>
      </p:sp>
      <p:cxnSp>
        <p:nvCxnSpPr>
          <p:cNvPr id="28" name="Прямая соединительная линия 27">
            <a:extLst>
              <a:ext uri="{FF2B5EF4-FFF2-40B4-BE49-F238E27FC236}">
                <a16:creationId xmlns:a16="http://schemas.microsoft.com/office/drawing/2014/main" id="{B19FCA6C-CCBA-374F-DF45-F0D760318B23}"/>
              </a:ext>
            </a:extLst>
          </p:cNvPr>
          <p:cNvCxnSpPr>
            <a:cxnSpLocks/>
            <a:endCxn id="25" idx="1"/>
          </p:cNvCxnSpPr>
          <p:nvPr/>
        </p:nvCxnSpPr>
        <p:spPr>
          <a:xfrm flipV="1">
            <a:off x="9168673" y="3042229"/>
            <a:ext cx="715245" cy="161695"/>
          </a:xfrm>
          <a:prstGeom prst="line">
            <a:avLst/>
          </a:prstGeom>
          <a:ln w="38100">
            <a:solidFill>
              <a:srgbClr val="2D75B6"/>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4CA53534-85DD-6617-ADCD-77F744818C1B}"/>
              </a:ext>
            </a:extLst>
          </p:cNvPr>
          <p:cNvCxnSpPr>
            <a:cxnSpLocks/>
            <a:endCxn id="26" idx="1"/>
          </p:cNvCxnSpPr>
          <p:nvPr/>
        </p:nvCxnSpPr>
        <p:spPr>
          <a:xfrm flipV="1">
            <a:off x="9153502" y="4275550"/>
            <a:ext cx="853233" cy="183129"/>
          </a:xfrm>
          <a:prstGeom prst="line">
            <a:avLst/>
          </a:prstGeom>
          <a:ln w="38100">
            <a:solidFill>
              <a:srgbClr val="E97B3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3E8A542F-9C5B-17B0-8D64-374F0638ECDF}"/>
              </a:ext>
            </a:extLst>
          </p:cNvPr>
          <p:cNvCxnSpPr>
            <a:cxnSpLocks/>
          </p:cNvCxnSpPr>
          <p:nvPr/>
        </p:nvCxnSpPr>
        <p:spPr>
          <a:xfrm>
            <a:off x="9144876" y="5278150"/>
            <a:ext cx="1150163" cy="0"/>
          </a:xfrm>
          <a:prstGeom prst="line">
            <a:avLst/>
          </a:prstGeom>
          <a:ln w="38100">
            <a:solidFill>
              <a:srgbClr val="5382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1389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par>
                                <p:cTn id="41" presetID="9"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
                                        <p:tgtEl>
                                          <p:spTgt spid="20"/>
                                        </p:tgtEl>
                                      </p:cBhvr>
                                    </p:animEffect>
                                  </p:childTnLst>
                                </p:cTn>
                              </p:par>
                              <p:par>
                                <p:cTn id="50" presetID="9"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par>
                                <p:cTn id="53" presetID="9"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dissolve">
                                      <p:cBhvr>
                                        <p:cTn id="58" dur="500"/>
                                        <p:tgtEl>
                                          <p:spTgt spid="2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ssolve">
                                      <p:cBhvr>
                                        <p:cTn id="61" dur="500"/>
                                        <p:tgtEl>
                                          <p:spTgt spid="2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dissolve">
                                      <p:cBhvr>
                                        <p:cTn id="64" dur="500"/>
                                        <p:tgtEl>
                                          <p:spTgt spid="27"/>
                                        </p:tgtEl>
                                      </p:cBhvr>
                                    </p:animEffect>
                                  </p:childTnLst>
                                </p:cTn>
                              </p:par>
                              <p:par>
                                <p:cTn id="65" presetID="9"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dissolve">
                                      <p:cBhvr>
                                        <p:cTn id="67" dur="500"/>
                                        <p:tgtEl>
                                          <p:spTgt spid="28"/>
                                        </p:tgtEl>
                                      </p:cBhvr>
                                    </p:animEffect>
                                  </p:childTnLst>
                                </p:cTn>
                              </p:par>
                              <p:par>
                                <p:cTn id="68" presetID="9"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dissolve">
                                      <p:cBhvr>
                                        <p:cTn id="70" dur="500"/>
                                        <p:tgtEl>
                                          <p:spTgt spid="29"/>
                                        </p:tgtEl>
                                      </p:cBhvr>
                                    </p:animEffect>
                                  </p:childTnLst>
                                </p:cTn>
                              </p:par>
                              <p:par>
                                <p:cTn id="71" presetID="9"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dissolv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1" nodeType="clickEffect">
                                  <p:stCondLst>
                                    <p:cond delay="1000"/>
                                  </p:stCondLst>
                                  <p:childTnLst>
                                    <p:set>
                                      <p:cBhvr>
                                        <p:cTn id="77" dur="1" fill="hold">
                                          <p:stCondLst>
                                            <p:cond delay="0"/>
                                          </p:stCondLst>
                                        </p:cTn>
                                        <p:tgtEl>
                                          <p:spTgt spid="27"/>
                                        </p:tgtEl>
                                        <p:attrNameLst>
                                          <p:attrName>style.visibility</p:attrName>
                                        </p:attrNameLst>
                                      </p:cBhvr>
                                      <p:to>
                                        <p:strVal val="visible"/>
                                      </p:to>
                                    </p:set>
                                    <p:animEffect transition="in" filter="dissolve">
                                      <p:cBhvr>
                                        <p:cTn id="78" dur="500"/>
                                        <p:tgtEl>
                                          <p:spTgt spid="27"/>
                                        </p:tgtEl>
                                      </p:cBhvr>
                                    </p:animEffect>
                                  </p:childTnLst>
                                </p:cTn>
                              </p:par>
                              <p:par>
                                <p:cTn id="79" presetID="9" presetClass="entr" presetSubtype="0" fill="hold" nodeType="withEffect">
                                  <p:stCondLst>
                                    <p:cond delay="500"/>
                                  </p:stCondLst>
                                  <p:childTnLst>
                                    <p:set>
                                      <p:cBhvr>
                                        <p:cTn id="80" dur="1" fill="hold">
                                          <p:stCondLst>
                                            <p:cond delay="0"/>
                                          </p:stCondLst>
                                        </p:cTn>
                                        <p:tgtEl>
                                          <p:spTgt spid="30"/>
                                        </p:tgtEl>
                                        <p:attrNameLst>
                                          <p:attrName>style.visibility</p:attrName>
                                        </p:attrNameLst>
                                      </p:cBhvr>
                                      <p:to>
                                        <p:strVal val="visible"/>
                                      </p:to>
                                    </p:set>
                                    <p:animEffect transition="in" filter="dissolv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1" nodeType="clickEffect">
                                  <p:stCondLst>
                                    <p:cond delay="1000"/>
                                  </p:stCondLst>
                                  <p:childTnLst>
                                    <p:set>
                                      <p:cBhvr>
                                        <p:cTn id="85" dur="1" fill="hold">
                                          <p:stCondLst>
                                            <p:cond delay="0"/>
                                          </p:stCondLst>
                                        </p:cTn>
                                        <p:tgtEl>
                                          <p:spTgt spid="26"/>
                                        </p:tgtEl>
                                        <p:attrNameLst>
                                          <p:attrName>style.visibility</p:attrName>
                                        </p:attrNameLst>
                                      </p:cBhvr>
                                      <p:to>
                                        <p:strVal val="visible"/>
                                      </p:to>
                                    </p:set>
                                    <p:animEffect transition="in" filter="dissolve">
                                      <p:cBhvr>
                                        <p:cTn id="86" dur="500"/>
                                        <p:tgtEl>
                                          <p:spTgt spid="26"/>
                                        </p:tgtEl>
                                      </p:cBhvr>
                                    </p:animEffect>
                                  </p:childTnLst>
                                </p:cTn>
                              </p:par>
                              <p:par>
                                <p:cTn id="87" presetID="9" presetClass="entr" presetSubtype="0" fill="hold" nodeType="withEffect">
                                  <p:stCondLst>
                                    <p:cond delay="500"/>
                                  </p:stCondLst>
                                  <p:childTnLst>
                                    <p:set>
                                      <p:cBhvr>
                                        <p:cTn id="88" dur="1" fill="hold">
                                          <p:stCondLst>
                                            <p:cond delay="0"/>
                                          </p:stCondLst>
                                        </p:cTn>
                                        <p:tgtEl>
                                          <p:spTgt spid="29"/>
                                        </p:tgtEl>
                                        <p:attrNameLst>
                                          <p:attrName>style.visibility</p:attrName>
                                        </p:attrNameLst>
                                      </p:cBhvr>
                                      <p:to>
                                        <p:strVal val="visible"/>
                                      </p:to>
                                    </p:set>
                                    <p:animEffect transition="in" filter="dissolve">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1" nodeType="clickEffect">
                                  <p:stCondLst>
                                    <p:cond delay="1000"/>
                                  </p:stCondLst>
                                  <p:childTnLst>
                                    <p:set>
                                      <p:cBhvr>
                                        <p:cTn id="93" dur="1" fill="hold">
                                          <p:stCondLst>
                                            <p:cond delay="0"/>
                                          </p:stCondLst>
                                        </p:cTn>
                                        <p:tgtEl>
                                          <p:spTgt spid="25"/>
                                        </p:tgtEl>
                                        <p:attrNameLst>
                                          <p:attrName>style.visibility</p:attrName>
                                        </p:attrNameLst>
                                      </p:cBhvr>
                                      <p:to>
                                        <p:strVal val="visible"/>
                                      </p:to>
                                    </p:set>
                                    <p:animEffect transition="in" filter="dissolve">
                                      <p:cBhvr>
                                        <p:cTn id="94" dur="1500"/>
                                        <p:tgtEl>
                                          <p:spTgt spid="25"/>
                                        </p:tgtEl>
                                      </p:cBhvr>
                                    </p:animEffect>
                                  </p:childTnLst>
                                </p:cTn>
                              </p:par>
                              <p:par>
                                <p:cTn id="95" presetID="9" presetClass="entr" presetSubtype="0" fill="hold" nodeType="withEffect">
                                  <p:stCondLst>
                                    <p:cond delay="500"/>
                                  </p:stCondLst>
                                  <p:childTnLst>
                                    <p:set>
                                      <p:cBhvr>
                                        <p:cTn id="96" dur="1" fill="hold">
                                          <p:stCondLst>
                                            <p:cond delay="0"/>
                                          </p:stCondLst>
                                        </p:cTn>
                                        <p:tgtEl>
                                          <p:spTgt spid="28"/>
                                        </p:tgtEl>
                                        <p:attrNameLst>
                                          <p:attrName>style.visibility</p:attrName>
                                        </p:attrNameLst>
                                      </p:cBhvr>
                                      <p:to>
                                        <p:strVal val="visible"/>
                                      </p:to>
                                    </p:set>
                                    <p:animEffect transition="in" filter="dissolve">
                                      <p:cBhvr>
                                        <p:cTn id="9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6" grpId="0"/>
      <p:bldP spid="20" grpId="0"/>
      <p:bldP spid="25" grpId="0" animBg="1"/>
      <p:bldP spid="25" grpId="1" animBg="1"/>
      <p:bldP spid="26" grpId="0" animBg="1"/>
      <p:bldP spid="26" grpId="1" animBg="1"/>
      <p:bldP spid="27" grpId="0" animBg="1"/>
      <p:bldP spid="2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369" y="137602"/>
            <a:ext cx="10369151" cy="476427"/>
          </a:xfrm>
        </p:spPr>
        <p:txBody>
          <a:bodyPr>
            <a:normAutofit fontScale="90000"/>
          </a:bodyPr>
          <a:lstStyle/>
          <a:p>
            <a:pPr algn="ctr"/>
            <a:r>
              <a:rPr lang="ru-RU" dirty="0"/>
              <a:t>Программы ДПО, запланированные к разработке в 2023 году</a:t>
            </a:r>
          </a:p>
        </p:txBody>
      </p:sp>
      <p:sp>
        <p:nvSpPr>
          <p:cNvPr id="4" name="Номер слайда 3"/>
          <p:cNvSpPr>
            <a:spLocks noGrp="1"/>
          </p:cNvSpPr>
          <p:nvPr>
            <p:ph type="sldNum" sz="quarter" idx="12"/>
          </p:nvPr>
        </p:nvSpPr>
        <p:spPr>
          <a:xfrm>
            <a:off x="9500714" y="216563"/>
            <a:ext cx="2743200" cy="365125"/>
          </a:xfrm>
        </p:spPr>
        <p:txBody>
          <a:bodyPr/>
          <a:lstStyle/>
          <a:p>
            <a:fld id="{3765C533-573A-49DE-874E-AB87EF57987D}" type="slidenum">
              <a:rPr lang="ru-RU" smtClean="0"/>
              <a:pPr/>
              <a:t>50</a:t>
            </a:fld>
            <a:endParaRPr lang="ru-RU" dirty="0"/>
          </a:p>
        </p:txBody>
      </p:sp>
      <p:sp>
        <p:nvSpPr>
          <p:cNvPr id="6" name="Прямоугольник 5"/>
          <p:cNvSpPr/>
          <p:nvPr/>
        </p:nvSpPr>
        <p:spPr>
          <a:xfrm>
            <a:off x="1788405" y="1428131"/>
            <a:ext cx="8560107" cy="10283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rgbClr val="002060"/>
                </a:solidFill>
              </a:rPr>
              <a:t>«Менеджер по качеству. Разработка, внедрение и подготовка к сертификации СМК на основе требований ГОСТ Р ИСО 9001–2015 и ГОСТ РВ 0015–002–2020»</a:t>
            </a:r>
            <a:endParaRPr lang="ru-RU" sz="1400" dirty="0">
              <a:solidFill>
                <a:srgbClr val="002060"/>
              </a:solidFill>
            </a:endParaRPr>
          </a:p>
        </p:txBody>
      </p:sp>
      <p:sp>
        <p:nvSpPr>
          <p:cNvPr id="7" name="Прямоугольник 6"/>
          <p:cNvSpPr/>
          <p:nvPr/>
        </p:nvSpPr>
        <p:spPr>
          <a:xfrm>
            <a:off x="1821455" y="2783859"/>
            <a:ext cx="8560107" cy="10283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rgbClr val="002060"/>
                </a:solidFill>
              </a:rPr>
              <a:t>«Внутренний аудитор СМК. Требования ГОСТ Р ИСО 19011–2021 к организации, планированию и проведению аудитов СМК, функционирующей на основе ГОСТ Р ИСО 9001–2015, ГОСТ РВ 0015–002–20203»</a:t>
            </a:r>
            <a:endParaRPr lang="ru-RU" sz="1400" dirty="0">
              <a:solidFill>
                <a:srgbClr val="002060"/>
              </a:solidFill>
            </a:endParaRPr>
          </a:p>
        </p:txBody>
      </p:sp>
      <p:sp>
        <p:nvSpPr>
          <p:cNvPr id="9" name="Прямоугольник 8"/>
          <p:cNvSpPr/>
          <p:nvPr/>
        </p:nvSpPr>
        <p:spPr>
          <a:xfrm>
            <a:off x="1821454" y="4060942"/>
            <a:ext cx="8593156" cy="10283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rgbClr val="002060"/>
                </a:solidFill>
              </a:rPr>
              <a:t>«Особенности положений стандарта ГОСТ ISO/IEC 17025-2019. Общие требования к компетентности испытательных и калибровочных лабораторий»</a:t>
            </a:r>
            <a:endParaRPr lang="ru-RU" sz="1400" dirty="0">
              <a:solidFill>
                <a:srgbClr val="002060"/>
              </a:solidFill>
            </a:endParaRPr>
          </a:p>
        </p:txBody>
      </p:sp>
    </p:spTree>
    <p:extLst>
      <p:ext uri="{BB962C8B-B14F-4D97-AF65-F5344CB8AC3E}">
        <p14:creationId xmlns:p14="http://schemas.microsoft.com/office/powerpoint/2010/main" val="1718256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73987" y="221472"/>
            <a:ext cx="4869455" cy="344049"/>
          </a:xfrm>
        </p:spPr>
        <p:txBody>
          <a:bodyPr vert="horz" lIns="91440" tIns="45720" rIns="91440" bIns="45720" rtlCol="0" anchor="ctr">
            <a:normAutofit fontScale="90000"/>
          </a:bodyPr>
          <a:lstStyle/>
          <a:p>
            <a:pPr algn="ctr"/>
            <a:r>
              <a:rPr lang="ru-RU" dirty="0">
                <a:solidFill>
                  <a:srgbClr val="002060"/>
                </a:solidFill>
              </a:rPr>
              <a:t>Аттестация </a:t>
            </a:r>
            <a:r>
              <a:rPr lang="ru-RU" sz="2600" dirty="0">
                <a:solidFill>
                  <a:srgbClr val="002060"/>
                </a:solidFill>
              </a:rPr>
              <a:t>руководителей</a:t>
            </a:r>
          </a:p>
        </p:txBody>
      </p:sp>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51</a:t>
            </a:fld>
            <a:endParaRPr lang="ru-RU" dirty="0"/>
          </a:p>
        </p:txBody>
      </p:sp>
      <p:sp>
        <p:nvSpPr>
          <p:cNvPr id="6" name="Прямоугольник 5"/>
          <p:cNvSpPr/>
          <p:nvPr/>
        </p:nvSpPr>
        <p:spPr>
          <a:xfrm>
            <a:off x="2137730" y="1376692"/>
            <a:ext cx="2472297" cy="55625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ru-RU" sz="1600" b="1" dirty="0">
                <a:solidFill>
                  <a:schemeClr val="bg1"/>
                </a:solidFill>
              </a:rPr>
              <a:t>СРО  «СОЮЗАТОМСТРОЙ»</a:t>
            </a:r>
          </a:p>
        </p:txBody>
      </p:sp>
      <p:sp>
        <p:nvSpPr>
          <p:cNvPr id="7" name="Прямоугольник 6"/>
          <p:cNvSpPr/>
          <p:nvPr/>
        </p:nvSpPr>
        <p:spPr>
          <a:xfrm>
            <a:off x="4660001" y="1376692"/>
            <a:ext cx="2639283" cy="539295"/>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ru-RU" sz="1600" b="1" dirty="0">
                <a:solidFill>
                  <a:schemeClr val="bg1"/>
                </a:solidFill>
              </a:rPr>
              <a:t>СРО «СОЮЗАТОМПРОЕКТ»</a:t>
            </a:r>
          </a:p>
        </p:txBody>
      </p:sp>
      <p:sp>
        <p:nvSpPr>
          <p:cNvPr id="8" name="Прямоугольник 7"/>
          <p:cNvSpPr/>
          <p:nvPr/>
        </p:nvSpPr>
        <p:spPr>
          <a:xfrm>
            <a:off x="7317237" y="1376692"/>
            <a:ext cx="2746754" cy="55625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ru-RU" sz="1600" b="1" dirty="0">
                <a:solidFill>
                  <a:schemeClr val="bg1"/>
                </a:solidFill>
              </a:rPr>
              <a:t>СРО </a:t>
            </a:r>
          </a:p>
          <a:p>
            <a:pPr algn="ctr">
              <a:defRPr/>
            </a:pPr>
            <a:r>
              <a:rPr lang="ru-RU" sz="1600" b="1" dirty="0">
                <a:solidFill>
                  <a:schemeClr val="bg1"/>
                </a:solidFill>
              </a:rPr>
              <a:t> «СОЮЗАТОМГЕО»</a:t>
            </a:r>
          </a:p>
        </p:txBody>
      </p:sp>
      <p:sp>
        <p:nvSpPr>
          <p:cNvPr id="13" name="Прямоугольник 12"/>
          <p:cNvSpPr/>
          <p:nvPr/>
        </p:nvSpPr>
        <p:spPr>
          <a:xfrm>
            <a:off x="2142894" y="1947364"/>
            <a:ext cx="2443795" cy="45416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sz="2800" b="1" dirty="0">
                <a:solidFill>
                  <a:schemeClr val="tx1"/>
                </a:solidFill>
              </a:rPr>
              <a:t>2743</a:t>
            </a:r>
          </a:p>
        </p:txBody>
      </p:sp>
      <p:sp>
        <p:nvSpPr>
          <p:cNvPr id="14" name="Прямоугольник 13"/>
          <p:cNvSpPr/>
          <p:nvPr/>
        </p:nvSpPr>
        <p:spPr>
          <a:xfrm>
            <a:off x="4668770" y="1945837"/>
            <a:ext cx="2621742" cy="47389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sz="2800" b="1" dirty="0">
                <a:solidFill>
                  <a:schemeClr val="tx1"/>
                </a:solidFill>
              </a:rPr>
              <a:t>1577</a:t>
            </a:r>
            <a:endParaRPr lang="ru-RU" sz="2800" b="1" dirty="0"/>
          </a:p>
        </p:txBody>
      </p:sp>
      <p:sp>
        <p:nvSpPr>
          <p:cNvPr id="15" name="Прямоугольник 14"/>
          <p:cNvSpPr/>
          <p:nvPr/>
        </p:nvSpPr>
        <p:spPr>
          <a:xfrm>
            <a:off x="7342044" y="1940120"/>
            <a:ext cx="2697141" cy="49226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sz="2800" b="1" dirty="0">
                <a:solidFill>
                  <a:schemeClr val="tx1"/>
                </a:solidFill>
              </a:rPr>
              <a:t>581</a:t>
            </a:r>
            <a:r>
              <a:rPr lang="ru-RU" sz="2000" b="1" dirty="0"/>
              <a:t>          </a:t>
            </a:r>
          </a:p>
        </p:txBody>
      </p:sp>
      <p:sp>
        <p:nvSpPr>
          <p:cNvPr id="16" name="Скругленный прямоугольник 15"/>
          <p:cNvSpPr/>
          <p:nvPr/>
        </p:nvSpPr>
        <p:spPr>
          <a:xfrm>
            <a:off x="2137729" y="2483149"/>
            <a:ext cx="1166530" cy="57606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b="1" dirty="0"/>
              <a:t>2591(+)</a:t>
            </a:r>
          </a:p>
        </p:txBody>
      </p:sp>
      <p:sp>
        <p:nvSpPr>
          <p:cNvPr id="17" name="Скругленный прямоугольник 16"/>
          <p:cNvSpPr/>
          <p:nvPr/>
        </p:nvSpPr>
        <p:spPr>
          <a:xfrm>
            <a:off x="3373878" y="2475997"/>
            <a:ext cx="1200715" cy="58521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b="1" dirty="0"/>
              <a:t>152 (-)</a:t>
            </a:r>
          </a:p>
        </p:txBody>
      </p:sp>
      <p:sp>
        <p:nvSpPr>
          <p:cNvPr id="18" name="Скругленный прямоугольник 17"/>
          <p:cNvSpPr/>
          <p:nvPr/>
        </p:nvSpPr>
        <p:spPr>
          <a:xfrm>
            <a:off x="4651823" y="2493739"/>
            <a:ext cx="1242253" cy="58521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b="1" dirty="0"/>
              <a:t>1558 (+)</a:t>
            </a:r>
          </a:p>
        </p:txBody>
      </p:sp>
      <p:sp>
        <p:nvSpPr>
          <p:cNvPr id="19" name="Скругленный прямоугольник 18"/>
          <p:cNvSpPr/>
          <p:nvPr/>
        </p:nvSpPr>
        <p:spPr>
          <a:xfrm>
            <a:off x="5971038" y="2475996"/>
            <a:ext cx="1319392" cy="58521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b="1" dirty="0"/>
              <a:t>19 (-)</a:t>
            </a:r>
          </a:p>
        </p:txBody>
      </p:sp>
      <p:sp>
        <p:nvSpPr>
          <p:cNvPr id="20" name="Скругленный прямоугольник 19"/>
          <p:cNvSpPr/>
          <p:nvPr/>
        </p:nvSpPr>
        <p:spPr>
          <a:xfrm rot="10800000" flipV="1">
            <a:off x="7364475" y="2482654"/>
            <a:ext cx="1268479" cy="58521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b="1" dirty="0"/>
              <a:t>557 (+)</a:t>
            </a:r>
          </a:p>
        </p:txBody>
      </p:sp>
      <p:sp>
        <p:nvSpPr>
          <p:cNvPr id="21" name="Скругленный прямоугольник 20"/>
          <p:cNvSpPr/>
          <p:nvPr/>
        </p:nvSpPr>
        <p:spPr>
          <a:xfrm rot="10800000" flipV="1">
            <a:off x="8706998" y="2482654"/>
            <a:ext cx="1332186" cy="58521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b="1" dirty="0"/>
              <a:t>24 (-)</a:t>
            </a:r>
          </a:p>
        </p:txBody>
      </p:sp>
      <p:sp>
        <p:nvSpPr>
          <p:cNvPr id="24" name="Заголовок 1"/>
          <p:cNvSpPr txBox="1">
            <a:spLocks/>
          </p:cNvSpPr>
          <p:nvPr/>
        </p:nvSpPr>
        <p:spPr>
          <a:xfrm>
            <a:off x="3031074" y="3536971"/>
            <a:ext cx="6665206" cy="517179"/>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lgn="ctr"/>
            <a:endParaRPr lang="ru-RU" b="1" dirty="0">
              <a:solidFill>
                <a:srgbClr val="002060"/>
              </a:solidFill>
            </a:endParaRPr>
          </a:p>
          <a:p>
            <a:pPr algn="ctr"/>
            <a:endParaRPr lang="ru-RU" sz="4700" b="1" dirty="0">
              <a:solidFill>
                <a:srgbClr val="002060"/>
              </a:solidFill>
            </a:endParaRPr>
          </a:p>
          <a:p>
            <a:pPr algn="ctr"/>
            <a:r>
              <a:rPr lang="ru-RU" sz="4700" b="1" dirty="0">
                <a:solidFill>
                  <a:srgbClr val="002060"/>
                </a:solidFill>
              </a:rPr>
              <a:t> в 2021 году актуализировано 424 тестовых вопросов</a:t>
            </a:r>
          </a:p>
          <a:p>
            <a:pPr algn="ctr"/>
            <a:endParaRPr lang="ru-RU" sz="1600" b="1" dirty="0">
              <a:solidFill>
                <a:srgbClr val="002060"/>
              </a:solidFill>
            </a:endParaRPr>
          </a:p>
          <a:p>
            <a:pPr algn="ctr"/>
            <a:endParaRPr lang="ru-RU" sz="1600" b="1" dirty="0">
              <a:solidFill>
                <a:srgbClr val="002060"/>
              </a:solidFill>
            </a:endParaRPr>
          </a:p>
          <a:p>
            <a:pPr algn="ctr"/>
            <a:endParaRPr lang="ru-RU" sz="1600" b="1" dirty="0">
              <a:solidFill>
                <a:srgbClr val="002060"/>
              </a:solidFill>
            </a:endParaRPr>
          </a:p>
        </p:txBody>
      </p:sp>
      <p:sp>
        <p:nvSpPr>
          <p:cNvPr id="23" name="Заголовок 1"/>
          <p:cNvSpPr txBox="1">
            <a:spLocks/>
          </p:cNvSpPr>
          <p:nvPr/>
        </p:nvSpPr>
        <p:spPr>
          <a:xfrm>
            <a:off x="3304260" y="729938"/>
            <a:ext cx="6118834" cy="67822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lgn="ctr"/>
            <a:r>
              <a:rPr lang="ru-RU" dirty="0">
                <a:solidFill>
                  <a:srgbClr val="002060"/>
                </a:solidFill>
              </a:rPr>
              <a:t>За период с 2011 по сентябрь 2022 г.г. прошли аттестацию -</a:t>
            </a:r>
            <a:r>
              <a:rPr lang="en-US" dirty="0">
                <a:solidFill>
                  <a:srgbClr val="002060"/>
                </a:solidFill>
              </a:rPr>
              <a:t> </a:t>
            </a:r>
            <a:r>
              <a:rPr lang="ru-RU" b="1" dirty="0">
                <a:solidFill>
                  <a:srgbClr val="002060"/>
                </a:solidFill>
              </a:rPr>
              <a:t>4901</a:t>
            </a:r>
            <a:r>
              <a:rPr lang="ru-RU" dirty="0">
                <a:solidFill>
                  <a:srgbClr val="002060"/>
                </a:solidFill>
              </a:rPr>
              <a:t> руководителей</a:t>
            </a:r>
          </a:p>
        </p:txBody>
      </p:sp>
      <p:graphicFrame>
        <p:nvGraphicFramePr>
          <p:cNvPr id="3" name="Таблица 2"/>
          <p:cNvGraphicFramePr>
            <a:graphicFrameLocks noGrp="1"/>
          </p:cNvGraphicFramePr>
          <p:nvPr/>
        </p:nvGraphicFramePr>
        <p:xfrm>
          <a:off x="2137730" y="3996006"/>
          <a:ext cx="7880568" cy="670560"/>
        </p:xfrm>
        <a:graphic>
          <a:graphicData uri="http://schemas.openxmlformats.org/drawingml/2006/table">
            <a:tbl>
              <a:tblPr firstRow="1" bandRow="1">
                <a:tableStyleId>{5C22544A-7EE6-4342-B048-85BDC9FD1C3A}</a:tableStyleId>
              </a:tblPr>
              <a:tblGrid>
                <a:gridCol w="2626856">
                  <a:extLst>
                    <a:ext uri="{9D8B030D-6E8A-4147-A177-3AD203B41FA5}">
                      <a16:colId xmlns:a16="http://schemas.microsoft.com/office/drawing/2014/main" val="2168107575"/>
                    </a:ext>
                  </a:extLst>
                </a:gridCol>
                <a:gridCol w="2626856">
                  <a:extLst>
                    <a:ext uri="{9D8B030D-6E8A-4147-A177-3AD203B41FA5}">
                      <a16:colId xmlns:a16="http://schemas.microsoft.com/office/drawing/2014/main" val="944020765"/>
                    </a:ext>
                  </a:extLst>
                </a:gridCol>
                <a:gridCol w="2626856">
                  <a:extLst>
                    <a:ext uri="{9D8B030D-6E8A-4147-A177-3AD203B41FA5}">
                      <a16:colId xmlns:a16="http://schemas.microsoft.com/office/drawing/2014/main" val="1709391074"/>
                    </a:ext>
                  </a:extLst>
                </a:gridCol>
              </a:tblGrid>
              <a:tr h="243226">
                <a:tc>
                  <a:txBody>
                    <a:bodyPr/>
                    <a:lstStyle/>
                    <a:p>
                      <a:pPr algn="ctr"/>
                      <a:r>
                        <a:rPr lang="ru-RU" sz="1600" b="1" dirty="0">
                          <a:solidFill>
                            <a:srgbClr val="002060"/>
                          </a:solidFill>
                        </a:rPr>
                        <a:t>СТРОЙ</a:t>
                      </a:r>
                    </a:p>
                  </a:txBody>
                  <a:tcPr>
                    <a:solidFill>
                      <a:schemeClr val="accent5">
                        <a:lumMod val="40000"/>
                        <a:lumOff val="60000"/>
                      </a:schemeClr>
                    </a:solidFill>
                  </a:tcPr>
                </a:tc>
                <a:tc>
                  <a:txBody>
                    <a:bodyPr/>
                    <a:lstStyle/>
                    <a:p>
                      <a:pPr algn="ctr"/>
                      <a:r>
                        <a:rPr lang="ru-RU" sz="1600" b="1" dirty="0">
                          <a:solidFill>
                            <a:srgbClr val="002060"/>
                          </a:solidFill>
                        </a:rPr>
                        <a:t>ПРОЕКТ</a:t>
                      </a:r>
                    </a:p>
                  </a:txBody>
                  <a:tcPr>
                    <a:solidFill>
                      <a:schemeClr val="accent5">
                        <a:lumMod val="40000"/>
                        <a:lumOff val="60000"/>
                      </a:schemeClr>
                    </a:solidFill>
                  </a:tcPr>
                </a:tc>
                <a:tc>
                  <a:txBody>
                    <a:bodyPr/>
                    <a:lstStyle/>
                    <a:p>
                      <a:pPr algn="ctr"/>
                      <a:r>
                        <a:rPr lang="ru-RU" sz="1600" b="1" dirty="0">
                          <a:solidFill>
                            <a:srgbClr val="002060"/>
                          </a:solidFill>
                        </a:rPr>
                        <a:t>ГЕО</a:t>
                      </a:r>
                    </a:p>
                  </a:txBody>
                  <a:tcPr>
                    <a:solidFill>
                      <a:schemeClr val="accent5">
                        <a:lumMod val="40000"/>
                        <a:lumOff val="60000"/>
                      </a:schemeClr>
                    </a:solidFill>
                  </a:tcPr>
                </a:tc>
                <a:extLst>
                  <a:ext uri="{0D108BD9-81ED-4DB2-BD59-A6C34878D82A}">
                    <a16:rowId xmlns:a16="http://schemas.microsoft.com/office/drawing/2014/main" val="737584865"/>
                  </a:ext>
                </a:extLst>
              </a:tr>
              <a:tr h="300784">
                <a:tc>
                  <a:txBody>
                    <a:bodyPr/>
                    <a:lstStyle/>
                    <a:p>
                      <a:pPr algn="ctr"/>
                      <a:r>
                        <a:rPr lang="ru-RU" sz="1600" dirty="0">
                          <a:solidFill>
                            <a:srgbClr val="002060"/>
                          </a:solidFill>
                        </a:rPr>
                        <a:t>147</a:t>
                      </a:r>
                    </a:p>
                  </a:txBody>
                  <a:tcPr/>
                </a:tc>
                <a:tc>
                  <a:txBody>
                    <a:bodyPr/>
                    <a:lstStyle/>
                    <a:p>
                      <a:pPr algn="ctr"/>
                      <a:r>
                        <a:rPr lang="ru-RU" sz="1600" dirty="0">
                          <a:solidFill>
                            <a:srgbClr val="002060"/>
                          </a:solidFill>
                        </a:rPr>
                        <a:t>154</a:t>
                      </a:r>
                    </a:p>
                  </a:txBody>
                  <a:tcPr/>
                </a:tc>
                <a:tc>
                  <a:txBody>
                    <a:bodyPr/>
                    <a:lstStyle/>
                    <a:p>
                      <a:pPr algn="ctr"/>
                      <a:r>
                        <a:rPr lang="ru-RU" sz="1600" dirty="0">
                          <a:solidFill>
                            <a:srgbClr val="002060"/>
                          </a:solidFill>
                        </a:rPr>
                        <a:t>123</a:t>
                      </a:r>
                    </a:p>
                  </a:txBody>
                  <a:tcPr/>
                </a:tc>
                <a:extLst>
                  <a:ext uri="{0D108BD9-81ED-4DB2-BD59-A6C34878D82A}">
                    <a16:rowId xmlns:a16="http://schemas.microsoft.com/office/drawing/2014/main" val="1011242470"/>
                  </a:ext>
                </a:extLst>
              </a:tr>
            </a:tbl>
          </a:graphicData>
        </a:graphic>
      </p:graphicFrame>
      <p:graphicFrame>
        <p:nvGraphicFramePr>
          <p:cNvPr id="25" name="Таблица 24"/>
          <p:cNvGraphicFramePr>
            <a:graphicFrameLocks noGrp="1"/>
          </p:cNvGraphicFramePr>
          <p:nvPr/>
        </p:nvGraphicFramePr>
        <p:xfrm>
          <a:off x="2137732" y="5099435"/>
          <a:ext cx="7926261" cy="706455"/>
        </p:xfrm>
        <a:graphic>
          <a:graphicData uri="http://schemas.openxmlformats.org/drawingml/2006/table">
            <a:tbl>
              <a:tblPr firstRow="1" bandRow="1">
                <a:tableStyleId>{5C22544A-7EE6-4342-B048-85BDC9FD1C3A}</a:tableStyleId>
              </a:tblPr>
              <a:tblGrid>
                <a:gridCol w="2642087">
                  <a:extLst>
                    <a:ext uri="{9D8B030D-6E8A-4147-A177-3AD203B41FA5}">
                      <a16:colId xmlns:a16="http://schemas.microsoft.com/office/drawing/2014/main" val="2168107575"/>
                    </a:ext>
                  </a:extLst>
                </a:gridCol>
                <a:gridCol w="2642087">
                  <a:extLst>
                    <a:ext uri="{9D8B030D-6E8A-4147-A177-3AD203B41FA5}">
                      <a16:colId xmlns:a16="http://schemas.microsoft.com/office/drawing/2014/main" val="944020765"/>
                    </a:ext>
                  </a:extLst>
                </a:gridCol>
                <a:gridCol w="2642087">
                  <a:extLst>
                    <a:ext uri="{9D8B030D-6E8A-4147-A177-3AD203B41FA5}">
                      <a16:colId xmlns:a16="http://schemas.microsoft.com/office/drawing/2014/main" val="1709391074"/>
                    </a:ext>
                  </a:extLst>
                </a:gridCol>
              </a:tblGrid>
              <a:tr h="319790">
                <a:tc>
                  <a:txBody>
                    <a:bodyPr/>
                    <a:lstStyle/>
                    <a:p>
                      <a:pPr algn="ctr"/>
                      <a:r>
                        <a:rPr lang="ru-RU" sz="1600" b="1" dirty="0">
                          <a:solidFill>
                            <a:srgbClr val="002060"/>
                          </a:solidFill>
                        </a:rPr>
                        <a:t>СТРОЙ</a:t>
                      </a:r>
                    </a:p>
                  </a:txBody>
                  <a:tcPr>
                    <a:solidFill>
                      <a:schemeClr val="accent5">
                        <a:lumMod val="40000"/>
                        <a:lumOff val="60000"/>
                      </a:schemeClr>
                    </a:solidFill>
                  </a:tcPr>
                </a:tc>
                <a:tc>
                  <a:txBody>
                    <a:bodyPr/>
                    <a:lstStyle/>
                    <a:p>
                      <a:pPr algn="ctr"/>
                      <a:r>
                        <a:rPr lang="ru-RU" sz="1600" b="1" dirty="0">
                          <a:solidFill>
                            <a:srgbClr val="002060"/>
                          </a:solidFill>
                        </a:rPr>
                        <a:t>ПРОЕКТ</a:t>
                      </a:r>
                    </a:p>
                  </a:txBody>
                  <a:tcPr>
                    <a:solidFill>
                      <a:schemeClr val="accent5">
                        <a:lumMod val="40000"/>
                        <a:lumOff val="60000"/>
                      </a:schemeClr>
                    </a:solidFill>
                  </a:tcPr>
                </a:tc>
                <a:tc>
                  <a:txBody>
                    <a:bodyPr/>
                    <a:lstStyle/>
                    <a:p>
                      <a:pPr algn="ctr"/>
                      <a:r>
                        <a:rPr lang="ru-RU" sz="1600" b="1" dirty="0">
                          <a:solidFill>
                            <a:srgbClr val="002060"/>
                          </a:solidFill>
                        </a:rPr>
                        <a:t>ГЕО</a:t>
                      </a:r>
                    </a:p>
                  </a:txBody>
                  <a:tcPr>
                    <a:solidFill>
                      <a:schemeClr val="accent5">
                        <a:lumMod val="40000"/>
                        <a:lumOff val="60000"/>
                      </a:schemeClr>
                    </a:solidFill>
                  </a:tcPr>
                </a:tc>
                <a:extLst>
                  <a:ext uri="{0D108BD9-81ED-4DB2-BD59-A6C34878D82A}">
                    <a16:rowId xmlns:a16="http://schemas.microsoft.com/office/drawing/2014/main" val="737584865"/>
                  </a:ext>
                </a:extLst>
              </a:tr>
              <a:tr h="371175">
                <a:tc>
                  <a:txBody>
                    <a:bodyPr/>
                    <a:lstStyle/>
                    <a:p>
                      <a:pPr algn="ctr"/>
                      <a:r>
                        <a:rPr lang="ru-RU" sz="1600" dirty="0">
                          <a:solidFill>
                            <a:srgbClr val="002060"/>
                          </a:solidFill>
                        </a:rPr>
                        <a:t>6</a:t>
                      </a:r>
                    </a:p>
                  </a:txBody>
                  <a:tcPr/>
                </a:tc>
                <a:tc>
                  <a:txBody>
                    <a:bodyPr/>
                    <a:lstStyle/>
                    <a:p>
                      <a:pPr algn="ctr"/>
                      <a:r>
                        <a:rPr lang="ru-RU" sz="1600" dirty="0">
                          <a:solidFill>
                            <a:srgbClr val="002060"/>
                          </a:solidFill>
                        </a:rPr>
                        <a:t>33</a:t>
                      </a:r>
                    </a:p>
                  </a:txBody>
                  <a:tcPr/>
                </a:tc>
                <a:tc>
                  <a:txBody>
                    <a:bodyPr/>
                    <a:lstStyle/>
                    <a:p>
                      <a:pPr algn="ctr"/>
                      <a:r>
                        <a:rPr lang="ru-RU" sz="1600" dirty="0">
                          <a:solidFill>
                            <a:srgbClr val="002060"/>
                          </a:solidFill>
                        </a:rPr>
                        <a:t>16</a:t>
                      </a:r>
                    </a:p>
                  </a:txBody>
                  <a:tcPr/>
                </a:tc>
                <a:extLst>
                  <a:ext uri="{0D108BD9-81ED-4DB2-BD59-A6C34878D82A}">
                    <a16:rowId xmlns:a16="http://schemas.microsoft.com/office/drawing/2014/main" val="1011242470"/>
                  </a:ext>
                </a:extLst>
              </a:tr>
            </a:tbl>
          </a:graphicData>
        </a:graphic>
      </p:graphicFrame>
      <p:sp>
        <p:nvSpPr>
          <p:cNvPr id="29" name="Заголовок 1"/>
          <p:cNvSpPr txBox="1">
            <a:spLocks/>
          </p:cNvSpPr>
          <p:nvPr/>
        </p:nvSpPr>
        <p:spPr>
          <a:xfrm>
            <a:off x="3031074" y="4607960"/>
            <a:ext cx="6673986" cy="4914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lgn="ctr"/>
            <a:endParaRPr lang="ru-RU" b="1" dirty="0">
              <a:solidFill>
                <a:srgbClr val="002060"/>
              </a:solidFill>
            </a:endParaRPr>
          </a:p>
          <a:p>
            <a:pPr algn="ctr"/>
            <a:endParaRPr lang="ru-RU" sz="5600" b="1" dirty="0">
              <a:solidFill>
                <a:srgbClr val="002060"/>
              </a:solidFill>
            </a:endParaRPr>
          </a:p>
          <a:p>
            <a:pPr algn="ctr"/>
            <a:r>
              <a:rPr lang="ru-RU" sz="5600" b="1" dirty="0">
                <a:solidFill>
                  <a:srgbClr val="002060"/>
                </a:solidFill>
              </a:rPr>
              <a:t> в 2022 году актуализировано 55 тестовых вопросов (СТО СРО)</a:t>
            </a:r>
          </a:p>
          <a:p>
            <a:pPr algn="ctr"/>
            <a:endParaRPr lang="ru-RU" sz="1600" b="1" dirty="0">
              <a:solidFill>
                <a:srgbClr val="002060"/>
              </a:solidFill>
            </a:endParaRPr>
          </a:p>
          <a:p>
            <a:pPr algn="ctr"/>
            <a:endParaRPr lang="ru-RU" sz="1600" b="1" dirty="0">
              <a:solidFill>
                <a:srgbClr val="002060"/>
              </a:solidFill>
            </a:endParaRPr>
          </a:p>
          <a:p>
            <a:pPr algn="ctr"/>
            <a:endParaRPr lang="ru-RU" sz="1600" b="1" dirty="0">
              <a:solidFill>
                <a:srgbClr val="002060"/>
              </a:solidFill>
            </a:endParaRPr>
          </a:p>
        </p:txBody>
      </p:sp>
      <p:sp>
        <p:nvSpPr>
          <p:cNvPr id="26" name="Заголовок 1"/>
          <p:cNvSpPr txBox="1">
            <a:spLocks/>
          </p:cNvSpPr>
          <p:nvPr/>
        </p:nvSpPr>
        <p:spPr>
          <a:xfrm>
            <a:off x="2153571" y="2903944"/>
            <a:ext cx="7864726" cy="733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lgn="ctr"/>
            <a:r>
              <a:rPr lang="ru-RU" sz="1600" dirty="0">
                <a:solidFill>
                  <a:srgbClr val="002060"/>
                </a:solidFill>
              </a:rPr>
              <a:t>         </a:t>
            </a:r>
          </a:p>
          <a:p>
            <a:pPr algn="ctr"/>
            <a:endParaRPr lang="ru-RU" sz="1600" b="1" dirty="0">
              <a:solidFill>
                <a:srgbClr val="002060"/>
              </a:solidFill>
            </a:endParaRPr>
          </a:p>
          <a:p>
            <a:pPr algn="ctr"/>
            <a:r>
              <a:rPr lang="ru-RU" sz="1600" b="1" dirty="0">
                <a:solidFill>
                  <a:srgbClr val="002060"/>
                </a:solidFill>
              </a:rPr>
              <a:t>ПЛАН  проведения аттестации на 2022 год – 350 руководителей</a:t>
            </a:r>
          </a:p>
          <a:p>
            <a:pPr algn="ctr"/>
            <a:r>
              <a:rPr lang="ru-RU" sz="1600" b="1" dirty="0">
                <a:solidFill>
                  <a:srgbClr val="002060"/>
                </a:solidFill>
              </a:rPr>
              <a:t>ФАКТ – 264 руководителя</a:t>
            </a:r>
          </a:p>
          <a:p>
            <a:pPr algn="ctr"/>
            <a:endParaRPr lang="ru-RU" sz="1600" dirty="0"/>
          </a:p>
        </p:txBody>
      </p:sp>
      <p:sp>
        <p:nvSpPr>
          <p:cNvPr id="27" name="Заголовок 1"/>
          <p:cNvSpPr txBox="1">
            <a:spLocks/>
          </p:cNvSpPr>
          <p:nvPr/>
        </p:nvSpPr>
        <p:spPr>
          <a:xfrm>
            <a:off x="2706133" y="5883297"/>
            <a:ext cx="6673986" cy="4914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lgn="ctr"/>
            <a:endParaRPr lang="ru-RU" b="1" dirty="0">
              <a:solidFill>
                <a:srgbClr val="002060"/>
              </a:solidFill>
            </a:endParaRPr>
          </a:p>
          <a:p>
            <a:pPr algn="ctr"/>
            <a:endParaRPr lang="ru-RU" sz="5600" b="1" dirty="0">
              <a:solidFill>
                <a:srgbClr val="002060"/>
              </a:solidFill>
            </a:endParaRPr>
          </a:p>
          <a:p>
            <a:pPr algn="ctr"/>
            <a:r>
              <a:rPr lang="ru-RU" sz="5600" b="1" dirty="0">
                <a:solidFill>
                  <a:srgbClr val="002060"/>
                </a:solidFill>
              </a:rPr>
              <a:t>План до конца 2022 года актуализировать 150 тестовых вопросов </a:t>
            </a:r>
          </a:p>
          <a:p>
            <a:pPr algn="ctr"/>
            <a:endParaRPr lang="ru-RU" sz="1600" b="1" dirty="0">
              <a:solidFill>
                <a:srgbClr val="002060"/>
              </a:solidFill>
            </a:endParaRPr>
          </a:p>
          <a:p>
            <a:pPr algn="ctr"/>
            <a:endParaRPr lang="ru-RU" sz="1600" b="1" dirty="0">
              <a:solidFill>
                <a:srgbClr val="002060"/>
              </a:solidFill>
            </a:endParaRPr>
          </a:p>
          <a:p>
            <a:pPr algn="ctr"/>
            <a:endParaRPr lang="ru-RU" sz="1600" b="1" dirty="0">
              <a:solidFill>
                <a:srgbClr val="002060"/>
              </a:solidFill>
            </a:endParaRPr>
          </a:p>
        </p:txBody>
      </p:sp>
    </p:spTree>
    <p:extLst>
      <p:ext uri="{BB962C8B-B14F-4D97-AF65-F5344CB8AC3E}">
        <p14:creationId xmlns:p14="http://schemas.microsoft.com/office/powerpoint/2010/main" val="2459262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37488" y="216563"/>
            <a:ext cx="2743200" cy="365125"/>
          </a:xfrm>
        </p:spPr>
        <p:txBody>
          <a:bodyPr/>
          <a:lstStyle/>
          <a:p>
            <a:fld id="{3765C533-573A-49DE-874E-AB87EF57987D}" type="slidenum">
              <a:rPr lang="ru-RU" smtClean="0"/>
              <a:pPr/>
              <a:t>52</a:t>
            </a:fld>
            <a:endParaRPr lang="ru-RU" dirty="0"/>
          </a:p>
        </p:txBody>
      </p:sp>
      <p:sp>
        <p:nvSpPr>
          <p:cNvPr id="10" name="Скругленный прямоугольник 9"/>
          <p:cNvSpPr/>
          <p:nvPr/>
        </p:nvSpPr>
        <p:spPr>
          <a:xfrm>
            <a:off x="1906563" y="812378"/>
            <a:ext cx="8203074" cy="8401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endParaRPr>
          </a:p>
          <a:p>
            <a:pPr algn="ctr"/>
            <a:r>
              <a:rPr lang="ru-RU" b="1" dirty="0">
                <a:solidFill>
                  <a:srgbClr val="002060"/>
                </a:solidFill>
              </a:rPr>
              <a:t>Организации, члены СРО АО, участники строительства объектов проекта «МБИР»</a:t>
            </a:r>
          </a:p>
          <a:p>
            <a:pPr algn="ctr"/>
            <a:endParaRPr lang="ru-RU" dirty="0">
              <a:solidFill>
                <a:srgbClr val="002060"/>
              </a:solidFill>
            </a:endParaRPr>
          </a:p>
        </p:txBody>
      </p:sp>
      <p:sp>
        <p:nvSpPr>
          <p:cNvPr id="12" name="Прямоугольник 11"/>
          <p:cNvSpPr/>
          <p:nvPr/>
        </p:nvSpPr>
        <p:spPr>
          <a:xfrm>
            <a:off x="2060799" y="1828672"/>
            <a:ext cx="2576292" cy="113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АО ОЭС</a:t>
            </a:r>
          </a:p>
          <a:p>
            <a:pPr algn="ctr"/>
            <a:r>
              <a:rPr lang="ru-RU" sz="1200" dirty="0"/>
              <a:t>СРО «СОЮЗАТОМСТРОЙ»</a:t>
            </a:r>
          </a:p>
          <a:p>
            <a:pPr algn="ctr"/>
            <a:r>
              <a:rPr lang="ru-RU" sz="1200" dirty="0"/>
              <a:t>СРО «СОЮЗАТОМПРОЕКТ»</a:t>
            </a:r>
          </a:p>
          <a:p>
            <a:pPr algn="ctr"/>
            <a:r>
              <a:rPr lang="ru-RU" sz="1200" dirty="0"/>
              <a:t>СРО «СОЮЗАТОМГЕО»</a:t>
            </a:r>
          </a:p>
        </p:txBody>
      </p:sp>
      <p:sp>
        <p:nvSpPr>
          <p:cNvPr id="13" name="Прямоугольник 12"/>
          <p:cNvSpPr/>
          <p:nvPr/>
        </p:nvSpPr>
        <p:spPr>
          <a:xfrm>
            <a:off x="4819504" y="1828672"/>
            <a:ext cx="2377193" cy="113486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a:p>
            <a:pPr algn="ctr"/>
            <a:endParaRPr lang="ru-RU" dirty="0"/>
          </a:p>
          <a:p>
            <a:pPr algn="ctr"/>
            <a:endParaRPr lang="ru-RU" dirty="0"/>
          </a:p>
          <a:p>
            <a:pPr algn="ctr"/>
            <a:r>
              <a:rPr lang="ru-RU" dirty="0"/>
              <a:t>АО «ГСПИ»</a:t>
            </a:r>
          </a:p>
          <a:p>
            <a:pPr lvl="0" algn="ctr"/>
            <a:r>
              <a:rPr lang="ru-RU" sz="1200" dirty="0">
                <a:solidFill>
                  <a:prstClr val="white"/>
                </a:solidFill>
              </a:rPr>
              <a:t>СРО «СОЮЗАТОМСТРОЙ»</a:t>
            </a:r>
          </a:p>
          <a:p>
            <a:pPr lvl="0" algn="ctr"/>
            <a:r>
              <a:rPr lang="ru-RU" sz="1200" dirty="0">
                <a:solidFill>
                  <a:prstClr val="white"/>
                </a:solidFill>
              </a:rPr>
              <a:t>СРО «СОЮЗАТОМПРОЕКТ»</a:t>
            </a:r>
          </a:p>
          <a:p>
            <a:pPr lvl="0" algn="ctr"/>
            <a:r>
              <a:rPr lang="ru-RU" sz="1200" dirty="0">
                <a:solidFill>
                  <a:prstClr val="white"/>
                </a:solidFill>
              </a:rPr>
              <a:t>СРО «СОЮЗАТОМГЕО»</a:t>
            </a:r>
          </a:p>
          <a:p>
            <a:pPr algn="ctr"/>
            <a:endParaRPr lang="ru-RU" dirty="0"/>
          </a:p>
          <a:p>
            <a:pPr algn="ctr"/>
            <a:endParaRPr lang="ru-RU" dirty="0"/>
          </a:p>
          <a:p>
            <a:pPr algn="ctr"/>
            <a:endParaRPr lang="ru-RU" dirty="0"/>
          </a:p>
        </p:txBody>
      </p:sp>
      <p:sp>
        <p:nvSpPr>
          <p:cNvPr id="14" name="Прямоугольник 13"/>
          <p:cNvSpPr/>
          <p:nvPr/>
        </p:nvSpPr>
        <p:spPr>
          <a:xfrm>
            <a:off x="7379108" y="1828672"/>
            <a:ext cx="2605846" cy="113486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ООО «Корпорация   АК «ЭСКМ»</a:t>
            </a:r>
          </a:p>
          <a:p>
            <a:pPr algn="ctr"/>
            <a:r>
              <a:rPr lang="ru-RU" sz="1200" dirty="0"/>
              <a:t>СРО «СОЮЗАТОМПРОЕКТ»</a:t>
            </a:r>
          </a:p>
          <a:p>
            <a:pPr algn="ctr"/>
            <a:r>
              <a:rPr lang="ru-RU" sz="1200" dirty="0"/>
              <a:t>СРО «СОЮЗАТОМГЕО»</a:t>
            </a:r>
          </a:p>
        </p:txBody>
      </p:sp>
      <p:sp>
        <p:nvSpPr>
          <p:cNvPr id="15" name="Прямоугольник 14"/>
          <p:cNvSpPr/>
          <p:nvPr/>
        </p:nvSpPr>
        <p:spPr>
          <a:xfrm>
            <a:off x="2060799" y="3129657"/>
            <a:ext cx="2576292" cy="9135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2"/>
                </a:solidFill>
              </a:rPr>
              <a:t>Квота/обучено</a:t>
            </a:r>
          </a:p>
          <a:p>
            <a:pPr algn="ctr"/>
            <a:r>
              <a:rPr lang="ru-RU" sz="1400" i="1" dirty="0">
                <a:solidFill>
                  <a:schemeClr val="tx2"/>
                </a:solidFill>
              </a:rPr>
              <a:t>Строй-38/39</a:t>
            </a:r>
          </a:p>
          <a:p>
            <a:pPr algn="ctr"/>
            <a:r>
              <a:rPr lang="ru-RU" sz="1400" i="1" dirty="0">
                <a:solidFill>
                  <a:schemeClr val="tx2"/>
                </a:solidFill>
              </a:rPr>
              <a:t>Проект-20/25</a:t>
            </a:r>
          </a:p>
          <a:p>
            <a:pPr algn="ctr"/>
            <a:r>
              <a:rPr lang="ru-RU" sz="1400" i="1" dirty="0">
                <a:solidFill>
                  <a:schemeClr val="tx2"/>
                </a:solidFill>
              </a:rPr>
              <a:t>Гео-15/11</a:t>
            </a:r>
          </a:p>
        </p:txBody>
      </p:sp>
      <p:sp>
        <p:nvSpPr>
          <p:cNvPr id="16" name="Прямоугольник 15"/>
          <p:cNvSpPr/>
          <p:nvPr/>
        </p:nvSpPr>
        <p:spPr>
          <a:xfrm>
            <a:off x="4819504" y="3139679"/>
            <a:ext cx="2377193" cy="9035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2"/>
                </a:solidFill>
              </a:rPr>
              <a:t>Квота/обучено</a:t>
            </a:r>
          </a:p>
          <a:p>
            <a:pPr algn="ctr"/>
            <a:r>
              <a:rPr lang="ru-RU" sz="1400" i="1" dirty="0">
                <a:solidFill>
                  <a:schemeClr val="tx2"/>
                </a:solidFill>
              </a:rPr>
              <a:t>Строй-19/23</a:t>
            </a:r>
          </a:p>
          <a:p>
            <a:pPr algn="ctr"/>
            <a:r>
              <a:rPr lang="ru-RU" sz="1400" i="1" dirty="0">
                <a:solidFill>
                  <a:schemeClr val="tx2"/>
                </a:solidFill>
              </a:rPr>
              <a:t>Проект-25/61</a:t>
            </a:r>
          </a:p>
          <a:p>
            <a:pPr algn="ctr"/>
            <a:r>
              <a:rPr lang="ru-RU" sz="1400" i="1" dirty="0">
                <a:solidFill>
                  <a:schemeClr val="tx2"/>
                </a:solidFill>
              </a:rPr>
              <a:t>Гео-11/8</a:t>
            </a:r>
          </a:p>
        </p:txBody>
      </p:sp>
      <p:sp>
        <p:nvSpPr>
          <p:cNvPr id="17" name="Прямоугольник 16"/>
          <p:cNvSpPr/>
          <p:nvPr/>
        </p:nvSpPr>
        <p:spPr>
          <a:xfrm>
            <a:off x="7379109" y="3129656"/>
            <a:ext cx="2605845" cy="9135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2"/>
                </a:solidFill>
              </a:rPr>
              <a:t>Квота/обучено</a:t>
            </a:r>
          </a:p>
          <a:p>
            <a:pPr algn="ctr"/>
            <a:r>
              <a:rPr lang="ru-RU" sz="1400" i="1" dirty="0">
                <a:solidFill>
                  <a:schemeClr val="tx2"/>
                </a:solidFill>
              </a:rPr>
              <a:t>Проект-5/3</a:t>
            </a:r>
          </a:p>
          <a:p>
            <a:pPr algn="ctr"/>
            <a:r>
              <a:rPr lang="ru-RU" sz="1400" i="1" dirty="0">
                <a:solidFill>
                  <a:schemeClr val="tx2"/>
                </a:solidFill>
              </a:rPr>
              <a:t>Гео-2/2</a:t>
            </a:r>
          </a:p>
        </p:txBody>
      </p:sp>
      <p:sp>
        <p:nvSpPr>
          <p:cNvPr id="20" name="Прямоугольник 19"/>
          <p:cNvSpPr/>
          <p:nvPr/>
        </p:nvSpPr>
        <p:spPr>
          <a:xfrm>
            <a:off x="3074351" y="4306784"/>
            <a:ext cx="2576292" cy="113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АО «ГНЦ НИИАР»</a:t>
            </a:r>
          </a:p>
          <a:p>
            <a:pPr algn="ctr"/>
            <a:r>
              <a:rPr lang="ru-RU" sz="1200" dirty="0"/>
              <a:t>СРО «СОЮЗАТОМПРОЕКТ»</a:t>
            </a:r>
          </a:p>
        </p:txBody>
      </p:sp>
      <p:sp>
        <p:nvSpPr>
          <p:cNvPr id="21" name="Прямоугольник 20"/>
          <p:cNvSpPr/>
          <p:nvPr/>
        </p:nvSpPr>
        <p:spPr>
          <a:xfrm>
            <a:off x="6252967" y="4306784"/>
            <a:ext cx="2393880" cy="113486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АО  «Прогресс-Экология»</a:t>
            </a:r>
          </a:p>
          <a:p>
            <a:pPr algn="ctr"/>
            <a:r>
              <a:rPr lang="ru-RU" sz="1200" dirty="0"/>
              <a:t>СРО «СОЮЗАТОМПРОЕКТ»</a:t>
            </a:r>
          </a:p>
        </p:txBody>
      </p:sp>
      <p:sp>
        <p:nvSpPr>
          <p:cNvPr id="23" name="Прямоугольник 22"/>
          <p:cNvSpPr/>
          <p:nvPr/>
        </p:nvSpPr>
        <p:spPr>
          <a:xfrm>
            <a:off x="3074351" y="5530266"/>
            <a:ext cx="2576292" cy="66314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2"/>
                </a:solidFill>
              </a:rPr>
              <a:t>Квота/обучено</a:t>
            </a:r>
          </a:p>
          <a:p>
            <a:pPr algn="ctr"/>
            <a:r>
              <a:rPr lang="ru-RU" sz="1400" i="1" dirty="0">
                <a:solidFill>
                  <a:schemeClr val="tx2"/>
                </a:solidFill>
              </a:rPr>
              <a:t>Проект-2/7</a:t>
            </a:r>
          </a:p>
        </p:txBody>
      </p:sp>
      <p:sp>
        <p:nvSpPr>
          <p:cNvPr id="24" name="Прямоугольник 23"/>
          <p:cNvSpPr/>
          <p:nvPr/>
        </p:nvSpPr>
        <p:spPr>
          <a:xfrm>
            <a:off x="6317704" y="5530266"/>
            <a:ext cx="2364327" cy="66314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i="1" dirty="0">
                <a:solidFill>
                  <a:schemeClr val="tx2"/>
                </a:solidFill>
              </a:rPr>
              <a:t>Квота/обучено</a:t>
            </a:r>
          </a:p>
          <a:p>
            <a:pPr algn="ctr"/>
            <a:r>
              <a:rPr lang="ru-RU" sz="1400" i="1" dirty="0">
                <a:solidFill>
                  <a:schemeClr val="tx2"/>
                </a:solidFill>
              </a:rPr>
              <a:t>Проект-2/0</a:t>
            </a:r>
          </a:p>
        </p:txBody>
      </p:sp>
    </p:spTree>
    <p:extLst>
      <p:ext uri="{BB962C8B-B14F-4D97-AF65-F5344CB8AC3E}">
        <p14:creationId xmlns:p14="http://schemas.microsoft.com/office/powerpoint/2010/main" val="239734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77118"/>
            <a:ext cx="7557570" cy="509478"/>
          </a:xfrm>
        </p:spPr>
        <p:txBody>
          <a:bodyPr>
            <a:normAutofit fontScale="90000"/>
          </a:bodyPr>
          <a:lstStyle/>
          <a:p>
            <a:pPr algn="ctr"/>
            <a:r>
              <a:rPr lang="ru-RU" dirty="0"/>
              <a:t>                Данные по количеству руководителей и специалистов прошедших обучение</a:t>
            </a:r>
          </a:p>
        </p:txBody>
      </p:sp>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53</a:t>
            </a:fld>
            <a:endParaRPr lang="ru-RU" dirty="0"/>
          </a:p>
        </p:txBody>
      </p:sp>
      <p:graphicFrame>
        <p:nvGraphicFramePr>
          <p:cNvPr id="16" name="Объект 15"/>
          <p:cNvGraphicFramePr>
            <a:graphicFrameLocks noGrp="1"/>
          </p:cNvGraphicFramePr>
          <p:nvPr>
            <p:ph idx="1"/>
          </p:nvPr>
        </p:nvGraphicFramePr>
        <p:xfrm>
          <a:off x="1860330" y="925418"/>
          <a:ext cx="8692960" cy="5748213"/>
        </p:xfrm>
        <a:graphic>
          <a:graphicData uri="http://schemas.openxmlformats.org/drawingml/2006/table">
            <a:tbl>
              <a:tblPr firstRow="1" bandRow="1">
                <a:tableStyleId>{5C22544A-7EE6-4342-B048-85BDC9FD1C3A}</a:tableStyleId>
              </a:tblPr>
              <a:tblGrid>
                <a:gridCol w="1437386">
                  <a:extLst>
                    <a:ext uri="{9D8B030D-6E8A-4147-A177-3AD203B41FA5}">
                      <a16:colId xmlns:a16="http://schemas.microsoft.com/office/drawing/2014/main" val="1443816426"/>
                    </a:ext>
                  </a:extLst>
                </a:gridCol>
                <a:gridCol w="1674564">
                  <a:extLst>
                    <a:ext uri="{9D8B030D-6E8A-4147-A177-3AD203B41FA5}">
                      <a16:colId xmlns:a16="http://schemas.microsoft.com/office/drawing/2014/main" val="261260366"/>
                    </a:ext>
                  </a:extLst>
                </a:gridCol>
                <a:gridCol w="2221061">
                  <a:extLst>
                    <a:ext uri="{9D8B030D-6E8A-4147-A177-3AD203B41FA5}">
                      <a16:colId xmlns:a16="http://schemas.microsoft.com/office/drawing/2014/main" val="636303413"/>
                    </a:ext>
                  </a:extLst>
                </a:gridCol>
                <a:gridCol w="1291604">
                  <a:extLst>
                    <a:ext uri="{9D8B030D-6E8A-4147-A177-3AD203B41FA5}">
                      <a16:colId xmlns:a16="http://schemas.microsoft.com/office/drawing/2014/main" val="4260353908"/>
                    </a:ext>
                  </a:extLst>
                </a:gridCol>
                <a:gridCol w="714703">
                  <a:extLst>
                    <a:ext uri="{9D8B030D-6E8A-4147-A177-3AD203B41FA5}">
                      <a16:colId xmlns:a16="http://schemas.microsoft.com/office/drawing/2014/main" val="2761162354"/>
                    </a:ext>
                  </a:extLst>
                </a:gridCol>
                <a:gridCol w="1353642">
                  <a:extLst>
                    <a:ext uri="{9D8B030D-6E8A-4147-A177-3AD203B41FA5}">
                      <a16:colId xmlns:a16="http://schemas.microsoft.com/office/drawing/2014/main" val="1271462015"/>
                    </a:ext>
                  </a:extLst>
                </a:gridCol>
              </a:tblGrid>
              <a:tr h="301516">
                <a:tc rowSpan="2">
                  <a:txBody>
                    <a:bodyPr/>
                    <a:lstStyle/>
                    <a:p>
                      <a:pPr algn="ctr"/>
                      <a:r>
                        <a:rPr lang="ru-RU" sz="1400" dirty="0"/>
                        <a:t>Всего прошли обучение       (2011-2022 г.г.)</a:t>
                      </a:r>
                    </a:p>
                  </a:txBody>
                  <a:tcPr/>
                </a:tc>
                <a:tc rowSpan="2">
                  <a:txBody>
                    <a:bodyPr/>
                    <a:lstStyle/>
                    <a:p>
                      <a:pPr algn="ctr"/>
                      <a:r>
                        <a:rPr lang="ru-RU" sz="1400" dirty="0"/>
                        <a:t>Строительство</a:t>
                      </a:r>
                    </a:p>
                  </a:txBody>
                  <a:tcPr/>
                </a:tc>
                <a:tc rowSpan="2">
                  <a:txBody>
                    <a:bodyPr/>
                    <a:lstStyle/>
                    <a:p>
                      <a:pPr algn="ctr"/>
                      <a:r>
                        <a:rPr lang="ru-RU" sz="1400" dirty="0"/>
                        <a:t>Проектирование</a:t>
                      </a:r>
                    </a:p>
                  </a:txBody>
                  <a:tcPr/>
                </a:tc>
                <a:tc rowSpan="2">
                  <a:txBody>
                    <a:bodyPr/>
                    <a:lstStyle/>
                    <a:p>
                      <a:pPr algn="ctr"/>
                      <a:r>
                        <a:rPr lang="ru-RU" sz="1400" dirty="0"/>
                        <a:t>Инженерные</a:t>
                      </a:r>
                      <a:r>
                        <a:rPr lang="ru-RU" sz="1400" baseline="0" dirty="0"/>
                        <a:t> изыскания</a:t>
                      </a:r>
                      <a:endParaRPr lang="ru-RU" sz="1400" dirty="0"/>
                    </a:p>
                  </a:txBody>
                  <a:tcPr/>
                </a:tc>
                <a:tc gridSpan="2">
                  <a:txBody>
                    <a:bodyPr/>
                    <a:lstStyle/>
                    <a:p>
                      <a:pPr algn="ctr"/>
                      <a:r>
                        <a:rPr lang="ru-RU" sz="1400" dirty="0"/>
                        <a:t>В том числе</a:t>
                      </a:r>
                    </a:p>
                  </a:txBody>
                  <a:tcPr/>
                </a:tc>
                <a:tc hMerge="1">
                  <a:txBody>
                    <a:bodyPr/>
                    <a:lstStyle/>
                    <a:p>
                      <a:endParaRPr lang="ru-RU" sz="1600" dirty="0"/>
                    </a:p>
                  </a:txBody>
                  <a:tcPr/>
                </a:tc>
                <a:extLst>
                  <a:ext uri="{0D108BD9-81ED-4DB2-BD59-A6C34878D82A}">
                    <a16:rowId xmlns:a16="http://schemas.microsoft.com/office/drawing/2014/main" val="2254455068"/>
                  </a:ext>
                </a:extLst>
              </a:tr>
              <a:tr h="42212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r>
                        <a:rPr lang="ru-RU" sz="1400" dirty="0"/>
                        <a:t>ИТР</a:t>
                      </a:r>
                    </a:p>
                  </a:txBody>
                  <a:tcPr/>
                </a:tc>
                <a:tc>
                  <a:txBody>
                    <a:bodyPr/>
                    <a:lstStyle/>
                    <a:p>
                      <a:r>
                        <a:rPr lang="ru-RU" sz="1400" dirty="0"/>
                        <a:t>Руководители</a:t>
                      </a:r>
                    </a:p>
                  </a:txBody>
                  <a:tcPr/>
                </a:tc>
                <a:extLst>
                  <a:ext uri="{0D108BD9-81ED-4DB2-BD59-A6C34878D82A}">
                    <a16:rowId xmlns:a16="http://schemas.microsoft.com/office/drawing/2014/main" val="851638128"/>
                  </a:ext>
                </a:extLst>
              </a:tr>
              <a:tr h="400564">
                <a:tc gridSpan="6">
                  <a:txBody>
                    <a:bodyPr/>
                    <a:lstStyle/>
                    <a:p>
                      <a:pPr algn="ctr"/>
                      <a:r>
                        <a:rPr lang="ru-RU" b="1" dirty="0">
                          <a:solidFill>
                            <a:schemeClr val="tx2"/>
                          </a:solidFill>
                          <a:effectLst>
                            <a:outerShdw blurRad="38100" dist="38100" dir="2700000" algn="tl">
                              <a:srgbClr val="000000">
                                <a:alpha val="43137"/>
                              </a:srgbClr>
                            </a:outerShdw>
                          </a:effectLst>
                        </a:rPr>
                        <a:t>АО «Институт Оргэнергострой"</a:t>
                      </a: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2650599632"/>
                  </a:ext>
                </a:extLst>
              </a:tr>
              <a:tr h="415280">
                <a:tc>
                  <a:txBody>
                    <a:bodyPr/>
                    <a:lstStyle/>
                    <a:p>
                      <a:pPr algn="ctr"/>
                      <a:r>
                        <a:rPr lang="ru-RU" sz="2000" b="1" dirty="0">
                          <a:solidFill>
                            <a:schemeClr val="accent5">
                              <a:lumMod val="75000"/>
                            </a:schemeClr>
                          </a:solidFill>
                        </a:rPr>
                        <a:t>503</a:t>
                      </a:r>
                    </a:p>
                  </a:txBody>
                  <a:tcPr/>
                </a:tc>
                <a:tc>
                  <a:txBody>
                    <a:bodyPr/>
                    <a:lstStyle/>
                    <a:p>
                      <a:pPr algn="ctr"/>
                      <a:r>
                        <a:rPr lang="ru-RU" sz="2000" b="0" dirty="0">
                          <a:solidFill>
                            <a:schemeClr val="accent5">
                              <a:lumMod val="75000"/>
                            </a:schemeClr>
                          </a:solidFill>
                        </a:rPr>
                        <a:t>248</a:t>
                      </a:r>
                    </a:p>
                  </a:txBody>
                  <a:tcPr/>
                </a:tc>
                <a:tc>
                  <a:txBody>
                    <a:bodyPr/>
                    <a:lstStyle/>
                    <a:p>
                      <a:pPr algn="ctr"/>
                      <a:r>
                        <a:rPr lang="ru-RU" sz="2000" b="0" dirty="0">
                          <a:solidFill>
                            <a:schemeClr val="accent5">
                              <a:lumMod val="75000"/>
                            </a:schemeClr>
                          </a:solidFill>
                        </a:rPr>
                        <a:t>195</a:t>
                      </a:r>
                    </a:p>
                  </a:txBody>
                  <a:tcPr/>
                </a:tc>
                <a:tc>
                  <a:txBody>
                    <a:bodyPr/>
                    <a:lstStyle/>
                    <a:p>
                      <a:pPr algn="ctr"/>
                      <a:r>
                        <a:rPr lang="ru-RU" sz="2000" b="0" dirty="0">
                          <a:solidFill>
                            <a:schemeClr val="accent5">
                              <a:lumMod val="75000"/>
                            </a:schemeClr>
                          </a:solidFill>
                        </a:rPr>
                        <a:t>60</a:t>
                      </a:r>
                    </a:p>
                  </a:txBody>
                  <a:tcPr/>
                </a:tc>
                <a:tc>
                  <a:txBody>
                    <a:bodyPr/>
                    <a:lstStyle/>
                    <a:p>
                      <a:pPr algn="ctr"/>
                      <a:r>
                        <a:rPr lang="ru-RU" i="1" dirty="0"/>
                        <a:t>378</a:t>
                      </a:r>
                    </a:p>
                  </a:txBody>
                  <a:tcPr/>
                </a:tc>
                <a:tc>
                  <a:txBody>
                    <a:bodyPr/>
                    <a:lstStyle/>
                    <a:p>
                      <a:pPr algn="ctr"/>
                      <a:r>
                        <a:rPr lang="ru-RU" i="1" dirty="0"/>
                        <a:t>125</a:t>
                      </a:r>
                    </a:p>
                  </a:txBody>
                  <a:tcPr/>
                </a:tc>
                <a:extLst>
                  <a:ext uri="{0D108BD9-81ED-4DB2-BD59-A6C34878D82A}">
                    <a16:rowId xmlns:a16="http://schemas.microsoft.com/office/drawing/2014/main" val="4172120828"/>
                  </a:ext>
                </a:extLst>
              </a:tr>
              <a:tr h="361819">
                <a:tc gridSpan="6">
                  <a:txBody>
                    <a:bodyPr/>
                    <a:lstStyle/>
                    <a:p>
                      <a:pPr algn="ctr"/>
                      <a:r>
                        <a:rPr lang="ru-RU" b="1" dirty="0">
                          <a:solidFill>
                            <a:schemeClr val="tx2"/>
                          </a:solidFill>
                          <a:effectLst>
                            <a:outerShdw blurRad="38100" dist="38100" dir="2700000" algn="tl">
                              <a:srgbClr val="000000">
                                <a:alpha val="43137"/>
                              </a:srgbClr>
                            </a:outerShdw>
                          </a:effectLst>
                        </a:rPr>
                        <a:t>АО «ГСПИ»</a:t>
                      </a:r>
                      <a:endParaRPr lang="ru-RU" b="0" dirty="0">
                        <a:solidFill>
                          <a:schemeClr val="tx2"/>
                        </a:solidFill>
                        <a:effectLst/>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4277473542"/>
                  </a:ext>
                </a:extLst>
              </a:tr>
              <a:tr h="392999">
                <a:tc>
                  <a:txBody>
                    <a:bodyPr/>
                    <a:lstStyle/>
                    <a:p>
                      <a:pPr algn="ctr"/>
                      <a:r>
                        <a:rPr lang="ru-RU" b="1" dirty="0">
                          <a:solidFill>
                            <a:schemeClr val="accent5">
                              <a:lumMod val="75000"/>
                            </a:schemeClr>
                          </a:solidFill>
                        </a:rPr>
                        <a:t>430</a:t>
                      </a:r>
                    </a:p>
                  </a:txBody>
                  <a:tcPr/>
                </a:tc>
                <a:tc>
                  <a:txBody>
                    <a:bodyPr/>
                    <a:lstStyle/>
                    <a:p>
                      <a:pPr algn="ctr"/>
                      <a:r>
                        <a:rPr lang="ru-RU" dirty="0">
                          <a:solidFill>
                            <a:schemeClr val="accent5">
                              <a:lumMod val="75000"/>
                            </a:schemeClr>
                          </a:solidFill>
                        </a:rPr>
                        <a:t>115</a:t>
                      </a:r>
                    </a:p>
                  </a:txBody>
                  <a:tcPr/>
                </a:tc>
                <a:tc>
                  <a:txBody>
                    <a:bodyPr/>
                    <a:lstStyle/>
                    <a:p>
                      <a:pPr algn="ctr"/>
                      <a:r>
                        <a:rPr lang="ru-RU" dirty="0">
                          <a:solidFill>
                            <a:schemeClr val="accent5">
                              <a:lumMod val="75000"/>
                            </a:schemeClr>
                          </a:solidFill>
                        </a:rPr>
                        <a:t>250</a:t>
                      </a:r>
                    </a:p>
                  </a:txBody>
                  <a:tcPr/>
                </a:tc>
                <a:tc>
                  <a:txBody>
                    <a:bodyPr/>
                    <a:lstStyle/>
                    <a:p>
                      <a:pPr algn="ctr"/>
                      <a:r>
                        <a:rPr lang="ru-RU" dirty="0">
                          <a:solidFill>
                            <a:schemeClr val="accent5">
                              <a:lumMod val="75000"/>
                            </a:schemeClr>
                          </a:solidFill>
                        </a:rPr>
                        <a:t>65</a:t>
                      </a:r>
                    </a:p>
                  </a:txBody>
                  <a:tcPr/>
                </a:tc>
                <a:tc>
                  <a:txBody>
                    <a:bodyPr/>
                    <a:lstStyle/>
                    <a:p>
                      <a:pPr algn="ctr"/>
                      <a:r>
                        <a:rPr lang="ru-RU" i="1" dirty="0"/>
                        <a:t>313</a:t>
                      </a:r>
                    </a:p>
                  </a:txBody>
                  <a:tcPr/>
                </a:tc>
                <a:tc>
                  <a:txBody>
                    <a:bodyPr/>
                    <a:lstStyle/>
                    <a:p>
                      <a:pPr algn="ctr"/>
                      <a:r>
                        <a:rPr lang="ru-RU" i="1" dirty="0"/>
                        <a:t>117</a:t>
                      </a:r>
                    </a:p>
                  </a:txBody>
                  <a:tcPr/>
                </a:tc>
                <a:extLst>
                  <a:ext uri="{0D108BD9-81ED-4DB2-BD59-A6C34878D82A}">
                    <a16:rowId xmlns:a16="http://schemas.microsoft.com/office/drawing/2014/main" val="2573273785"/>
                  </a:ext>
                </a:extLst>
              </a:tr>
              <a:tr h="361819">
                <a:tc gridSpan="6">
                  <a:txBody>
                    <a:bodyPr/>
                    <a:lstStyle/>
                    <a:p>
                      <a:pPr algn="ctr"/>
                      <a:r>
                        <a:rPr lang="ru-RU" b="1" dirty="0">
                          <a:solidFill>
                            <a:schemeClr val="tx2"/>
                          </a:solidFill>
                          <a:effectLst>
                            <a:outerShdw blurRad="38100" dist="38100" dir="2700000" algn="tl">
                              <a:srgbClr val="000000">
                                <a:alpha val="43137"/>
                              </a:srgbClr>
                            </a:outerShdw>
                          </a:effectLst>
                        </a:rPr>
                        <a:t>ООО «Корпорация АК «ЭСКМ»</a:t>
                      </a:r>
                      <a:endParaRPr lang="ru-RU" b="0" dirty="0">
                        <a:solidFill>
                          <a:schemeClr val="tx2"/>
                        </a:solidFill>
                        <a:effectLst/>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299590431"/>
                  </a:ext>
                </a:extLst>
              </a:tr>
              <a:tr h="382869">
                <a:tc>
                  <a:txBody>
                    <a:bodyPr/>
                    <a:lstStyle/>
                    <a:p>
                      <a:pPr algn="ctr"/>
                      <a:r>
                        <a:rPr lang="ru-RU" b="1" dirty="0">
                          <a:solidFill>
                            <a:schemeClr val="accent5">
                              <a:lumMod val="75000"/>
                            </a:schemeClr>
                          </a:solidFill>
                        </a:rPr>
                        <a:t>144</a:t>
                      </a:r>
                    </a:p>
                  </a:txBody>
                  <a:tcPr/>
                </a:tc>
                <a:tc>
                  <a:txBody>
                    <a:bodyPr/>
                    <a:lstStyle/>
                    <a:p>
                      <a:pPr algn="ctr"/>
                      <a:r>
                        <a:rPr lang="ru-RU" dirty="0">
                          <a:solidFill>
                            <a:schemeClr val="accent5">
                              <a:lumMod val="75000"/>
                            </a:schemeClr>
                          </a:solidFill>
                        </a:rPr>
                        <a:t>100</a:t>
                      </a:r>
                    </a:p>
                  </a:txBody>
                  <a:tcPr/>
                </a:tc>
                <a:tc>
                  <a:txBody>
                    <a:bodyPr/>
                    <a:lstStyle/>
                    <a:p>
                      <a:pPr algn="ctr"/>
                      <a:r>
                        <a:rPr lang="ru-RU" dirty="0">
                          <a:solidFill>
                            <a:schemeClr val="accent1">
                              <a:lumMod val="50000"/>
                            </a:schemeClr>
                          </a:solidFill>
                        </a:rPr>
                        <a:t>34</a:t>
                      </a:r>
                    </a:p>
                  </a:txBody>
                  <a:tcPr/>
                </a:tc>
                <a:tc>
                  <a:txBody>
                    <a:bodyPr/>
                    <a:lstStyle/>
                    <a:p>
                      <a:pPr algn="ctr"/>
                      <a:r>
                        <a:rPr lang="ru-RU" dirty="0">
                          <a:solidFill>
                            <a:schemeClr val="accent5">
                              <a:lumMod val="75000"/>
                            </a:schemeClr>
                          </a:solidFill>
                        </a:rPr>
                        <a:t>10</a:t>
                      </a:r>
                    </a:p>
                  </a:txBody>
                  <a:tcPr/>
                </a:tc>
                <a:tc>
                  <a:txBody>
                    <a:bodyPr/>
                    <a:lstStyle/>
                    <a:p>
                      <a:pPr algn="ctr"/>
                      <a:r>
                        <a:rPr lang="ru-RU" i="1" dirty="0"/>
                        <a:t>98</a:t>
                      </a:r>
                    </a:p>
                  </a:txBody>
                  <a:tcPr/>
                </a:tc>
                <a:tc>
                  <a:txBody>
                    <a:bodyPr/>
                    <a:lstStyle/>
                    <a:p>
                      <a:pPr algn="ctr"/>
                      <a:r>
                        <a:rPr lang="ru-RU" i="1" dirty="0"/>
                        <a:t>46</a:t>
                      </a:r>
                    </a:p>
                  </a:txBody>
                  <a:tcPr/>
                </a:tc>
                <a:extLst>
                  <a:ext uri="{0D108BD9-81ED-4DB2-BD59-A6C34878D82A}">
                    <a16:rowId xmlns:a16="http://schemas.microsoft.com/office/drawing/2014/main" val="3048586245"/>
                  </a:ext>
                </a:extLst>
              </a:tr>
              <a:tr h="361819">
                <a:tc>
                  <a:txBody>
                    <a:bodyPr/>
                    <a:lstStyle/>
                    <a:p>
                      <a:pPr algn="ctr"/>
                      <a:endParaRPr lang="ru-RU" dirty="0"/>
                    </a:p>
                  </a:txBody>
                  <a:tcPr/>
                </a:tc>
                <a:tc>
                  <a:txBody>
                    <a:bodyPr/>
                    <a:lstStyle/>
                    <a:p>
                      <a:endParaRPr lang="ru-RU"/>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i="0" dirty="0">
                          <a:solidFill>
                            <a:schemeClr val="tx2"/>
                          </a:solidFill>
                          <a:effectLst>
                            <a:outerShdw blurRad="38100" dist="38100" dir="2700000" algn="tl">
                              <a:srgbClr val="000000">
                                <a:alpha val="43137"/>
                              </a:srgbClr>
                            </a:outerShdw>
                          </a:effectLst>
                        </a:rPr>
                        <a:t>АО «ГНЦ НИИАР»</a:t>
                      </a:r>
                    </a:p>
                  </a:txBody>
                  <a:tcPr/>
                </a:tc>
                <a:tc>
                  <a:txBody>
                    <a:bodyPr/>
                    <a:lstStyle/>
                    <a:p>
                      <a:endParaRPr lang="ru-RU" dirty="0"/>
                    </a:p>
                  </a:txBody>
                  <a:tcPr/>
                </a:tc>
                <a:tc>
                  <a:txBody>
                    <a:bodyPr/>
                    <a:lstStyle/>
                    <a:p>
                      <a:pPr algn="ctr"/>
                      <a:endParaRPr lang="ru-RU" dirty="0"/>
                    </a:p>
                  </a:txBody>
                  <a:tcPr/>
                </a:tc>
                <a:tc>
                  <a:txBody>
                    <a:bodyPr/>
                    <a:lstStyle/>
                    <a:p>
                      <a:pPr algn="ctr"/>
                      <a:endParaRPr lang="ru-RU" dirty="0"/>
                    </a:p>
                  </a:txBody>
                  <a:tcPr/>
                </a:tc>
                <a:extLst>
                  <a:ext uri="{0D108BD9-81ED-4DB2-BD59-A6C34878D82A}">
                    <a16:rowId xmlns:a16="http://schemas.microsoft.com/office/drawing/2014/main" val="2572114666"/>
                  </a:ext>
                </a:extLst>
              </a:tr>
              <a:tr h="633184">
                <a:tc>
                  <a:txBody>
                    <a:bodyPr/>
                    <a:lstStyle/>
                    <a:p>
                      <a:pPr algn="ctr"/>
                      <a:r>
                        <a:rPr lang="ru-RU" sz="1800" b="1" dirty="0">
                          <a:solidFill>
                            <a:srgbClr val="353F7B"/>
                          </a:solidFill>
                        </a:rPr>
                        <a:t>92</a:t>
                      </a:r>
                    </a:p>
                  </a:txBody>
                  <a:tcPr/>
                </a:tc>
                <a:tc>
                  <a:txBody>
                    <a:bodyPr/>
                    <a:lstStyle/>
                    <a:p>
                      <a:endParaRPr lang="ru-RU"/>
                    </a:p>
                  </a:txBody>
                  <a:tcPr/>
                </a:tc>
                <a:tc>
                  <a:txBody>
                    <a:bodyPr/>
                    <a:lstStyle/>
                    <a:p>
                      <a:pPr algn="ctr"/>
                      <a:r>
                        <a:rPr lang="ru-RU" b="0" i="0" dirty="0">
                          <a:solidFill>
                            <a:schemeClr val="accent5">
                              <a:lumMod val="75000"/>
                            </a:schemeClr>
                          </a:solidFill>
                          <a:effectLst/>
                        </a:rPr>
                        <a:t>92</a:t>
                      </a:r>
                    </a:p>
                  </a:txBody>
                  <a:tcPr/>
                </a:tc>
                <a:tc>
                  <a:txBody>
                    <a:bodyPr/>
                    <a:lstStyle/>
                    <a:p>
                      <a:pPr algn="ctr"/>
                      <a:endParaRPr lang="ru-RU" b="1" i="0" dirty="0">
                        <a:solidFill>
                          <a:schemeClr val="tx2"/>
                        </a:solidFill>
                        <a:effectLst/>
                      </a:endParaRPr>
                    </a:p>
                  </a:txBody>
                  <a:tcPr/>
                </a:tc>
                <a:tc>
                  <a:txBody>
                    <a:bodyPr/>
                    <a:lstStyle/>
                    <a:p>
                      <a:pPr algn="ctr"/>
                      <a:r>
                        <a:rPr lang="ru-RU" b="0" i="1" dirty="0">
                          <a:solidFill>
                            <a:schemeClr val="tx1"/>
                          </a:solidFill>
                        </a:rPr>
                        <a:t>78</a:t>
                      </a:r>
                    </a:p>
                  </a:txBody>
                  <a:tcPr/>
                </a:tc>
                <a:tc>
                  <a:txBody>
                    <a:bodyPr/>
                    <a:lstStyle/>
                    <a:p>
                      <a:pPr algn="ctr"/>
                      <a:r>
                        <a:rPr lang="ru-RU" b="0" i="1" dirty="0">
                          <a:solidFill>
                            <a:schemeClr val="tx1"/>
                          </a:solidFill>
                        </a:rPr>
                        <a:t>14</a:t>
                      </a:r>
                    </a:p>
                    <a:p>
                      <a:pPr algn="ctr"/>
                      <a:endParaRPr lang="ru-RU" b="0" i="1" dirty="0">
                        <a:solidFill>
                          <a:schemeClr val="tx1"/>
                        </a:solidFill>
                      </a:endParaRPr>
                    </a:p>
                  </a:txBody>
                  <a:tcPr/>
                </a:tc>
                <a:extLst>
                  <a:ext uri="{0D108BD9-81ED-4DB2-BD59-A6C34878D82A}">
                    <a16:rowId xmlns:a16="http://schemas.microsoft.com/office/drawing/2014/main" val="915330606"/>
                  </a:ext>
                </a:extLst>
              </a:tr>
              <a:tr h="468421">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tx2">
                              <a:lumMod val="75000"/>
                            </a:schemeClr>
                          </a:solidFill>
                          <a:effectLst>
                            <a:outerShdw blurRad="38100" dist="38100" dir="2700000" algn="tl">
                              <a:srgbClr val="000000">
                                <a:alpha val="43137"/>
                              </a:srgbClr>
                            </a:outerShdw>
                          </a:effectLst>
                        </a:rPr>
                        <a:t>АО  «Прогресс-Экология»</a:t>
                      </a:r>
                    </a:p>
                  </a:txBody>
                  <a:tcPr/>
                </a:tc>
                <a:tc hMerge="1">
                  <a:txBody>
                    <a:bodyPr/>
                    <a:lstStyle/>
                    <a:p>
                      <a:endParaRPr lang="ru-RU" dirty="0"/>
                    </a:p>
                  </a:txBody>
                  <a:tcPr/>
                </a:tc>
                <a:tc hMerge="1">
                  <a:txBody>
                    <a:bodyPr/>
                    <a:lstStyle/>
                    <a:p>
                      <a:endParaRPr lang="ru-RU" dirty="0"/>
                    </a:p>
                  </a:txBody>
                  <a:tcPr/>
                </a:tc>
                <a:tc hMerge="1">
                  <a:txBody>
                    <a:bodyPr/>
                    <a:lstStyle/>
                    <a:p>
                      <a:pPr algn="ctr"/>
                      <a:endParaRPr lang="ru-RU" b="1" i="0" dirty="0">
                        <a:solidFill>
                          <a:schemeClr val="tx2"/>
                        </a:solidFill>
                        <a:effectLst/>
                      </a:endParaRPr>
                    </a:p>
                  </a:txBody>
                  <a:tcPr/>
                </a:tc>
                <a:tc hMerge="1">
                  <a:txBody>
                    <a:bodyPr/>
                    <a:lstStyle/>
                    <a:p>
                      <a:pPr algn="ctr"/>
                      <a:endParaRPr lang="ru-RU" b="0" i="1" dirty="0">
                        <a:solidFill>
                          <a:schemeClr val="tx1"/>
                        </a:solidFill>
                      </a:endParaRPr>
                    </a:p>
                  </a:txBody>
                  <a:tcPr/>
                </a:tc>
                <a:tc hMerge="1">
                  <a:txBody>
                    <a:bodyPr/>
                    <a:lstStyle/>
                    <a:p>
                      <a:pPr algn="ctr"/>
                      <a:endParaRPr lang="ru-RU" b="0" i="1" dirty="0">
                        <a:solidFill>
                          <a:schemeClr val="tx1"/>
                        </a:solidFill>
                      </a:endParaRPr>
                    </a:p>
                  </a:txBody>
                  <a:tcPr/>
                </a:tc>
                <a:extLst>
                  <a:ext uri="{0D108BD9-81ED-4DB2-BD59-A6C34878D82A}">
                    <a16:rowId xmlns:a16="http://schemas.microsoft.com/office/drawing/2014/main" val="501170819"/>
                  </a:ext>
                </a:extLst>
              </a:tr>
              <a:tr h="361819">
                <a:tc>
                  <a:txBody>
                    <a:bodyPr/>
                    <a:lstStyle/>
                    <a:p>
                      <a:pPr algn="ctr"/>
                      <a:endParaRPr lang="ru-RU" sz="1800" b="1" dirty="0">
                        <a:solidFill>
                          <a:srgbClr val="353F7B"/>
                        </a:solidFill>
                      </a:endParaRPr>
                    </a:p>
                  </a:txBody>
                  <a:tcPr/>
                </a:tc>
                <a:tc>
                  <a:txBody>
                    <a:bodyPr/>
                    <a:lstStyle/>
                    <a:p>
                      <a:endParaRPr lang="ru-RU"/>
                    </a:p>
                  </a:txBody>
                  <a:tcPr/>
                </a:tc>
                <a:tc>
                  <a:txBody>
                    <a:bodyPr/>
                    <a:lstStyle/>
                    <a:p>
                      <a:pPr algn="ctr"/>
                      <a:r>
                        <a:rPr lang="ru-RU" i="1" dirty="0">
                          <a:solidFill>
                            <a:srgbClr val="33599D"/>
                          </a:solidFill>
                        </a:rPr>
                        <a:t>Не обучались</a:t>
                      </a:r>
                    </a:p>
                  </a:txBody>
                  <a:tcPr/>
                </a:tc>
                <a:tc>
                  <a:txBody>
                    <a:bodyPr/>
                    <a:lstStyle/>
                    <a:p>
                      <a:pPr algn="ctr"/>
                      <a:endParaRPr lang="ru-RU" b="1" i="0" dirty="0">
                        <a:solidFill>
                          <a:schemeClr val="tx2"/>
                        </a:solidFill>
                        <a:effectLst/>
                      </a:endParaRPr>
                    </a:p>
                  </a:txBody>
                  <a:tcPr/>
                </a:tc>
                <a:tc>
                  <a:txBody>
                    <a:bodyPr/>
                    <a:lstStyle/>
                    <a:p>
                      <a:pPr algn="ctr"/>
                      <a:endParaRPr lang="ru-RU" b="0" i="1" dirty="0">
                        <a:solidFill>
                          <a:schemeClr val="tx1"/>
                        </a:solidFill>
                      </a:endParaRPr>
                    </a:p>
                  </a:txBody>
                  <a:tcPr/>
                </a:tc>
                <a:tc>
                  <a:txBody>
                    <a:bodyPr/>
                    <a:lstStyle/>
                    <a:p>
                      <a:pPr algn="ctr"/>
                      <a:endParaRPr lang="ru-RU" b="0" i="1" dirty="0">
                        <a:solidFill>
                          <a:schemeClr val="tx1"/>
                        </a:solidFill>
                      </a:endParaRPr>
                    </a:p>
                  </a:txBody>
                  <a:tcPr/>
                </a:tc>
                <a:extLst>
                  <a:ext uri="{0D108BD9-81ED-4DB2-BD59-A6C34878D82A}">
                    <a16:rowId xmlns:a16="http://schemas.microsoft.com/office/drawing/2014/main" val="2561524697"/>
                  </a:ext>
                </a:extLst>
              </a:tr>
              <a:tr h="633184">
                <a:tc>
                  <a:txBody>
                    <a:bodyPr/>
                    <a:lstStyle/>
                    <a:p>
                      <a:pPr algn="ctr"/>
                      <a:r>
                        <a:rPr lang="ru-RU" sz="1800" b="1" dirty="0">
                          <a:solidFill>
                            <a:srgbClr val="353F7B"/>
                          </a:solidFill>
                        </a:rPr>
                        <a:t>Итого:</a:t>
                      </a:r>
                    </a:p>
                    <a:p>
                      <a:pPr algn="ctr"/>
                      <a:r>
                        <a:rPr lang="ru-RU" sz="1800" b="1" dirty="0">
                          <a:solidFill>
                            <a:srgbClr val="353F7B"/>
                          </a:solidFill>
                        </a:rPr>
                        <a:t>1169</a:t>
                      </a:r>
                    </a:p>
                  </a:txBody>
                  <a:tcPr/>
                </a:tc>
                <a:tc>
                  <a:txBody>
                    <a:bodyPr/>
                    <a:lstStyle/>
                    <a:p>
                      <a:endParaRPr lang="ru-RU" dirty="0"/>
                    </a:p>
                    <a:p>
                      <a:pPr algn="ctr"/>
                      <a:r>
                        <a:rPr lang="ru-RU" b="1" dirty="0">
                          <a:solidFill>
                            <a:srgbClr val="33599D"/>
                          </a:solidFill>
                        </a:rPr>
                        <a:t>463</a:t>
                      </a:r>
                    </a:p>
                  </a:txBody>
                  <a:tcPr/>
                </a:tc>
                <a:tc>
                  <a:txBody>
                    <a:bodyPr/>
                    <a:lstStyle/>
                    <a:p>
                      <a:pPr algn="ctr"/>
                      <a:endParaRPr lang="ru-RU" dirty="0"/>
                    </a:p>
                    <a:p>
                      <a:pPr algn="ctr"/>
                      <a:r>
                        <a:rPr lang="ru-RU" b="1" dirty="0">
                          <a:solidFill>
                            <a:srgbClr val="33599D"/>
                          </a:solidFill>
                        </a:rPr>
                        <a:t>571</a:t>
                      </a:r>
                    </a:p>
                  </a:txBody>
                  <a:tcPr/>
                </a:tc>
                <a:tc>
                  <a:txBody>
                    <a:bodyPr/>
                    <a:lstStyle/>
                    <a:p>
                      <a:pPr algn="ctr"/>
                      <a:endParaRPr lang="ru-RU" dirty="0"/>
                    </a:p>
                    <a:p>
                      <a:pPr algn="ctr"/>
                      <a:r>
                        <a:rPr lang="ru-RU" b="1" dirty="0">
                          <a:solidFill>
                            <a:srgbClr val="33599D"/>
                          </a:solidFill>
                        </a:rPr>
                        <a:t>135</a:t>
                      </a:r>
                    </a:p>
                  </a:txBody>
                  <a:tcPr/>
                </a:tc>
                <a:tc>
                  <a:txBody>
                    <a:bodyPr/>
                    <a:lstStyle/>
                    <a:p>
                      <a:pPr algn="ctr"/>
                      <a:endParaRPr lang="ru-RU" b="1" dirty="0">
                        <a:solidFill>
                          <a:srgbClr val="353F7B"/>
                        </a:solidFill>
                      </a:endParaRPr>
                    </a:p>
                    <a:p>
                      <a:pPr algn="ctr"/>
                      <a:r>
                        <a:rPr lang="ru-RU" b="0" i="1" dirty="0">
                          <a:solidFill>
                            <a:srgbClr val="353F7B"/>
                          </a:solidFill>
                        </a:rPr>
                        <a:t>867</a:t>
                      </a:r>
                    </a:p>
                  </a:txBody>
                  <a:tcPr/>
                </a:tc>
                <a:tc>
                  <a:txBody>
                    <a:bodyPr/>
                    <a:lstStyle/>
                    <a:p>
                      <a:pPr algn="ctr"/>
                      <a:endParaRPr lang="ru-RU" b="1" dirty="0">
                        <a:solidFill>
                          <a:srgbClr val="353F7B"/>
                        </a:solidFill>
                      </a:endParaRPr>
                    </a:p>
                    <a:p>
                      <a:pPr algn="ctr"/>
                      <a:r>
                        <a:rPr lang="ru-RU" b="0" i="1" dirty="0">
                          <a:solidFill>
                            <a:srgbClr val="353F7B"/>
                          </a:solidFill>
                        </a:rPr>
                        <a:t>302</a:t>
                      </a:r>
                    </a:p>
                  </a:txBody>
                  <a:tcPr/>
                </a:tc>
                <a:extLst>
                  <a:ext uri="{0D108BD9-81ED-4DB2-BD59-A6C34878D82A}">
                    <a16:rowId xmlns:a16="http://schemas.microsoft.com/office/drawing/2014/main" val="4257123176"/>
                  </a:ext>
                </a:extLst>
              </a:tr>
            </a:tbl>
          </a:graphicData>
        </a:graphic>
      </p:graphicFrame>
    </p:spTree>
    <p:extLst>
      <p:ext uri="{BB962C8B-B14F-4D97-AF65-F5344CB8AC3E}">
        <p14:creationId xmlns:p14="http://schemas.microsoft.com/office/powerpoint/2010/main" val="1721527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52650" y="1046603"/>
            <a:ext cx="7886700" cy="5086778"/>
          </a:xfrm>
        </p:spPr>
        <p:txBody>
          <a:bodyPr>
            <a:normAutofit fontScale="92500"/>
          </a:bodyPr>
          <a:lstStyle/>
          <a:p>
            <a:pPr marL="0" indent="0">
              <a:buNone/>
            </a:pPr>
            <a:r>
              <a:rPr lang="ru-RU" b="1" u="sng" dirty="0">
                <a:solidFill>
                  <a:schemeClr val="accent1">
                    <a:lumMod val="50000"/>
                  </a:schemeClr>
                </a:solidFill>
              </a:rPr>
              <a:t>Организациям - участникам проекта «МБИР»:</a:t>
            </a:r>
            <a:endParaRPr lang="ru-RU" b="1" dirty="0">
              <a:solidFill>
                <a:schemeClr val="accent1">
                  <a:lumMod val="50000"/>
                </a:schemeClr>
              </a:solidFill>
            </a:endParaRPr>
          </a:p>
          <a:p>
            <a:pPr marL="0" indent="0">
              <a:buNone/>
            </a:pPr>
            <a:r>
              <a:rPr lang="ru-RU" dirty="0"/>
              <a:t> - в полной мере использовать квоты по обучению специалистов в рамках Образовательного проекта СРО АО</a:t>
            </a:r>
          </a:p>
          <a:p>
            <a:pPr marL="0" indent="0">
              <a:buNone/>
            </a:pPr>
            <a:r>
              <a:rPr lang="ru-RU" dirty="0"/>
              <a:t> - подготовить предложения о разработке или корректировке действующих учебных программ, учитывая специфику объектов проекта «МБИР»</a:t>
            </a:r>
          </a:p>
          <a:p>
            <a:pPr marL="0" indent="0">
              <a:buNone/>
            </a:pPr>
            <a:r>
              <a:rPr lang="ru-RU" dirty="0"/>
              <a:t> </a:t>
            </a:r>
            <a:r>
              <a:rPr lang="ru-RU" b="1" u="sng" dirty="0">
                <a:solidFill>
                  <a:schemeClr val="accent1">
                    <a:lumMod val="50000"/>
                  </a:schemeClr>
                </a:solidFill>
              </a:rPr>
              <a:t>СРО АО:</a:t>
            </a:r>
            <a:endParaRPr lang="ru-RU" b="1" dirty="0">
              <a:solidFill>
                <a:schemeClr val="accent1">
                  <a:lumMod val="50000"/>
                </a:schemeClr>
              </a:solidFill>
            </a:endParaRPr>
          </a:p>
          <a:p>
            <a:pPr marL="0" indent="0">
              <a:buNone/>
            </a:pPr>
            <a:r>
              <a:rPr lang="ru-RU" dirty="0"/>
              <a:t> - в случае необходимости изыскивать для организаций-участников проекта «МБИР» возможности по увеличению квот Образовательного проекта</a:t>
            </a:r>
          </a:p>
          <a:p>
            <a:pPr marL="0" indent="0">
              <a:buNone/>
            </a:pPr>
            <a:r>
              <a:rPr lang="ru-RU" dirty="0"/>
              <a:t> - обеспечить разработку и корректировку учебных программ по предложениям организаций-участников проекта «МБИР» </a:t>
            </a:r>
          </a:p>
        </p:txBody>
      </p:sp>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54</a:t>
            </a:fld>
            <a:endParaRPr lang="ru-RU" dirty="0"/>
          </a:p>
        </p:txBody>
      </p:sp>
      <p:sp>
        <p:nvSpPr>
          <p:cNvPr id="5" name="Заголовок 1"/>
          <p:cNvSpPr>
            <a:spLocks noGrp="1"/>
          </p:cNvSpPr>
          <p:nvPr>
            <p:ph type="title"/>
          </p:nvPr>
        </p:nvSpPr>
        <p:spPr>
          <a:xfrm>
            <a:off x="1689254" y="36576"/>
            <a:ext cx="7480453" cy="586596"/>
          </a:xfrm>
        </p:spPr>
        <p:txBody>
          <a:bodyPr>
            <a:normAutofit fontScale="90000"/>
          </a:bodyPr>
          <a:lstStyle/>
          <a:p>
            <a:pPr algn="ctr"/>
            <a:r>
              <a:rPr lang="ru-RU" dirty="0"/>
              <a:t>          Меры по обеспечению работы ОП в рамках строительства проекта «МБИР»</a:t>
            </a:r>
          </a:p>
        </p:txBody>
      </p:sp>
    </p:spTree>
    <p:extLst>
      <p:ext uri="{BB962C8B-B14F-4D97-AF65-F5344CB8AC3E}">
        <p14:creationId xmlns:p14="http://schemas.microsoft.com/office/powerpoint/2010/main" val="3026141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28344" y="198275"/>
            <a:ext cx="2743200" cy="365125"/>
          </a:xfrm>
        </p:spPr>
        <p:txBody>
          <a:bodyPr/>
          <a:lstStyle/>
          <a:p>
            <a:fld id="{3765C533-573A-49DE-874E-AB87EF57987D}" type="slidenum">
              <a:rPr lang="ru-RU" smtClean="0"/>
              <a:pPr/>
              <a:t>55</a:t>
            </a:fld>
            <a:endParaRPr lang="ru-RU" dirty="0"/>
          </a:p>
        </p:txBody>
      </p:sp>
      <p:sp>
        <p:nvSpPr>
          <p:cNvPr id="5" name="Заголовок 1"/>
          <p:cNvSpPr>
            <a:spLocks noGrp="1"/>
          </p:cNvSpPr>
          <p:nvPr>
            <p:ph type="title"/>
          </p:nvPr>
        </p:nvSpPr>
        <p:spPr>
          <a:xfrm>
            <a:off x="1524000" y="27432"/>
            <a:ext cx="7777908" cy="586596"/>
          </a:xfrm>
        </p:spPr>
        <p:txBody>
          <a:bodyPr>
            <a:noAutofit/>
          </a:bodyPr>
          <a:lstStyle/>
          <a:p>
            <a:pPr algn="ctr"/>
            <a:r>
              <a:rPr lang="ru-RU" dirty="0">
                <a:solidFill>
                  <a:srgbClr val="002060"/>
                </a:solidFill>
              </a:rPr>
              <a:t>          Независимая оценка квалификации</a:t>
            </a:r>
          </a:p>
        </p:txBody>
      </p:sp>
      <p:sp>
        <p:nvSpPr>
          <p:cNvPr id="6" name="Прямоугольник 5"/>
          <p:cNvSpPr/>
          <p:nvPr/>
        </p:nvSpPr>
        <p:spPr>
          <a:xfrm>
            <a:off x="2934160" y="1159543"/>
            <a:ext cx="6367749" cy="1003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Федеральный закон от 03.07.2016 N 238-ФЗ </a:t>
            </a:r>
            <a:r>
              <a:rPr lang="en-US"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"О независимой оценке квалификации"</a:t>
            </a:r>
          </a:p>
        </p:txBody>
      </p:sp>
      <p:sp>
        <p:nvSpPr>
          <p:cNvPr id="7" name="Прямоугольник 6"/>
          <p:cNvSpPr/>
          <p:nvPr/>
        </p:nvSpPr>
        <p:spPr>
          <a:xfrm>
            <a:off x="2934159" y="2453153"/>
            <a:ext cx="6367750" cy="943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Градостроительный кодекс Российской Федерации от 29.12.2004 </a:t>
            </a:r>
            <a:r>
              <a:rPr lang="en-US" b="1" dirty="0">
                <a:latin typeface="Times New Roman" panose="02020603050405020304" pitchFamily="18" charset="0"/>
                <a:cs typeface="Times New Roman" panose="02020603050405020304" pitchFamily="18" charset="0"/>
              </a:rPr>
              <a:t>N 190-</a:t>
            </a:r>
            <a:r>
              <a:rPr lang="ru-RU" b="1" dirty="0">
                <a:latin typeface="Times New Roman" panose="02020603050405020304" pitchFamily="18" charset="0"/>
                <a:cs typeface="Times New Roman" panose="02020603050405020304" pitchFamily="18" charset="0"/>
              </a:rPr>
              <a:t>ФЗ, статья 55.5-1</a:t>
            </a:r>
          </a:p>
        </p:txBody>
      </p:sp>
      <p:sp>
        <p:nvSpPr>
          <p:cNvPr id="8" name="Прямоугольник 7"/>
          <p:cNvSpPr/>
          <p:nvPr/>
        </p:nvSpPr>
        <p:spPr>
          <a:xfrm>
            <a:off x="2934160" y="3686909"/>
            <a:ext cx="6367749" cy="1380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Приказ Минстрой России от 15.04.2022 г. №286/</a:t>
            </a:r>
            <a:r>
              <a:rPr lang="ru-RU" b="1" dirty="0" err="1">
                <a:latin typeface="Times New Roman" panose="02020603050405020304" pitchFamily="18" charset="0"/>
                <a:cs typeface="Times New Roman" panose="02020603050405020304" pitchFamily="18" charset="0"/>
              </a:rPr>
              <a:t>пр</a:t>
            </a:r>
            <a:endParaRPr lang="ru-RU" b="1" dirty="0">
              <a:latin typeface="Times New Roman" panose="02020603050405020304" pitchFamily="18" charset="0"/>
              <a:cs typeface="Times New Roman" panose="02020603050405020304" pitchFamily="18" charset="0"/>
            </a:endParaRPr>
          </a:p>
          <a:p>
            <a:pPr algn="ctr"/>
            <a:r>
              <a:rPr lang="ru-RU" sz="1000" b="1" dirty="0"/>
              <a:t>Об утверждении перечня документов, подтверждающих соответствие физического лица минимальным требованиям, установленным частью 10 статьи 55.5.-1 Градостроительного кодекса РФ, состава сведений, включаемых в национальные реестры специалистов, порядка внесения изменений в национальные реестры специалистов, оснований для отказа во включении сведений о физическом лице в соответствующий национальный реестр специалистов, перечня случаев, при которых сведения о физическом лице исключаются из национального реестра специалистов»</a:t>
            </a:r>
            <a:endParaRPr lang="ru-RU" sz="1000" b="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934160" y="5263157"/>
            <a:ext cx="6367749" cy="1148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Приказ Минстрой России от 30.06.2022 N 529/</a:t>
            </a:r>
            <a:r>
              <a:rPr lang="ru-RU" b="1" dirty="0" err="1">
                <a:latin typeface="Times New Roman" panose="02020603050405020304" pitchFamily="18" charset="0"/>
                <a:cs typeface="Times New Roman" panose="02020603050405020304" pitchFamily="18" charset="0"/>
              </a:rPr>
              <a:t>пр</a:t>
            </a:r>
            <a:endParaRPr lang="ru-RU" b="1" dirty="0">
              <a:latin typeface="Times New Roman" panose="02020603050405020304" pitchFamily="18" charset="0"/>
              <a:cs typeface="Times New Roman" panose="02020603050405020304" pitchFamily="18" charset="0"/>
            </a:endParaRPr>
          </a:p>
          <a:p>
            <a:pPr algn="ctr"/>
            <a:r>
              <a:rPr lang="ru-RU" sz="1000" dirty="0"/>
              <a:t>О переносе сроков прохождения независимой оценки квалификации физического лица, претендующего на осуществление профессиональной деятельности по организации выполнения работ по инженерным изысканиям, подготовке проектной документации, работ по строительству, реконструкции, капитальному ремонту, сносу объекта капитального строительства</a:t>
            </a:r>
          </a:p>
          <a:p>
            <a:pPr algn="ctr"/>
            <a:endParaRPr lang="ru-RU" b="1" dirty="0">
              <a:latin typeface="Times New Roman" panose="02020603050405020304" pitchFamily="18" charset="0"/>
              <a:cs typeface="Times New Roman" panose="02020603050405020304" pitchFamily="18" charset="0"/>
            </a:endParaRPr>
          </a:p>
        </p:txBody>
      </p:sp>
      <p:sp>
        <p:nvSpPr>
          <p:cNvPr id="10" name="Горизонтальный свиток 9"/>
          <p:cNvSpPr/>
          <p:nvPr/>
        </p:nvSpPr>
        <p:spPr>
          <a:xfrm>
            <a:off x="1605152" y="3548379"/>
            <a:ext cx="1229857" cy="1139426"/>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НРС</a:t>
            </a:r>
          </a:p>
        </p:txBody>
      </p:sp>
    </p:spTree>
    <p:extLst>
      <p:ext uri="{BB962C8B-B14F-4D97-AF65-F5344CB8AC3E}">
        <p14:creationId xmlns:p14="http://schemas.microsoft.com/office/powerpoint/2010/main" val="8573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30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30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30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3217" y="146979"/>
            <a:ext cx="7649167" cy="365125"/>
          </a:xfrm>
        </p:spPr>
        <p:txBody>
          <a:bodyPr>
            <a:normAutofit fontScale="90000"/>
          </a:bodyPr>
          <a:lstStyle/>
          <a:p>
            <a:r>
              <a:rPr lang="ru-RU" dirty="0">
                <a:solidFill>
                  <a:srgbClr val="002060"/>
                </a:solidFill>
              </a:rPr>
              <a:t>            ЦТКАО - Центр оценки квалификации</a:t>
            </a:r>
            <a:endParaRPr lang="ru-RU" dirty="0"/>
          </a:p>
        </p:txBody>
      </p:sp>
      <p:sp>
        <p:nvSpPr>
          <p:cNvPr id="4" name="Номер слайда 3"/>
          <p:cNvSpPr>
            <a:spLocks noGrp="1"/>
          </p:cNvSpPr>
          <p:nvPr>
            <p:ph type="sldNum" sz="quarter" idx="12"/>
          </p:nvPr>
        </p:nvSpPr>
        <p:spPr>
          <a:xfrm>
            <a:off x="9534096" y="207419"/>
            <a:ext cx="2743200" cy="365125"/>
          </a:xfrm>
        </p:spPr>
        <p:txBody>
          <a:bodyPr/>
          <a:lstStyle/>
          <a:p>
            <a:fld id="{3765C533-573A-49DE-874E-AB87EF57987D}" type="slidenum">
              <a:rPr lang="ru-RU" smtClean="0"/>
              <a:pPr/>
              <a:t>56</a:t>
            </a:fld>
            <a:endParaRPr lang="ru-RU" dirty="0"/>
          </a:p>
        </p:txBody>
      </p:sp>
      <p:pic>
        <p:nvPicPr>
          <p:cNvPr id="5" name="Рисунок 4">
            <a:extLst>
              <a:ext uri="{FF2B5EF4-FFF2-40B4-BE49-F238E27FC236}">
                <a16:creationId xmlns:a16="http://schemas.microsoft.com/office/drawing/2014/main" id="{C09AC49E-F273-5CD1-DA21-0739112E2D12}"/>
              </a:ext>
            </a:extLst>
          </p:cNvPr>
          <p:cNvPicPr>
            <a:picLocks noChangeAspect="1"/>
          </p:cNvPicPr>
          <p:nvPr/>
        </p:nvPicPr>
        <p:blipFill>
          <a:blip r:embed="rId3"/>
          <a:stretch>
            <a:fillRect/>
          </a:stretch>
        </p:blipFill>
        <p:spPr>
          <a:xfrm>
            <a:off x="1662359" y="950979"/>
            <a:ext cx="1624341" cy="2446399"/>
          </a:xfrm>
          <a:prstGeom prst="rect">
            <a:avLst/>
          </a:prstGeom>
        </p:spPr>
      </p:pic>
      <p:sp>
        <p:nvSpPr>
          <p:cNvPr id="6" name="Прямоугольник 5">
            <a:extLst>
              <a:ext uri="{FF2B5EF4-FFF2-40B4-BE49-F238E27FC236}">
                <a16:creationId xmlns:a16="http://schemas.microsoft.com/office/drawing/2014/main" id="{085C1AAB-3729-EDC7-4041-E153A78BF853}"/>
              </a:ext>
            </a:extLst>
          </p:cNvPr>
          <p:cNvSpPr/>
          <p:nvPr/>
        </p:nvSpPr>
        <p:spPr>
          <a:xfrm>
            <a:off x="3363818" y="950979"/>
            <a:ext cx="7072829" cy="2446398"/>
          </a:xfrm>
          <a:prstGeom prst="rect">
            <a:avLst/>
          </a:prstGeom>
          <a:solidFill>
            <a:sysClr val="window" lastClr="FFFFFF"/>
          </a:solidFill>
          <a:ln w="38100" cap="flat" cmpd="sng" algn="ctr">
            <a:solidFill>
              <a:srgbClr val="33599D"/>
            </a:solidFill>
            <a:prstDash val="solid"/>
          </a:ln>
          <a:effectLst/>
        </p:spPr>
        <p:txBody>
          <a:bodyPr lIns="27000" tIns="27000" rIns="27000" bIns="27000" rtlCol="0" anchor="ctr">
            <a:noAutofit/>
          </a:bodyPr>
          <a:lstStyle/>
          <a:p>
            <a:pPr algn="ctr">
              <a:defRPr/>
            </a:pPr>
            <a:r>
              <a:rPr lang="ru-RU" sz="2000" b="1" dirty="0">
                <a:solidFill>
                  <a:srgbClr val="33599D"/>
                </a:solidFill>
              </a:rPr>
              <a:t>Центр технических компетенций атомной отрасли (ЦТКАО):</a:t>
            </a:r>
          </a:p>
          <a:p>
            <a:pPr algn="ctr">
              <a:defRPr/>
            </a:pPr>
            <a:endParaRPr lang="ru-RU" sz="2000" b="1" dirty="0">
              <a:solidFill>
                <a:prstClr val="black"/>
              </a:solidFill>
            </a:endParaRPr>
          </a:p>
          <a:p>
            <a:pPr algn="ctr">
              <a:defRPr/>
            </a:pPr>
            <a:r>
              <a:rPr lang="ru-RU" sz="2000" dirty="0">
                <a:solidFill>
                  <a:prstClr val="black"/>
                </a:solidFill>
              </a:rPr>
              <a:t>01 октября 2022 года аккредитован Советом по профессиональным квалификациям в строительстве в качестве центра независимой оценки квалификации (ЦОК)</a:t>
            </a:r>
          </a:p>
          <a:p>
            <a:pPr marL="285750" indent="-285750">
              <a:buFontTx/>
              <a:buChar char="-"/>
              <a:defRPr/>
            </a:pPr>
            <a:endParaRPr lang="ru-RU" sz="1330" dirty="0">
              <a:solidFill>
                <a:prstClr val="black"/>
              </a:solidFill>
            </a:endParaRPr>
          </a:p>
        </p:txBody>
      </p:sp>
      <p:sp>
        <p:nvSpPr>
          <p:cNvPr id="7" name="Прямоугольник 6">
            <a:extLst>
              <a:ext uri="{FF2B5EF4-FFF2-40B4-BE49-F238E27FC236}">
                <a16:creationId xmlns:a16="http://schemas.microsoft.com/office/drawing/2014/main" id="{CCF9A76E-C2C0-99A5-EFF3-C6385E0A3363}"/>
              </a:ext>
            </a:extLst>
          </p:cNvPr>
          <p:cNvSpPr/>
          <p:nvPr/>
        </p:nvSpPr>
        <p:spPr>
          <a:xfrm>
            <a:off x="1662360" y="3737204"/>
            <a:ext cx="8774287" cy="581754"/>
          </a:xfrm>
          <a:prstGeom prst="rect">
            <a:avLst/>
          </a:prstGeom>
          <a:solidFill>
            <a:schemeClr val="accent1">
              <a:lumMod val="75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b="1" dirty="0">
                <a:solidFill>
                  <a:schemeClr val="bg1"/>
                </a:solidFill>
              </a:rPr>
              <a:t>Компетенции ЦТКАО</a:t>
            </a:r>
          </a:p>
        </p:txBody>
      </p:sp>
      <p:sp>
        <p:nvSpPr>
          <p:cNvPr id="8" name="Прямоугольник с двумя усеченными противолежащими углами 6">
            <a:extLst>
              <a:ext uri="{FF2B5EF4-FFF2-40B4-BE49-F238E27FC236}">
                <a16:creationId xmlns:a16="http://schemas.microsoft.com/office/drawing/2014/main" id="{3C9B3B97-FCF9-5E2F-C63A-7A1A3BAEF5CE}"/>
              </a:ext>
            </a:extLst>
          </p:cNvPr>
          <p:cNvSpPr/>
          <p:nvPr/>
        </p:nvSpPr>
        <p:spPr>
          <a:xfrm>
            <a:off x="1767816" y="4505298"/>
            <a:ext cx="2807856" cy="1745399"/>
          </a:xfrm>
          <a:prstGeom prst="snip2Diag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с двумя усеченными противолежащими углами 5">
            <a:extLst>
              <a:ext uri="{FF2B5EF4-FFF2-40B4-BE49-F238E27FC236}">
                <a16:creationId xmlns:a16="http://schemas.microsoft.com/office/drawing/2014/main" id="{9EB8253C-B7BA-A4A6-4B13-AA416FD53445}"/>
              </a:ext>
            </a:extLst>
          </p:cNvPr>
          <p:cNvSpPr/>
          <p:nvPr/>
        </p:nvSpPr>
        <p:spPr>
          <a:xfrm>
            <a:off x="4843429" y="4534365"/>
            <a:ext cx="2659379" cy="1749553"/>
          </a:xfrm>
          <a:prstGeom prst="snip2Diag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с двумя усеченными противолежащими углами 4">
            <a:extLst>
              <a:ext uri="{FF2B5EF4-FFF2-40B4-BE49-F238E27FC236}">
                <a16:creationId xmlns:a16="http://schemas.microsoft.com/office/drawing/2014/main" id="{10C76875-CB8C-C4A8-2AE3-0DCBE1878FAB}"/>
              </a:ext>
            </a:extLst>
          </p:cNvPr>
          <p:cNvSpPr/>
          <p:nvPr/>
        </p:nvSpPr>
        <p:spPr>
          <a:xfrm>
            <a:off x="7770564" y="4505599"/>
            <a:ext cx="2666082" cy="1807087"/>
          </a:xfrm>
          <a:prstGeom prst="snip2Diag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D4B93582-EA01-3A4E-C251-A7D09E0EE420}"/>
              </a:ext>
            </a:extLst>
          </p:cNvPr>
          <p:cNvSpPr/>
          <p:nvPr/>
        </p:nvSpPr>
        <p:spPr>
          <a:xfrm>
            <a:off x="1887353" y="4613188"/>
            <a:ext cx="2688319" cy="1323439"/>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Главный инженер проекта                           </a:t>
            </a:r>
            <a:r>
              <a:rPr lang="ru-RU" sz="1600" dirty="0">
                <a:latin typeface="Times New Roman" panose="02020603050405020304" pitchFamily="18" charset="0"/>
                <a:cs typeface="Times New Roman" panose="02020603050405020304" pitchFamily="18" charset="0"/>
              </a:rPr>
              <a:t>(Специалист по организации инженерных изысканий, </a:t>
            </a:r>
            <a:r>
              <a:rPr lang="ru-RU" sz="1600" b="1" dirty="0">
                <a:latin typeface="Times New Roman" panose="02020603050405020304" pitchFamily="18" charset="0"/>
                <a:cs typeface="Times New Roman" panose="02020603050405020304" pitchFamily="18" charset="0"/>
              </a:rPr>
              <a:t>7-уровень квалификации</a:t>
            </a:r>
            <a:r>
              <a:rPr lang="ru-RU" sz="1600" dirty="0">
                <a:latin typeface="Times New Roman" panose="02020603050405020304" pitchFamily="18" charset="0"/>
                <a:cs typeface="Times New Roman" panose="02020603050405020304" pitchFamily="18" charset="0"/>
              </a:rPr>
              <a:t>)</a:t>
            </a:r>
          </a:p>
        </p:txBody>
      </p:sp>
      <p:sp>
        <p:nvSpPr>
          <p:cNvPr id="12" name="Прямоугольник 11">
            <a:extLst>
              <a:ext uri="{FF2B5EF4-FFF2-40B4-BE49-F238E27FC236}">
                <a16:creationId xmlns:a16="http://schemas.microsoft.com/office/drawing/2014/main" id="{AE88CAED-C095-5345-889B-35AE11057B8B}"/>
              </a:ext>
            </a:extLst>
          </p:cNvPr>
          <p:cNvSpPr/>
          <p:nvPr/>
        </p:nvSpPr>
        <p:spPr>
          <a:xfrm>
            <a:off x="4843427" y="4716276"/>
            <a:ext cx="2659380" cy="1569660"/>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Главный инженер проекта                 </a:t>
            </a:r>
          </a:p>
          <a:p>
            <a:pPr algn="ctr"/>
            <a:endParaRPr lang="ru-RU" sz="1600" b="1" dirty="0">
              <a:latin typeface="Times New Roman" panose="02020603050405020304" pitchFamily="18" charset="0"/>
              <a:cs typeface="Times New Roman" panose="02020603050405020304" pitchFamily="18" charset="0"/>
            </a:endParaRPr>
          </a:p>
          <a:p>
            <a:pPr algn="ctr"/>
            <a:r>
              <a:rPr lang="ru-RU" sz="1600" dirty="0">
                <a:latin typeface="Times New Roman" panose="02020603050405020304" pitchFamily="18" charset="0"/>
                <a:cs typeface="Times New Roman" panose="02020603050405020304" pitchFamily="18" charset="0"/>
              </a:rPr>
              <a:t>(Специалист по организации строительства,                         </a:t>
            </a:r>
            <a:r>
              <a:rPr lang="ru-RU" sz="1600" b="1" dirty="0">
                <a:latin typeface="Times New Roman" panose="02020603050405020304" pitchFamily="18" charset="0"/>
                <a:cs typeface="Times New Roman" panose="02020603050405020304" pitchFamily="18" charset="0"/>
              </a:rPr>
              <a:t>7-уровень квалификации</a:t>
            </a:r>
            <a:r>
              <a:rPr lang="ru-RU" sz="1600" dirty="0">
                <a:latin typeface="Times New Roman" panose="02020603050405020304" pitchFamily="18" charset="0"/>
                <a:cs typeface="Times New Roman" panose="02020603050405020304" pitchFamily="18" charset="0"/>
              </a:rPr>
              <a:t>)</a:t>
            </a:r>
          </a:p>
        </p:txBody>
      </p:sp>
      <p:sp>
        <p:nvSpPr>
          <p:cNvPr id="13" name="Прямоугольник 12">
            <a:extLst>
              <a:ext uri="{FF2B5EF4-FFF2-40B4-BE49-F238E27FC236}">
                <a16:creationId xmlns:a16="http://schemas.microsoft.com/office/drawing/2014/main" id="{EA984F70-B233-F5B5-6E23-849BA6D80C22}"/>
              </a:ext>
            </a:extLst>
          </p:cNvPr>
          <p:cNvSpPr/>
          <p:nvPr/>
        </p:nvSpPr>
        <p:spPr>
          <a:xfrm>
            <a:off x="7720987" y="4716277"/>
            <a:ext cx="2796719" cy="1323439"/>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Главный инженер проекта </a:t>
            </a:r>
            <a:r>
              <a:rPr lang="ru-RU" sz="1600" dirty="0">
                <a:latin typeface="Times New Roman" panose="02020603050405020304" pitchFamily="18" charset="0"/>
                <a:cs typeface="Times New Roman" panose="02020603050405020304" pitchFamily="18" charset="0"/>
              </a:rPr>
              <a:t>(Специалист по организации архитектурно-строительного проектирования, </a:t>
            </a:r>
            <a:r>
              <a:rPr lang="ru-RU" sz="1600" b="1" dirty="0">
                <a:latin typeface="Times New Roman" panose="02020603050405020304" pitchFamily="18" charset="0"/>
                <a:cs typeface="Times New Roman" panose="02020603050405020304" pitchFamily="18" charset="0"/>
              </a:rPr>
              <a:t>7-уровень квалификации</a:t>
            </a:r>
            <a:r>
              <a:rPr lang="ru-RU"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88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3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20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3"/>
          <p:cNvSpPr/>
          <p:nvPr/>
        </p:nvSpPr>
        <p:spPr>
          <a:xfrm>
            <a:off x="1861014" y="156830"/>
            <a:ext cx="4256978" cy="352592"/>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Квалификационные требования </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с двумя усеченными противолежащими углами 5"/>
          <p:cNvSpPr/>
          <p:nvPr/>
        </p:nvSpPr>
        <p:spPr>
          <a:xfrm>
            <a:off x="8034305" y="997003"/>
            <a:ext cx="2024422" cy="917346"/>
          </a:xfrm>
          <a:prstGeom prst="snip2DiagRect">
            <a:avLst>
              <a:gd name="adj1" fmla="val 2402"/>
              <a:gd name="adj2" fmla="val 16667"/>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7" name="Прямоугольник с двумя усеченными противолежащими углами 6"/>
          <p:cNvSpPr/>
          <p:nvPr/>
        </p:nvSpPr>
        <p:spPr>
          <a:xfrm>
            <a:off x="5009278" y="988826"/>
            <a:ext cx="1994673" cy="917346"/>
          </a:xfrm>
          <a:prstGeom prst="snip2Diag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8" name="Прямоугольник с двумя усеченными противолежащими углами 7"/>
          <p:cNvSpPr/>
          <p:nvPr/>
        </p:nvSpPr>
        <p:spPr>
          <a:xfrm>
            <a:off x="2010931" y="991278"/>
            <a:ext cx="2066815" cy="896642"/>
          </a:xfrm>
          <a:prstGeom prst="snip2Diag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5" name="Прямоугольник 14"/>
          <p:cNvSpPr/>
          <p:nvPr/>
        </p:nvSpPr>
        <p:spPr>
          <a:xfrm>
            <a:off x="8079045" y="1078167"/>
            <a:ext cx="1979683" cy="738664"/>
          </a:xfrm>
          <a:prstGeom prst="rect">
            <a:avLst/>
          </a:prstGeom>
        </p:spPr>
        <p:txBody>
          <a:bodyPr wrap="square">
            <a:spAutoFit/>
          </a:bodyPr>
          <a:lstStyle/>
          <a:p>
            <a:pPr algn="ctr"/>
            <a:r>
              <a:rPr lang="ru-RU" sz="1050" b="1" dirty="0">
                <a:latin typeface="Times New Roman" panose="02020603050405020304" pitchFamily="18" charset="0"/>
                <a:cs typeface="Times New Roman" panose="02020603050405020304" pitchFamily="18" charset="0"/>
              </a:rPr>
              <a:t>Главный инженер проекта </a:t>
            </a:r>
            <a:r>
              <a:rPr lang="ru-RU" sz="1050" dirty="0">
                <a:latin typeface="Times New Roman" panose="02020603050405020304" pitchFamily="18" charset="0"/>
                <a:cs typeface="Times New Roman" panose="02020603050405020304" pitchFamily="18" charset="0"/>
              </a:rPr>
              <a:t>(Специалист по организации инженерных изысканий,                     </a:t>
            </a:r>
            <a:r>
              <a:rPr lang="ru-RU" sz="1050" b="1" dirty="0">
                <a:latin typeface="Times New Roman" panose="02020603050405020304" pitchFamily="18" charset="0"/>
                <a:cs typeface="Times New Roman" panose="02020603050405020304" pitchFamily="18" charset="0"/>
              </a:rPr>
              <a:t>7-уровень квалификации</a:t>
            </a:r>
            <a:r>
              <a:rPr lang="ru-RU" sz="1050" dirty="0">
                <a:latin typeface="Times New Roman" panose="02020603050405020304" pitchFamily="18" charset="0"/>
                <a:cs typeface="Times New Roman" panose="02020603050405020304" pitchFamily="18" charset="0"/>
              </a:rPr>
              <a:t>)</a:t>
            </a:r>
          </a:p>
        </p:txBody>
      </p:sp>
      <p:sp>
        <p:nvSpPr>
          <p:cNvPr id="16" name="Прямоугольник 15"/>
          <p:cNvSpPr/>
          <p:nvPr/>
        </p:nvSpPr>
        <p:spPr>
          <a:xfrm>
            <a:off x="5034132" y="1098058"/>
            <a:ext cx="1915220" cy="738664"/>
          </a:xfrm>
          <a:prstGeom prst="rect">
            <a:avLst/>
          </a:prstGeom>
        </p:spPr>
        <p:txBody>
          <a:bodyPr wrap="square">
            <a:spAutoFit/>
          </a:bodyPr>
          <a:lstStyle/>
          <a:p>
            <a:pPr algn="ctr"/>
            <a:r>
              <a:rPr lang="ru-RU" sz="1050" b="1" dirty="0">
                <a:latin typeface="Times New Roman" panose="02020603050405020304" pitchFamily="18" charset="0"/>
                <a:cs typeface="Times New Roman" panose="02020603050405020304" pitchFamily="18" charset="0"/>
              </a:rPr>
              <a:t>Главный инженер проекта </a:t>
            </a:r>
            <a:r>
              <a:rPr lang="ru-RU" sz="1050" dirty="0">
                <a:latin typeface="Times New Roman" panose="02020603050405020304" pitchFamily="18" charset="0"/>
                <a:cs typeface="Times New Roman" panose="02020603050405020304" pitchFamily="18" charset="0"/>
              </a:rPr>
              <a:t>(Специалист по организации строительства, </a:t>
            </a:r>
            <a:r>
              <a:rPr lang="ru-RU" sz="1050" b="1" dirty="0">
                <a:latin typeface="Times New Roman" panose="02020603050405020304" pitchFamily="18" charset="0"/>
                <a:cs typeface="Times New Roman" panose="02020603050405020304" pitchFamily="18" charset="0"/>
              </a:rPr>
              <a:t>7-уровень квалификации</a:t>
            </a:r>
            <a:r>
              <a:rPr lang="ru-RU" sz="1050" dirty="0">
                <a:latin typeface="Times New Roman" panose="02020603050405020304" pitchFamily="18" charset="0"/>
                <a:cs typeface="Times New Roman" panose="02020603050405020304" pitchFamily="18" charset="0"/>
              </a:rPr>
              <a:t>)</a:t>
            </a:r>
          </a:p>
        </p:txBody>
      </p:sp>
      <p:sp>
        <p:nvSpPr>
          <p:cNvPr id="17" name="Прямоугольник 16"/>
          <p:cNvSpPr/>
          <p:nvPr/>
        </p:nvSpPr>
        <p:spPr>
          <a:xfrm>
            <a:off x="2082366" y="1025605"/>
            <a:ext cx="1994673" cy="900246"/>
          </a:xfrm>
          <a:prstGeom prst="rect">
            <a:avLst/>
          </a:prstGeom>
        </p:spPr>
        <p:txBody>
          <a:bodyPr wrap="square">
            <a:spAutoFit/>
          </a:bodyPr>
          <a:lstStyle/>
          <a:p>
            <a:pPr algn="ctr"/>
            <a:r>
              <a:rPr lang="ru-RU" sz="1050" b="1" dirty="0">
                <a:latin typeface="Times New Roman" panose="02020603050405020304" pitchFamily="18" charset="0"/>
                <a:cs typeface="Times New Roman" panose="02020603050405020304" pitchFamily="18" charset="0"/>
              </a:rPr>
              <a:t>Главный инженер проекта </a:t>
            </a:r>
            <a:r>
              <a:rPr lang="ru-RU" sz="1050" dirty="0">
                <a:latin typeface="Times New Roman" panose="02020603050405020304" pitchFamily="18" charset="0"/>
                <a:cs typeface="Times New Roman" panose="02020603050405020304" pitchFamily="18" charset="0"/>
              </a:rPr>
              <a:t>(Специалист по организации архитектурно-строительного проектирования, </a:t>
            </a:r>
            <a:r>
              <a:rPr lang="ru-RU" sz="1050" b="1" dirty="0">
                <a:latin typeface="Times New Roman" panose="02020603050405020304" pitchFamily="18" charset="0"/>
                <a:cs typeface="Times New Roman" panose="02020603050405020304" pitchFamily="18" charset="0"/>
              </a:rPr>
              <a:t>7-уровень квалификации</a:t>
            </a:r>
            <a:r>
              <a:rPr lang="ru-RU" sz="1050" dirty="0">
                <a:latin typeface="Times New Roman" panose="02020603050405020304" pitchFamily="18" charset="0"/>
                <a:cs typeface="Times New Roman" panose="02020603050405020304" pitchFamily="18" charset="0"/>
              </a:rPr>
              <a:t>)</a:t>
            </a:r>
          </a:p>
        </p:txBody>
      </p:sp>
      <p:sp>
        <p:nvSpPr>
          <p:cNvPr id="2" name="Выноска со стрелкой вправо 1"/>
          <p:cNvSpPr/>
          <p:nvPr/>
        </p:nvSpPr>
        <p:spPr>
          <a:xfrm rot="5400000">
            <a:off x="5635949" y="-23736"/>
            <a:ext cx="964080" cy="5176531"/>
          </a:xfrm>
          <a:prstGeom prst="rightArrowCallou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u-RU" sz="1350"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71916" y="2261743"/>
            <a:ext cx="7801490" cy="415498"/>
          </a:xfrm>
          <a:prstGeom prst="rect">
            <a:avLst/>
          </a:prstGeom>
        </p:spPr>
        <p:txBody>
          <a:bodyPr wrap="square">
            <a:spAutoFit/>
          </a:bodyPr>
          <a:lstStyle/>
          <a:p>
            <a:pPr algn="ctr"/>
            <a:r>
              <a:rPr lang="ru-RU" sz="1050" b="1" dirty="0">
                <a:latin typeface="Times New Roman" panose="02020603050405020304" pitchFamily="18" charset="0"/>
                <a:cs typeface="Times New Roman" panose="02020603050405020304" pitchFamily="18" charset="0"/>
              </a:rPr>
              <a:t>Высшее образование </a:t>
            </a:r>
            <a:r>
              <a:rPr lang="ru-RU" sz="1050" dirty="0">
                <a:latin typeface="Times New Roman" panose="02020603050405020304" pitchFamily="18" charset="0"/>
                <a:cs typeface="Times New Roman" panose="02020603050405020304" pitchFamily="18" charset="0"/>
              </a:rPr>
              <a:t>по специальности или направлению подготовки </a:t>
            </a:r>
            <a:r>
              <a:rPr lang="ru-RU" sz="1050" b="1" dirty="0">
                <a:latin typeface="Times New Roman" panose="02020603050405020304" pitchFamily="18" charset="0"/>
                <a:cs typeface="Times New Roman" panose="02020603050405020304" pitchFamily="18" charset="0"/>
              </a:rPr>
              <a:t>в области</a:t>
            </a:r>
          </a:p>
          <a:p>
            <a:pPr algn="ctr"/>
            <a:r>
              <a:rPr lang="ru-RU" sz="1050" b="1" dirty="0">
                <a:latin typeface="Times New Roman" panose="02020603050405020304" pitchFamily="18" charset="0"/>
                <a:cs typeface="Times New Roman" panose="02020603050405020304" pitchFamily="18" charset="0"/>
              </a:rPr>
              <a:t>строительства</a:t>
            </a:r>
          </a:p>
        </p:txBody>
      </p:sp>
      <p:sp>
        <p:nvSpPr>
          <p:cNvPr id="19" name="Выноска со стрелкой вправо 18"/>
          <p:cNvSpPr/>
          <p:nvPr/>
        </p:nvSpPr>
        <p:spPr>
          <a:xfrm rot="5400000">
            <a:off x="5811191" y="1598542"/>
            <a:ext cx="613608" cy="3585814"/>
          </a:xfrm>
          <a:prstGeom prst="rightArrowCallou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u-RU" sz="1350" dirty="0">
              <a:solidFill>
                <a:schemeClr val="tx1"/>
              </a:solidFill>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236622" y="3084644"/>
            <a:ext cx="3762749" cy="415498"/>
          </a:xfrm>
          <a:prstGeom prst="rect">
            <a:avLst/>
          </a:prstGeom>
        </p:spPr>
        <p:txBody>
          <a:bodyPr wrap="square">
            <a:spAutoFit/>
          </a:bodyPr>
          <a:lstStyle/>
          <a:p>
            <a:pPr algn="ctr"/>
            <a:r>
              <a:rPr lang="ru-RU" sz="1050" b="1" dirty="0">
                <a:latin typeface="Times New Roman" panose="02020603050405020304" pitchFamily="18" charset="0"/>
                <a:cs typeface="Times New Roman" panose="02020603050405020304" pitchFamily="18" charset="0"/>
              </a:rPr>
              <a:t>Прохождение не реже одного раза в пять лет независимой оценки квалификации</a:t>
            </a:r>
          </a:p>
        </p:txBody>
      </p:sp>
      <p:sp>
        <p:nvSpPr>
          <p:cNvPr id="23" name="Прямоугольник 22"/>
          <p:cNvSpPr/>
          <p:nvPr/>
        </p:nvSpPr>
        <p:spPr>
          <a:xfrm>
            <a:off x="7978318" y="3337692"/>
            <a:ext cx="2566880" cy="1588796"/>
          </a:xfrm>
          <a:prstGeom prst="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50" b="1" dirty="0">
                <a:solidFill>
                  <a:schemeClr val="tx1"/>
                </a:solidFill>
                <a:latin typeface="Times New Roman" panose="02020603050405020304" pitchFamily="18" charset="0"/>
                <a:cs typeface="Times New Roman" panose="02020603050405020304" pitchFamily="18" charset="0"/>
              </a:rPr>
              <a:t>Не менее 10 лет </a:t>
            </a:r>
            <a:r>
              <a:rPr lang="ru-RU" sz="1050" dirty="0">
                <a:solidFill>
                  <a:schemeClr val="tx1"/>
                </a:solidFill>
                <a:latin typeface="Times New Roman" panose="02020603050405020304" pitchFamily="18" charset="0"/>
                <a:cs typeface="Times New Roman" panose="02020603050405020304" pitchFamily="18" charset="0"/>
              </a:rPr>
              <a:t>в области строительства, в том числе не менее 3 лет в организациях, выполняющих инженерные изыскания, на инженерных должностях </a:t>
            </a:r>
            <a:r>
              <a:rPr lang="ru-RU" sz="1050" b="1" dirty="0">
                <a:solidFill>
                  <a:schemeClr val="tx1"/>
                </a:solidFill>
                <a:latin typeface="Times New Roman" panose="02020603050405020304" pitchFamily="18" charset="0"/>
                <a:cs typeface="Times New Roman" panose="02020603050405020304" pitchFamily="18" charset="0"/>
              </a:rPr>
              <a:t>ИЛИ</a:t>
            </a:r>
            <a:r>
              <a:rPr lang="ru-RU" sz="1050" dirty="0">
                <a:solidFill>
                  <a:schemeClr val="tx1"/>
                </a:solidFill>
                <a:latin typeface="Times New Roman" panose="02020603050405020304" pitchFamily="18" charset="0"/>
                <a:cs typeface="Times New Roman" panose="02020603050405020304" pitchFamily="18" charset="0"/>
              </a:rPr>
              <a:t> </a:t>
            </a:r>
            <a:r>
              <a:rPr lang="ru-RU" sz="1050" b="1" dirty="0">
                <a:solidFill>
                  <a:schemeClr val="tx1"/>
                </a:solidFill>
                <a:latin typeface="Times New Roman" panose="02020603050405020304" pitchFamily="18" charset="0"/>
                <a:cs typeface="Times New Roman" panose="02020603050405020304" pitchFamily="18" charset="0"/>
              </a:rPr>
              <a:t>Не менее 5 </a:t>
            </a:r>
            <a:r>
              <a:rPr lang="ru-RU" sz="1050" dirty="0">
                <a:solidFill>
                  <a:schemeClr val="tx1"/>
                </a:solidFill>
                <a:latin typeface="Times New Roman" panose="02020603050405020304" pitchFamily="18" charset="0"/>
                <a:cs typeface="Times New Roman" panose="02020603050405020304" pitchFamily="18" charset="0"/>
              </a:rPr>
              <a:t>в области строительства при прохождении НОК, в том числе не менее 3 лет в организациях, выполняющих инженерные изыскания, на инженерных должностях.</a:t>
            </a:r>
          </a:p>
        </p:txBody>
      </p:sp>
      <p:sp>
        <p:nvSpPr>
          <p:cNvPr id="24" name="Овал 23"/>
          <p:cNvSpPr/>
          <p:nvPr/>
        </p:nvSpPr>
        <p:spPr>
          <a:xfrm>
            <a:off x="5227418" y="3826724"/>
            <a:ext cx="1781149" cy="769091"/>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b="1" dirty="0">
                <a:solidFill>
                  <a:schemeClr val="tx1"/>
                </a:solidFill>
                <a:latin typeface="Times New Roman" panose="02020603050405020304" pitchFamily="18" charset="0"/>
                <a:cs typeface="Times New Roman" panose="02020603050405020304" pitchFamily="18" charset="0"/>
              </a:rPr>
              <a:t>Опыт</a:t>
            </a:r>
          </a:p>
        </p:txBody>
      </p:sp>
      <p:sp>
        <p:nvSpPr>
          <p:cNvPr id="25" name="Прямоугольник 24"/>
          <p:cNvSpPr/>
          <p:nvPr/>
        </p:nvSpPr>
        <p:spPr>
          <a:xfrm>
            <a:off x="1583362" y="3371148"/>
            <a:ext cx="2684656" cy="1521887"/>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50" b="1" dirty="0">
                <a:solidFill>
                  <a:schemeClr val="tx1"/>
                </a:solidFill>
                <a:latin typeface="Times New Roman" panose="02020603050405020304" pitchFamily="18" charset="0"/>
                <a:cs typeface="Times New Roman" panose="02020603050405020304" pitchFamily="18" charset="0"/>
              </a:rPr>
              <a:t>Не менее 10 лет </a:t>
            </a:r>
            <a:r>
              <a:rPr lang="ru-RU" sz="1050" dirty="0">
                <a:solidFill>
                  <a:schemeClr val="tx1"/>
                </a:solidFill>
                <a:latin typeface="Times New Roman" panose="02020603050405020304" pitchFamily="18" charset="0"/>
                <a:cs typeface="Times New Roman" panose="02020603050405020304" pitchFamily="18" charset="0"/>
              </a:rPr>
              <a:t>в области строительства, в том числе не менее 3 лет в организациях, осуществляющих подготовку проектной документации, на инженерных должностях </a:t>
            </a:r>
            <a:r>
              <a:rPr lang="ru-RU" sz="1050" b="1" dirty="0">
                <a:solidFill>
                  <a:schemeClr val="tx1"/>
                </a:solidFill>
                <a:latin typeface="Times New Roman" panose="02020603050405020304" pitchFamily="18" charset="0"/>
                <a:cs typeface="Times New Roman" panose="02020603050405020304" pitchFamily="18" charset="0"/>
              </a:rPr>
              <a:t>ИЛИ</a:t>
            </a:r>
            <a:r>
              <a:rPr lang="ru-RU" sz="1050" dirty="0">
                <a:solidFill>
                  <a:schemeClr val="tx1"/>
                </a:solidFill>
                <a:latin typeface="Times New Roman" panose="02020603050405020304" pitchFamily="18" charset="0"/>
                <a:cs typeface="Times New Roman" panose="02020603050405020304" pitchFamily="18" charset="0"/>
              </a:rPr>
              <a:t> </a:t>
            </a:r>
            <a:r>
              <a:rPr lang="ru-RU" sz="1050" b="1" dirty="0">
                <a:solidFill>
                  <a:schemeClr val="tx1"/>
                </a:solidFill>
                <a:latin typeface="Times New Roman" panose="02020603050405020304" pitchFamily="18" charset="0"/>
                <a:cs typeface="Times New Roman" panose="02020603050405020304" pitchFamily="18" charset="0"/>
              </a:rPr>
              <a:t>Не менее 5 лет </a:t>
            </a:r>
            <a:r>
              <a:rPr lang="ru-RU" sz="1050" dirty="0">
                <a:solidFill>
                  <a:schemeClr val="tx1"/>
                </a:solidFill>
                <a:latin typeface="Times New Roman" panose="02020603050405020304" pitchFamily="18" charset="0"/>
                <a:cs typeface="Times New Roman" panose="02020603050405020304" pitchFamily="18" charset="0"/>
              </a:rPr>
              <a:t>в области строительства</a:t>
            </a:r>
            <a:r>
              <a:rPr lang="ru-RU" sz="1050" b="1" dirty="0">
                <a:solidFill>
                  <a:schemeClr val="tx1"/>
                </a:solidFill>
                <a:latin typeface="Times New Roman" panose="02020603050405020304" pitchFamily="18" charset="0"/>
                <a:cs typeface="Times New Roman" panose="02020603050405020304" pitchFamily="18" charset="0"/>
              </a:rPr>
              <a:t> </a:t>
            </a:r>
            <a:r>
              <a:rPr lang="ru-RU" sz="1050" dirty="0">
                <a:solidFill>
                  <a:schemeClr val="tx1"/>
                </a:solidFill>
                <a:latin typeface="Times New Roman" panose="02020603050405020304" pitchFamily="18" charset="0"/>
                <a:cs typeface="Times New Roman" panose="02020603050405020304" pitchFamily="18" charset="0"/>
              </a:rPr>
              <a:t>при условии прохождения НОК, в том числе не менее 3 лет </a:t>
            </a:r>
            <a:r>
              <a:rPr lang="ru-RU" sz="1050">
                <a:solidFill>
                  <a:schemeClr val="tx1"/>
                </a:solidFill>
                <a:latin typeface="Times New Roman" panose="02020603050405020304" pitchFamily="18" charset="0"/>
                <a:cs typeface="Times New Roman" panose="02020603050405020304" pitchFamily="18" charset="0"/>
              </a:rPr>
              <a:t>в организациях, осуществляющих </a:t>
            </a:r>
            <a:r>
              <a:rPr lang="ru-RU" sz="1050" dirty="0">
                <a:solidFill>
                  <a:schemeClr val="tx1"/>
                </a:solidFill>
                <a:latin typeface="Times New Roman" panose="02020603050405020304" pitchFamily="18" charset="0"/>
                <a:cs typeface="Times New Roman" panose="02020603050405020304" pitchFamily="18" charset="0"/>
              </a:rPr>
              <a:t>подготовку проектной документации.</a:t>
            </a:r>
          </a:p>
        </p:txBody>
      </p:sp>
      <p:sp>
        <p:nvSpPr>
          <p:cNvPr id="26" name="Прямоугольник 25"/>
          <p:cNvSpPr/>
          <p:nvPr/>
        </p:nvSpPr>
        <p:spPr>
          <a:xfrm>
            <a:off x="4377358" y="4989191"/>
            <a:ext cx="3481267" cy="1316716"/>
          </a:xfrm>
          <a:prstGeom prst="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50" b="1" dirty="0">
                <a:solidFill>
                  <a:schemeClr val="tx1"/>
                </a:solidFill>
                <a:latin typeface="Times New Roman" panose="02020603050405020304" pitchFamily="18" charset="0"/>
                <a:cs typeface="Times New Roman" panose="02020603050405020304" pitchFamily="18" charset="0"/>
              </a:rPr>
              <a:t>Не менее 10 лет </a:t>
            </a:r>
            <a:r>
              <a:rPr lang="ru-RU" sz="1050" dirty="0">
                <a:solidFill>
                  <a:schemeClr val="tx1"/>
                </a:solidFill>
                <a:latin typeface="Times New Roman" panose="02020603050405020304" pitchFamily="18" charset="0"/>
                <a:cs typeface="Times New Roman" panose="02020603050405020304" pitchFamily="18" charset="0"/>
              </a:rPr>
              <a:t>в области строительства, в том числе не менее </a:t>
            </a:r>
            <a:r>
              <a:rPr lang="ru-RU" sz="1050" b="1" dirty="0">
                <a:solidFill>
                  <a:schemeClr val="tx1"/>
                </a:solidFill>
                <a:latin typeface="Times New Roman" panose="02020603050405020304" pitchFamily="18" charset="0"/>
                <a:cs typeface="Times New Roman" panose="02020603050405020304" pitchFamily="18" charset="0"/>
              </a:rPr>
              <a:t>3 лет </a:t>
            </a:r>
            <a:r>
              <a:rPr lang="ru-RU" sz="1050" dirty="0">
                <a:solidFill>
                  <a:schemeClr val="tx1"/>
                </a:solidFill>
                <a:latin typeface="Times New Roman" panose="02020603050405020304" pitchFamily="18" charset="0"/>
                <a:cs typeface="Times New Roman" panose="02020603050405020304" pitchFamily="18" charset="0"/>
              </a:rPr>
              <a:t>в организациях, осуществляющих строительство, реконструкцию, капитальный</a:t>
            </a:r>
          </a:p>
          <a:p>
            <a:pPr algn="just"/>
            <a:r>
              <a:rPr lang="ru-RU" sz="1050" dirty="0">
                <a:solidFill>
                  <a:schemeClr val="tx1"/>
                </a:solidFill>
                <a:latin typeface="Times New Roman" panose="02020603050405020304" pitchFamily="18" charset="0"/>
                <a:cs typeface="Times New Roman" panose="02020603050405020304" pitchFamily="18" charset="0"/>
              </a:rPr>
              <a:t>ремонт, снос объектов капитального строительства, на инженерных должностях </a:t>
            </a:r>
            <a:r>
              <a:rPr lang="ru-RU" sz="1050" b="1" dirty="0">
                <a:solidFill>
                  <a:schemeClr val="tx1"/>
                </a:solidFill>
                <a:latin typeface="Times New Roman" panose="02020603050405020304" pitchFamily="18" charset="0"/>
                <a:cs typeface="Times New Roman" panose="02020603050405020304" pitchFamily="18" charset="0"/>
              </a:rPr>
              <a:t>ИЛИ</a:t>
            </a:r>
            <a:r>
              <a:rPr lang="ru-RU" sz="1050" dirty="0">
                <a:solidFill>
                  <a:schemeClr val="tx1"/>
                </a:solidFill>
                <a:latin typeface="Times New Roman" panose="02020603050405020304" pitchFamily="18" charset="0"/>
                <a:cs typeface="Times New Roman" panose="02020603050405020304" pitchFamily="18" charset="0"/>
              </a:rPr>
              <a:t> </a:t>
            </a:r>
            <a:r>
              <a:rPr lang="ru-RU" sz="1050" b="1" dirty="0">
                <a:solidFill>
                  <a:schemeClr val="tx1"/>
                </a:solidFill>
                <a:latin typeface="Times New Roman" panose="02020603050405020304" pitchFamily="18" charset="0"/>
                <a:cs typeface="Times New Roman" panose="02020603050405020304" pitchFamily="18" charset="0"/>
              </a:rPr>
              <a:t>не менее 5 лет </a:t>
            </a:r>
            <a:r>
              <a:rPr lang="ru-RU" sz="1050" dirty="0">
                <a:solidFill>
                  <a:schemeClr val="tx1"/>
                </a:solidFill>
                <a:latin typeface="Times New Roman" panose="02020603050405020304" pitchFamily="18" charset="0"/>
                <a:cs typeface="Times New Roman" panose="02020603050405020304" pitchFamily="18" charset="0"/>
              </a:rPr>
              <a:t>в области строительства</a:t>
            </a:r>
            <a:r>
              <a:rPr lang="ru-RU" sz="1050" b="1" dirty="0">
                <a:solidFill>
                  <a:schemeClr val="tx1"/>
                </a:solidFill>
                <a:latin typeface="Times New Roman" panose="02020603050405020304" pitchFamily="18" charset="0"/>
                <a:cs typeface="Times New Roman" panose="02020603050405020304" pitchFamily="18" charset="0"/>
              </a:rPr>
              <a:t> </a:t>
            </a:r>
            <a:r>
              <a:rPr lang="ru-RU" sz="1050" dirty="0">
                <a:solidFill>
                  <a:schemeClr val="tx1"/>
                </a:solidFill>
                <a:latin typeface="Times New Roman" panose="02020603050405020304" pitchFamily="18" charset="0"/>
                <a:cs typeface="Times New Roman" panose="02020603050405020304" pitchFamily="18" charset="0"/>
              </a:rPr>
              <a:t>при условии прохождения НОК, в том числе не менее 3 лет в организациях, осуществляющих строительство, капитальный ремонт и снос.</a:t>
            </a:r>
          </a:p>
        </p:txBody>
      </p:sp>
      <p:sp>
        <p:nvSpPr>
          <p:cNvPr id="27" name="Стрелка вправо 26"/>
          <p:cNvSpPr/>
          <p:nvPr/>
        </p:nvSpPr>
        <p:spPr>
          <a:xfrm>
            <a:off x="7094322" y="4010072"/>
            <a:ext cx="789621" cy="356529"/>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 name="Стрелка вправо 27"/>
          <p:cNvSpPr/>
          <p:nvPr/>
        </p:nvSpPr>
        <p:spPr>
          <a:xfrm rot="10800000">
            <a:off x="4307405" y="4000684"/>
            <a:ext cx="789623" cy="350771"/>
          </a:xfrm>
          <a:prstGeom prst="rightArrow">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9" name="Стрелка вправо 28"/>
          <p:cNvSpPr/>
          <p:nvPr/>
        </p:nvSpPr>
        <p:spPr>
          <a:xfrm rot="5400000">
            <a:off x="5953807" y="4627049"/>
            <a:ext cx="286268" cy="438016"/>
          </a:xfrm>
          <a:prstGeom prst="rightArrow">
            <a:avLst>
              <a:gd name="adj1" fmla="val 50000"/>
              <a:gd name="adj2" fmla="val 55843"/>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7" name="Облако 36"/>
          <p:cNvSpPr/>
          <p:nvPr/>
        </p:nvSpPr>
        <p:spPr>
          <a:xfrm>
            <a:off x="1583363" y="5050633"/>
            <a:ext cx="2682133" cy="1325628"/>
          </a:xfrm>
          <a:prstGeom prst="cloud">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solidFill>
                  <a:schemeClr val="tx1"/>
                </a:solidFill>
                <a:latin typeface="Times New Roman" panose="02020603050405020304" pitchFamily="18" charset="0"/>
                <a:cs typeface="Times New Roman" panose="02020603050405020304" pitchFamily="18" charset="0"/>
              </a:rPr>
              <a:t>Рекомендуется прохождение ДПО в области архитектурно-строительного проектирования  </a:t>
            </a:r>
            <a:r>
              <a:rPr lang="ru-RU" sz="1050" b="1" dirty="0">
                <a:solidFill>
                  <a:schemeClr val="tx1"/>
                </a:solidFill>
                <a:latin typeface="Times New Roman" panose="02020603050405020304" pitchFamily="18" charset="0"/>
                <a:cs typeface="Times New Roman" panose="02020603050405020304" pitchFamily="18" charset="0"/>
              </a:rPr>
              <a:t>раз в 5 лет</a:t>
            </a:r>
          </a:p>
        </p:txBody>
      </p:sp>
      <p:sp>
        <p:nvSpPr>
          <p:cNvPr id="38" name="Облако 37"/>
          <p:cNvSpPr/>
          <p:nvPr/>
        </p:nvSpPr>
        <p:spPr>
          <a:xfrm>
            <a:off x="7981247" y="5050633"/>
            <a:ext cx="2548755" cy="1287778"/>
          </a:xfrm>
          <a:prstGeom prst="cloud">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solidFill>
                  <a:schemeClr val="tx1"/>
                </a:solidFill>
                <a:latin typeface="Times New Roman" panose="02020603050405020304" pitchFamily="18" charset="0"/>
                <a:cs typeface="Times New Roman" panose="02020603050405020304" pitchFamily="18" charset="0"/>
              </a:rPr>
              <a:t>Рекомендуется прохождение</a:t>
            </a:r>
            <a:r>
              <a:rPr lang="ru-RU" sz="1050" b="1" dirty="0">
                <a:solidFill>
                  <a:schemeClr val="tx1"/>
                </a:solidFill>
                <a:latin typeface="Times New Roman" panose="02020603050405020304" pitchFamily="18" charset="0"/>
                <a:cs typeface="Times New Roman" panose="02020603050405020304" pitchFamily="18" charset="0"/>
              </a:rPr>
              <a:t> ДПО </a:t>
            </a:r>
            <a:r>
              <a:rPr lang="ru-RU" sz="1050" dirty="0">
                <a:solidFill>
                  <a:schemeClr val="tx1"/>
                </a:solidFill>
                <a:latin typeface="Times New Roman" panose="02020603050405020304" pitchFamily="18" charset="0"/>
                <a:cs typeface="Times New Roman" panose="02020603050405020304" pitchFamily="18" charset="0"/>
              </a:rPr>
              <a:t>в области инженерных изысканий </a:t>
            </a:r>
            <a:r>
              <a:rPr lang="ru-RU" sz="1050" b="1" dirty="0">
                <a:solidFill>
                  <a:schemeClr val="tx1"/>
                </a:solidFill>
                <a:latin typeface="Times New Roman" panose="02020603050405020304" pitchFamily="18" charset="0"/>
                <a:cs typeface="Times New Roman" panose="02020603050405020304" pitchFamily="18" charset="0"/>
              </a:rPr>
              <a:t>раз в 5 лет</a:t>
            </a:r>
          </a:p>
        </p:txBody>
      </p:sp>
      <p:sp>
        <p:nvSpPr>
          <p:cNvPr id="22" name="Номер слайда 3">
            <a:extLst>
              <a:ext uri="{FF2B5EF4-FFF2-40B4-BE49-F238E27FC236}">
                <a16:creationId xmlns:a16="http://schemas.microsoft.com/office/drawing/2014/main" id="{F5A16C89-CC4E-41C6-9DCD-1111E26F6757}"/>
              </a:ext>
            </a:extLst>
          </p:cNvPr>
          <p:cNvSpPr>
            <a:spLocks noGrp="1"/>
          </p:cNvSpPr>
          <p:nvPr>
            <p:ph type="sldNum" sz="quarter" idx="12"/>
          </p:nvPr>
        </p:nvSpPr>
        <p:spPr>
          <a:xfrm>
            <a:off x="9527200" y="207419"/>
            <a:ext cx="2743200" cy="365125"/>
          </a:xfrm>
        </p:spPr>
        <p:txBody>
          <a:bodyPr/>
          <a:lstStyle/>
          <a:p>
            <a:fld id="{3765C533-573A-49DE-874E-AB87EF57987D}" type="slidenum">
              <a:rPr lang="ru-RU" smtClean="0"/>
              <a:pPr/>
              <a:t>57</a:t>
            </a:fld>
            <a:endParaRPr lang="ru-RU" dirty="0"/>
          </a:p>
        </p:txBody>
      </p:sp>
    </p:spTree>
    <p:extLst>
      <p:ext uri="{BB962C8B-B14F-4D97-AF65-F5344CB8AC3E}">
        <p14:creationId xmlns:p14="http://schemas.microsoft.com/office/powerpoint/2010/main" val="355217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5522" y="179028"/>
            <a:ext cx="8416888" cy="343560"/>
          </a:xfrm>
        </p:spPr>
        <p:txBody>
          <a:bodyPr>
            <a:normAutofit fontScale="90000"/>
          </a:bodyPr>
          <a:lstStyle/>
          <a:p>
            <a:r>
              <a:rPr lang="ru-RU" dirty="0"/>
              <a:t>    Программы ДПО для подготовки прохождения НОК</a:t>
            </a:r>
          </a:p>
        </p:txBody>
      </p:sp>
      <p:graphicFrame>
        <p:nvGraphicFramePr>
          <p:cNvPr id="5" name="Объект 4"/>
          <p:cNvGraphicFramePr>
            <a:graphicFrameLocks noGrp="1"/>
          </p:cNvGraphicFramePr>
          <p:nvPr>
            <p:ph idx="1"/>
          </p:nvPr>
        </p:nvGraphicFramePr>
        <p:xfrm>
          <a:off x="2196028" y="925415"/>
          <a:ext cx="8086382" cy="5464368"/>
        </p:xfrm>
        <a:graphic>
          <a:graphicData uri="http://schemas.openxmlformats.org/drawingml/2006/table">
            <a:tbl>
              <a:tblPr firstRow="1" firstCol="1" bandRow="1">
                <a:tableStyleId>{5C22544A-7EE6-4342-B048-85BDC9FD1C3A}</a:tableStyleId>
              </a:tblPr>
              <a:tblGrid>
                <a:gridCol w="1347105">
                  <a:extLst>
                    <a:ext uri="{9D8B030D-6E8A-4147-A177-3AD203B41FA5}">
                      <a16:colId xmlns:a16="http://schemas.microsoft.com/office/drawing/2014/main" val="3910014794"/>
                    </a:ext>
                  </a:extLst>
                </a:gridCol>
                <a:gridCol w="6739277">
                  <a:extLst>
                    <a:ext uri="{9D8B030D-6E8A-4147-A177-3AD203B41FA5}">
                      <a16:colId xmlns:a16="http://schemas.microsoft.com/office/drawing/2014/main" val="3011678885"/>
                    </a:ext>
                  </a:extLst>
                </a:gridCol>
              </a:tblGrid>
              <a:tr h="573250">
                <a:tc>
                  <a:txBody>
                    <a:bodyPr/>
                    <a:lstStyle/>
                    <a:p>
                      <a:pPr algn="ctr">
                        <a:lnSpc>
                          <a:spcPct val="115000"/>
                        </a:lnSpc>
                        <a:spcAft>
                          <a:spcPts val="0"/>
                        </a:spcAft>
                        <a:tabLst>
                          <a:tab pos="5229225" algn="l"/>
                        </a:tabLst>
                      </a:pPr>
                      <a:r>
                        <a:rPr lang="ru-RU" sz="1400" dirty="0">
                          <a:effectLst/>
                        </a:rPr>
                        <a:t>Шифр программы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400" dirty="0">
                          <a:effectLst/>
                        </a:rPr>
                        <a:t>Наименование программы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8526345"/>
                  </a:ext>
                </a:extLst>
              </a:tr>
              <a:tr h="1873896">
                <a:tc>
                  <a:txBody>
                    <a:bodyPr/>
                    <a:lstStyle/>
                    <a:p>
                      <a:pPr algn="ctr">
                        <a:lnSpc>
                          <a:spcPct val="115000"/>
                        </a:lnSpc>
                        <a:spcAft>
                          <a:spcPts val="0"/>
                        </a:spcAft>
                        <a:tabLst>
                          <a:tab pos="5229225" algn="l"/>
                        </a:tabLst>
                      </a:pPr>
                      <a:r>
                        <a:rPr lang="ru-RU" sz="1400" dirty="0">
                          <a:effectLst/>
                        </a:rPr>
                        <a:t>С-37</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ru-RU" sz="1400" dirty="0">
                          <a:effectLst/>
                        </a:rPr>
                        <a:t>Развитие ключевых профессиональных компетенций главных инженеров проекта по организации строительства (на соответствие требованиям профессионального стандарта «Главный инженер проекта  (специалист по организации строительства)».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2845990"/>
                  </a:ext>
                </a:extLst>
              </a:tr>
              <a:tr h="1766495">
                <a:tc>
                  <a:txBody>
                    <a:bodyPr/>
                    <a:lstStyle/>
                    <a:p>
                      <a:pPr algn="ctr">
                        <a:lnSpc>
                          <a:spcPct val="115000"/>
                        </a:lnSpc>
                        <a:spcAft>
                          <a:spcPts val="0"/>
                        </a:spcAft>
                        <a:tabLst>
                          <a:tab pos="5229225" algn="l"/>
                        </a:tabLst>
                      </a:pPr>
                      <a:r>
                        <a:rPr lang="ru-RU" sz="1400" dirty="0">
                          <a:effectLst/>
                        </a:rPr>
                        <a:t>П-15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ru-RU" sz="1400" dirty="0">
                          <a:effectLst/>
                        </a:rPr>
                        <a:t>Развитие ключевых профессиональных компетенций главных инженеров проекта по организации архитектурно – строительного проектирования                     (на соответствие требованиям профессионального стандарта «Главный инженер проекта (специалист по организации архитектурно – строительного проектирования)».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7465172"/>
                  </a:ext>
                </a:extLst>
              </a:tr>
              <a:tr h="1250727">
                <a:tc>
                  <a:txBody>
                    <a:bodyPr/>
                    <a:lstStyle/>
                    <a:p>
                      <a:pPr algn="ctr">
                        <a:lnSpc>
                          <a:spcPct val="115000"/>
                        </a:lnSpc>
                        <a:spcAft>
                          <a:spcPts val="0"/>
                        </a:spcAft>
                        <a:tabLst>
                          <a:tab pos="5229225" algn="l"/>
                        </a:tabLst>
                      </a:pPr>
                      <a:r>
                        <a:rPr lang="ru-RU" sz="1400" dirty="0">
                          <a:effectLst/>
                        </a:rPr>
                        <a:t>ГЕО-4.1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ru-RU" sz="1400" dirty="0">
                          <a:effectLst/>
                        </a:rPr>
                        <a:t>Развитие ключевых профессиональных компетенций главных инженеров проекта по организации инженерных изысканий (на соответствие требованиям профессионального стандарта «Главный инженер проекта (специалист по организации инженерных изысканий)». </a:t>
                      </a:r>
                      <a:endParaRPr lang="en-US" sz="1400" dirty="0">
                        <a:effectLst/>
                      </a:endParaRPr>
                    </a:p>
                  </a:txBody>
                  <a:tcPr marL="68580" marR="68580" marT="0" marB="0" anchor="ctr"/>
                </a:tc>
                <a:extLst>
                  <a:ext uri="{0D108BD9-81ED-4DB2-BD59-A6C34878D82A}">
                    <a16:rowId xmlns:a16="http://schemas.microsoft.com/office/drawing/2014/main" val="2155819898"/>
                  </a:ext>
                </a:extLst>
              </a:tr>
            </a:tbl>
          </a:graphicData>
        </a:graphic>
      </p:graphicFrame>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58</a:t>
            </a:fld>
            <a:endParaRPr lang="ru-RU" dirty="0"/>
          </a:p>
        </p:txBody>
      </p:sp>
    </p:spTree>
    <p:extLst>
      <p:ext uri="{BB962C8B-B14F-4D97-AF65-F5344CB8AC3E}">
        <p14:creationId xmlns:p14="http://schemas.microsoft.com/office/powerpoint/2010/main" val="2261707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1464" y="144872"/>
            <a:ext cx="7755023" cy="361040"/>
          </a:xfrm>
        </p:spPr>
        <p:txBody>
          <a:bodyPr>
            <a:normAutofit fontScale="90000"/>
          </a:bodyPr>
          <a:lstStyle/>
          <a:p>
            <a:r>
              <a:rPr lang="ru-RU" dirty="0"/>
              <a:t>                 Дорожная карта по прохождению НОК</a:t>
            </a:r>
          </a:p>
        </p:txBody>
      </p:sp>
      <p:sp>
        <p:nvSpPr>
          <p:cNvPr id="4" name="Номер слайда 3"/>
          <p:cNvSpPr>
            <a:spLocks noGrp="1"/>
          </p:cNvSpPr>
          <p:nvPr>
            <p:ph type="sldNum" sz="quarter" idx="12"/>
          </p:nvPr>
        </p:nvSpPr>
        <p:spPr>
          <a:xfrm>
            <a:off x="9546632" y="207419"/>
            <a:ext cx="2743200" cy="365125"/>
          </a:xfrm>
        </p:spPr>
        <p:txBody>
          <a:bodyPr/>
          <a:lstStyle/>
          <a:p>
            <a:fld id="{3765C533-573A-49DE-874E-AB87EF57987D}" type="slidenum">
              <a:rPr lang="ru-RU" smtClean="0"/>
              <a:pPr/>
              <a:t>59</a:t>
            </a:fld>
            <a:endParaRPr lang="ru-RU" dirty="0"/>
          </a:p>
        </p:txBody>
      </p:sp>
      <p:sp>
        <p:nvSpPr>
          <p:cNvPr id="5" name="Прямоугольник 4">
            <a:extLst>
              <a:ext uri="{FF2B5EF4-FFF2-40B4-BE49-F238E27FC236}">
                <a16:creationId xmlns:a16="http://schemas.microsoft.com/office/drawing/2014/main" id="{CCF9A76E-C2C0-99A5-EFF3-C6385E0A3363}"/>
              </a:ext>
            </a:extLst>
          </p:cNvPr>
          <p:cNvSpPr/>
          <p:nvPr/>
        </p:nvSpPr>
        <p:spPr>
          <a:xfrm>
            <a:off x="1711793" y="840567"/>
            <a:ext cx="3266607" cy="409903"/>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b="1" dirty="0">
                <a:solidFill>
                  <a:schemeClr val="tx2">
                    <a:lumMod val="75000"/>
                  </a:schemeClr>
                </a:solidFill>
              </a:rPr>
              <a:t>Заявитель</a:t>
            </a:r>
          </a:p>
        </p:txBody>
      </p:sp>
      <p:sp>
        <p:nvSpPr>
          <p:cNvPr id="7" name="Прямоугольник 6">
            <a:extLst>
              <a:ext uri="{FF2B5EF4-FFF2-40B4-BE49-F238E27FC236}">
                <a16:creationId xmlns:a16="http://schemas.microsoft.com/office/drawing/2014/main" id="{CCF9A76E-C2C0-99A5-EFF3-C6385E0A3363}"/>
              </a:ext>
            </a:extLst>
          </p:cNvPr>
          <p:cNvSpPr/>
          <p:nvPr/>
        </p:nvSpPr>
        <p:spPr>
          <a:xfrm>
            <a:off x="1721435" y="1265085"/>
            <a:ext cx="3256965" cy="441055"/>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Регистрация в ПАК</a:t>
            </a:r>
          </a:p>
        </p:txBody>
      </p:sp>
      <p:sp>
        <p:nvSpPr>
          <p:cNvPr id="8" name="Прямоугольник 7">
            <a:extLst>
              <a:ext uri="{FF2B5EF4-FFF2-40B4-BE49-F238E27FC236}">
                <a16:creationId xmlns:a16="http://schemas.microsoft.com/office/drawing/2014/main" id="{CCF9A76E-C2C0-99A5-EFF3-C6385E0A3363}"/>
              </a:ext>
            </a:extLst>
          </p:cNvPr>
          <p:cNvSpPr/>
          <p:nvPr/>
        </p:nvSpPr>
        <p:spPr>
          <a:xfrm>
            <a:off x="1711793" y="1720755"/>
            <a:ext cx="3266606" cy="1361959"/>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b="1" dirty="0"/>
              <a:t>Заполнение формы заявки                                                                             </a:t>
            </a:r>
            <a:r>
              <a:rPr lang="ru-RU" sz="1400" dirty="0">
                <a:solidFill>
                  <a:schemeClr val="tx2">
                    <a:lumMod val="75000"/>
                  </a:schemeClr>
                </a:solidFill>
              </a:rPr>
              <a:t>(паспортные данные, документ об образовании, сведения о трудовой деятельности, загрузка сканов документов, выбор квалификации, выбор </a:t>
            </a:r>
            <a:r>
              <a:rPr lang="ru-RU" sz="1600" dirty="0">
                <a:solidFill>
                  <a:schemeClr val="tx2">
                    <a:lumMod val="75000"/>
                  </a:schemeClr>
                </a:solidFill>
              </a:rPr>
              <a:t>ЦОК)</a:t>
            </a:r>
          </a:p>
        </p:txBody>
      </p:sp>
      <p:sp>
        <p:nvSpPr>
          <p:cNvPr id="9" name="Прямоугольник 8">
            <a:extLst>
              <a:ext uri="{FF2B5EF4-FFF2-40B4-BE49-F238E27FC236}">
                <a16:creationId xmlns:a16="http://schemas.microsoft.com/office/drawing/2014/main" id="{CCF9A76E-C2C0-99A5-EFF3-C6385E0A3363}"/>
              </a:ext>
            </a:extLst>
          </p:cNvPr>
          <p:cNvSpPr/>
          <p:nvPr/>
        </p:nvSpPr>
        <p:spPr>
          <a:xfrm>
            <a:off x="1711793" y="3120839"/>
            <a:ext cx="3266606" cy="729299"/>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Рассмотрение заявки и документов ЦОКом</a:t>
            </a:r>
          </a:p>
        </p:txBody>
      </p:sp>
      <p:sp>
        <p:nvSpPr>
          <p:cNvPr id="12" name="Прямоугольник 11">
            <a:extLst>
              <a:ext uri="{FF2B5EF4-FFF2-40B4-BE49-F238E27FC236}">
                <a16:creationId xmlns:a16="http://schemas.microsoft.com/office/drawing/2014/main" id="{CCF9A76E-C2C0-99A5-EFF3-C6385E0A3363}"/>
              </a:ext>
            </a:extLst>
          </p:cNvPr>
          <p:cNvSpPr/>
          <p:nvPr/>
        </p:nvSpPr>
        <p:spPr>
          <a:xfrm>
            <a:off x="1711793" y="3850137"/>
            <a:ext cx="3276248" cy="652356"/>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Согласование даты проведения экзамена</a:t>
            </a:r>
          </a:p>
        </p:txBody>
      </p:sp>
      <p:sp>
        <p:nvSpPr>
          <p:cNvPr id="15" name="Прямоугольник 14">
            <a:extLst>
              <a:ext uri="{FF2B5EF4-FFF2-40B4-BE49-F238E27FC236}">
                <a16:creationId xmlns:a16="http://schemas.microsoft.com/office/drawing/2014/main" id="{CCF9A76E-C2C0-99A5-EFF3-C6385E0A3363}"/>
              </a:ext>
            </a:extLst>
          </p:cNvPr>
          <p:cNvSpPr/>
          <p:nvPr/>
        </p:nvSpPr>
        <p:spPr>
          <a:xfrm>
            <a:off x="1721434" y="4502494"/>
            <a:ext cx="3266607" cy="866607"/>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Оплата услуг по прохождению проф. экзамена на основании договора прохождения проф. экзамена</a:t>
            </a:r>
          </a:p>
        </p:txBody>
      </p:sp>
      <p:sp>
        <p:nvSpPr>
          <p:cNvPr id="16" name="Прямоугольник 15">
            <a:extLst>
              <a:ext uri="{FF2B5EF4-FFF2-40B4-BE49-F238E27FC236}">
                <a16:creationId xmlns:a16="http://schemas.microsoft.com/office/drawing/2014/main" id="{CCF9A76E-C2C0-99A5-EFF3-C6385E0A3363}"/>
              </a:ext>
            </a:extLst>
          </p:cNvPr>
          <p:cNvSpPr/>
          <p:nvPr/>
        </p:nvSpPr>
        <p:spPr>
          <a:xfrm>
            <a:off x="6038721" y="840566"/>
            <a:ext cx="4422615" cy="409903"/>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b="1" dirty="0">
                <a:solidFill>
                  <a:schemeClr val="tx2">
                    <a:lumMod val="75000"/>
                  </a:schemeClr>
                </a:solidFill>
              </a:rPr>
              <a:t>ЦОК</a:t>
            </a:r>
          </a:p>
        </p:txBody>
      </p:sp>
      <p:sp>
        <p:nvSpPr>
          <p:cNvPr id="19" name="Прямоугольник 18">
            <a:extLst>
              <a:ext uri="{FF2B5EF4-FFF2-40B4-BE49-F238E27FC236}">
                <a16:creationId xmlns:a16="http://schemas.microsoft.com/office/drawing/2014/main" id="{CCF9A76E-C2C0-99A5-EFF3-C6385E0A3363}"/>
              </a:ext>
            </a:extLst>
          </p:cNvPr>
          <p:cNvSpPr/>
          <p:nvPr/>
        </p:nvSpPr>
        <p:spPr>
          <a:xfrm>
            <a:off x="6038720" y="2292437"/>
            <a:ext cx="4422614" cy="1033693"/>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Оформление результатов экзамена (протокол). Направление документов и результатов экзамена соискателя в СПК НОСТРОЙ/НОПРИЗ (не позднее 7 календ.дней)</a:t>
            </a:r>
          </a:p>
        </p:txBody>
      </p:sp>
      <p:sp>
        <p:nvSpPr>
          <p:cNvPr id="20" name="Прямоугольник 19">
            <a:extLst>
              <a:ext uri="{FF2B5EF4-FFF2-40B4-BE49-F238E27FC236}">
                <a16:creationId xmlns:a16="http://schemas.microsoft.com/office/drawing/2014/main" id="{CCF9A76E-C2C0-99A5-EFF3-C6385E0A3363}"/>
              </a:ext>
            </a:extLst>
          </p:cNvPr>
          <p:cNvSpPr/>
          <p:nvPr/>
        </p:nvSpPr>
        <p:spPr>
          <a:xfrm>
            <a:off x="6038720" y="3326130"/>
            <a:ext cx="4422615" cy="2042970"/>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   </a:t>
            </a:r>
          </a:p>
          <a:p>
            <a:pPr algn="ctr">
              <a:defRPr/>
            </a:pPr>
            <a:r>
              <a:rPr lang="ru-RU" sz="1400" dirty="0"/>
              <a:t>СПК (не позднее 14 календ. дней после проведения экзамена):</a:t>
            </a:r>
          </a:p>
          <a:p>
            <a:pPr>
              <a:defRPr/>
            </a:pPr>
            <a:r>
              <a:rPr lang="ru-RU" sz="1400" dirty="0"/>
              <a:t>-    Проверяет, обрабатывает, признает результаты экзамена;</a:t>
            </a:r>
          </a:p>
          <a:p>
            <a:pPr marL="285750" indent="-285750">
              <a:buFontTx/>
              <a:buChar char="-"/>
              <a:defRPr/>
            </a:pPr>
            <a:r>
              <a:rPr lang="ru-RU" sz="1400" dirty="0"/>
              <a:t>Принимает решение о выдаче ЦОКом свидетельства о квалификации; </a:t>
            </a:r>
          </a:p>
          <a:p>
            <a:pPr marL="285750" indent="-285750">
              <a:buFontTx/>
              <a:buChar char="-"/>
              <a:defRPr/>
            </a:pPr>
            <a:r>
              <a:rPr lang="ru-RU" sz="1400" dirty="0"/>
              <a:t>Направляет в НАРК сведения о проведении НОК и внесения в реестр данных о соискателе</a:t>
            </a:r>
          </a:p>
        </p:txBody>
      </p:sp>
      <p:sp>
        <p:nvSpPr>
          <p:cNvPr id="21" name="Прямоугольник 20">
            <a:extLst>
              <a:ext uri="{FF2B5EF4-FFF2-40B4-BE49-F238E27FC236}">
                <a16:creationId xmlns:a16="http://schemas.microsoft.com/office/drawing/2014/main" id="{CCF9A76E-C2C0-99A5-EFF3-C6385E0A3363}"/>
              </a:ext>
            </a:extLst>
          </p:cNvPr>
          <p:cNvSpPr/>
          <p:nvPr/>
        </p:nvSpPr>
        <p:spPr>
          <a:xfrm>
            <a:off x="6038720" y="5369101"/>
            <a:ext cx="4422615" cy="1408889"/>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algn="ctr">
              <a:defRPr/>
            </a:pPr>
            <a:r>
              <a:rPr lang="ru-RU" sz="1400" dirty="0"/>
              <a:t>ЦОК на основании решения СПК, не позднее 30 календ.дней после завершения проф.экзамена, выдает соискателю свидетельство о квалификации, либо заключение о прохождении проф.экзамена, включающее рекомендации для соискателя</a:t>
            </a:r>
          </a:p>
        </p:txBody>
      </p:sp>
      <p:sp>
        <p:nvSpPr>
          <p:cNvPr id="17" name="Прямоугольник 16">
            <a:extLst>
              <a:ext uri="{FF2B5EF4-FFF2-40B4-BE49-F238E27FC236}">
                <a16:creationId xmlns:a16="http://schemas.microsoft.com/office/drawing/2014/main" id="{CCF9A76E-C2C0-99A5-EFF3-C6385E0A3363}"/>
              </a:ext>
            </a:extLst>
          </p:cNvPr>
          <p:cNvSpPr/>
          <p:nvPr/>
        </p:nvSpPr>
        <p:spPr>
          <a:xfrm>
            <a:off x="6038720" y="1274922"/>
            <a:ext cx="4422615" cy="1019007"/>
          </a:xfrm>
          <a:prstGeom prst="rect">
            <a:avLst/>
          </a:prstGeom>
          <a:solidFill>
            <a:schemeClr val="accent1">
              <a:lumMod val="60000"/>
              <a:lumOff val="40000"/>
            </a:schemeClr>
          </a:solidFill>
          <a:ln w="38100" cap="flat" cmpd="sng" algn="ctr">
            <a:solidFill>
              <a:schemeClr val="accent3">
                <a:lumMod val="75000"/>
              </a:schemeClr>
            </a:solidFill>
            <a:prstDash val="solid"/>
          </a:ln>
          <a:effectLst/>
        </p:spPr>
        <p:txBody>
          <a:bodyPr lIns="27000" tIns="27000" rIns="27000" bIns="27000" rtlCol="0" anchor="ctr">
            <a:noAutofit/>
          </a:bodyPr>
          <a:lstStyle/>
          <a:p>
            <a:pPr lvl="0" algn="ctr">
              <a:defRPr/>
            </a:pPr>
            <a:r>
              <a:rPr lang="ru-RU" sz="1400" dirty="0"/>
              <a:t>Экзамен в ЦОК в соответствии с оценочным средством по соответствующей квалификации                                                                                                      </a:t>
            </a:r>
            <a:r>
              <a:rPr lang="ru-RU" sz="1400" dirty="0">
                <a:solidFill>
                  <a:schemeClr val="tx2">
                    <a:lumMod val="75000"/>
                  </a:schemeClr>
                </a:solidFill>
              </a:rPr>
              <a:t>(теоретическая и практическая часть)</a:t>
            </a:r>
            <a:endParaRPr lang="ru-RU" sz="1400" dirty="0">
              <a:solidFill>
                <a:schemeClr val="bg1"/>
              </a:solidFill>
            </a:endParaRPr>
          </a:p>
        </p:txBody>
      </p:sp>
    </p:spTree>
    <p:extLst>
      <p:ext uri="{BB962C8B-B14F-4D97-AF65-F5344CB8AC3E}">
        <p14:creationId xmlns:p14="http://schemas.microsoft.com/office/powerpoint/2010/main" val="43336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20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ssolve">
                                      <p:cBhvr>
                                        <p:cTn id="5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animBg="1"/>
      <p:bldP spid="15" grpId="0" animBg="1"/>
      <p:bldP spid="16" grpId="0" animBg="1"/>
      <p:bldP spid="19" grpId="0" animBg="1"/>
      <p:bldP spid="20" grpId="0" animBg="1"/>
      <p:bldP spid="2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1472" y="216563"/>
            <a:ext cx="2743200" cy="365125"/>
          </a:xfrm>
        </p:spPr>
        <p:txBody>
          <a:bodyPr/>
          <a:lstStyle/>
          <a:p>
            <a:pPr>
              <a:defRPr/>
            </a:pPr>
            <a:fld id="{35A78594-8646-4D53-8F42-51980A186450}" type="slidenum">
              <a:rPr lang="ru-RU"/>
              <a:t>6</a:t>
            </a:fld>
            <a:endParaRPr lang="ru-RU" dirty="0"/>
          </a:p>
        </p:txBody>
      </p:sp>
      <p:sp>
        <p:nvSpPr>
          <p:cNvPr id="5" name="Заголовок 1"/>
          <p:cNvSpPr txBox="1"/>
          <p:nvPr/>
        </p:nvSpPr>
        <p:spPr bwMode="auto">
          <a:xfrm>
            <a:off x="0" y="195001"/>
            <a:ext cx="9906001" cy="34356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002060"/>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3200" b="0" i="0" u="none" strike="noStrike" cap="none" spc="0" dirty="0">
                <a:ln>
                  <a:noFill/>
                </a:ln>
                <a:solidFill>
                  <a:srgbClr val="002060"/>
                </a:solidFill>
                <a:latin typeface="Arial"/>
                <a:ea typeface="Arial"/>
                <a:cs typeface="Arial"/>
              </a:rPr>
              <a:t>Строительный комплекс атомной отрасли 202</a:t>
            </a:r>
            <a:r>
              <a:rPr lang="en-US" sz="3200" b="0" i="0" u="none" strike="noStrike" cap="none" spc="0" dirty="0">
                <a:ln>
                  <a:noFill/>
                </a:ln>
                <a:solidFill>
                  <a:srgbClr val="002060"/>
                </a:solidFill>
                <a:latin typeface="Arial"/>
                <a:ea typeface="Arial"/>
                <a:cs typeface="Arial"/>
              </a:rPr>
              <a:t>2</a:t>
            </a:r>
            <a:endParaRPr dirty="0"/>
          </a:p>
        </p:txBody>
      </p:sp>
      <p:sp>
        <p:nvSpPr>
          <p:cNvPr id="46" name="Полилиния 3"/>
          <p:cNvSpPr/>
          <p:nvPr/>
        </p:nvSpPr>
        <p:spPr bwMode="auto">
          <a:xfrm>
            <a:off x="1671686" y="829113"/>
            <a:ext cx="8084891" cy="5685988"/>
          </a:xfrm>
          <a:custGeom>
            <a:avLst/>
            <a:gdLst>
              <a:gd name="connsiteX0" fmla="*/ 0 w 8871857"/>
              <a:gd name="connsiteY0" fmla="*/ 0 h 5693229"/>
              <a:gd name="connsiteX1" fmla="*/ 0 w 8871857"/>
              <a:gd name="connsiteY1" fmla="*/ 5693229 h 5693229"/>
              <a:gd name="connsiteX2" fmla="*/ 8866415 w 8871857"/>
              <a:gd name="connsiteY2" fmla="*/ 5687786 h 5693229"/>
              <a:gd name="connsiteX3" fmla="*/ 8871857 w 8871857"/>
              <a:gd name="connsiteY3" fmla="*/ 2160815 h 5693229"/>
              <a:gd name="connsiteX4" fmla="*/ 1572986 w 8871857"/>
              <a:gd name="connsiteY4" fmla="*/ 0 h 5693229"/>
              <a:gd name="connsiteX5" fmla="*/ 0 w 8871857"/>
              <a:gd name="connsiteY5" fmla="*/ 0 h 5693229"/>
              <a:gd name="connsiteX0" fmla="*/ 0 w 8866415"/>
              <a:gd name="connsiteY0" fmla="*/ 0 h 5693229"/>
              <a:gd name="connsiteX1" fmla="*/ 0 w 8866415"/>
              <a:gd name="connsiteY1" fmla="*/ 5693229 h 5693229"/>
              <a:gd name="connsiteX2" fmla="*/ 8866415 w 8866415"/>
              <a:gd name="connsiteY2" fmla="*/ 5687786 h 5693229"/>
              <a:gd name="connsiteX3" fmla="*/ 8863390 w 8866415"/>
              <a:gd name="connsiteY3" fmla="*/ 1768967 h 5693229"/>
              <a:gd name="connsiteX4" fmla="*/ 1572986 w 8866415"/>
              <a:gd name="connsiteY4" fmla="*/ 0 h 5693229"/>
              <a:gd name="connsiteX5" fmla="*/ 0 w 8866415"/>
              <a:gd name="connsiteY5" fmla="*/ 0 h 56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6415" h="5693229" extrusionOk="0">
                <a:moveTo>
                  <a:pt x="0" y="0"/>
                </a:moveTo>
                <a:lnTo>
                  <a:pt x="0" y="5693229"/>
                </a:lnTo>
                <a:lnTo>
                  <a:pt x="8866415" y="5687786"/>
                </a:lnTo>
                <a:cubicBezTo>
                  <a:pt x="8865407" y="4381513"/>
                  <a:pt x="8864398" y="3075240"/>
                  <a:pt x="8863390" y="1768967"/>
                </a:cubicBezTo>
                <a:lnTo>
                  <a:pt x="1572986" y="0"/>
                </a:lnTo>
                <a:lnTo>
                  <a:pt x="0" y="0"/>
                </a:lnTo>
                <a:close/>
              </a:path>
            </a:pathLst>
          </a:custGeom>
          <a:solidFill>
            <a:schemeClr val="accent1">
              <a:alpha val="1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ru-RU" sz="1350" b="0" i="0" u="none" strike="noStrike" cap="none" spc="0">
              <a:ln>
                <a:noFill/>
              </a:ln>
              <a:solidFill>
                <a:sysClr val="window" lastClr="FFFFFF"/>
              </a:solidFill>
              <a:latin typeface="Arial"/>
              <a:ea typeface="Arial"/>
              <a:cs typeface="Arial"/>
            </a:endParaRPr>
          </a:p>
        </p:txBody>
      </p:sp>
      <p:sp>
        <p:nvSpPr>
          <p:cNvPr id="47" name="Прямоугольник 46"/>
          <p:cNvSpPr/>
          <p:nvPr/>
        </p:nvSpPr>
        <p:spPr bwMode="auto">
          <a:xfrm>
            <a:off x="6755461" y="2694729"/>
            <a:ext cx="1676437" cy="710955"/>
          </a:xfrm>
          <a:prstGeom prst="rect">
            <a:avLst/>
          </a:prstGeom>
          <a:solidFill>
            <a:schemeClr val="accent1">
              <a:lumMod val="75000"/>
            </a:schemeClr>
          </a:solidFill>
          <a:ln w="38100" cap="flat" cmpd="sng" algn="ctr">
            <a:noFill/>
            <a:prstDash val="solid"/>
          </a:ln>
          <a:effectLst/>
        </p:spPr>
        <p:txBody>
          <a:bodyPr lIns="27000" tIns="27000" rIns="27000" bIns="27000" rtlCol="0" anchor="ctr">
            <a:normAutofit/>
          </a:bodyPr>
          <a:lstStyle/>
          <a:p>
            <a:pPr algn="ctr">
              <a:defRPr/>
            </a:pPr>
            <a:r>
              <a:rPr lang="ru-RU" sz="1300" b="1">
                <a:solidFill>
                  <a:srgbClr val="FFFFFF"/>
                </a:solidFill>
                <a:latin typeface="Arial"/>
              </a:rPr>
              <a:t>Застройщики</a:t>
            </a:r>
            <a:endParaRPr/>
          </a:p>
        </p:txBody>
      </p:sp>
      <p:sp>
        <p:nvSpPr>
          <p:cNvPr id="48" name="Прямоугольник 47"/>
          <p:cNvSpPr/>
          <p:nvPr/>
        </p:nvSpPr>
        <p:spPr bwMode="auto">
          <a:xfrm>
            <a:off x="4663167" y="5075606"/>
            <a:ext cx="1691162" cy="498361"/>
          </a:xfrm>
          <a:prstGeom prst="rect">
            <a:avLst/>
          </a:prstGeom>
          <a:solidFill>
            <a:srgbClr val="465A94"/>
          </a:solidFill>
          <a:ln w="15875" cap="flat" cmpd="sng" algn="ctr">
            <a:solidFill>
              <a:schemeClr val="bg1"/>
            </a:solidFill>
            <a:prstDash val="solid"/>
          </a:ln>
          <a:effectLst/>
        </p:spPr>
        <p:txBody>
          <a:bodyPr lIns="27000" tIns="27000" rIns="27000" bIns="27000" rtlCol="0" anchor="ctr">
            <a:normAutofit/>
          </a:bodyPr>
          <a:lstStyle/>
          <a:p>
            <a:pPr algn="ctr">
              <a:defRPr/>
            </a:pPr>
            <a:r>
              <a:rPr lang="ru-RU" sz="1300">
                <a:solidFill>
                  <a:srgbClr val="FFFFFF"/>
                </a:solidFill>
                <a:latin typeface="Arial"/>
              </a:rPr>
              <a:t>Подрядчик</a:t>
            </a:r>
            <a:endParaRPr/>
          </a:p>
        </p:txBody>
      </p:sp>
      <p:sp>
        <p:nvSpPr>
          <p:cNvPr id="49" name="Прямоугольник 48"/>
          <p:cNvSpPr/>
          <p:nvPr/>
        </p:nvSpPr>
        <p:spPr bwMode="auto">
          <a:xfrm>
            <a:off x="4577149" y="4989049"/>
            <a:ext cx="1691162" cy="498361"/>
          </a:xfrm>
          <a:prstGeom prst="rect">
            <a:avLst/>
          </a:prstGeom>
          <a:solidFill>
            <a:srgbClr val="465A94"/>
          </a:solidFill>
          <a:ln w="15875" cap="flat" cmpd="sng" algn="ctr">
            <a:solidFill>
              <a:schemeClr val="bg1"/>
            </a:solidFill>
            <a:prstDash val="solid"/>
          </a:ln>
          <a:effectLst/>
        </p:spPr>
        <p:txBody>
          <a:bodyPr lIns="27000" tIns="27000" rIns="27000" bIns="27000" rtlCol="0" anchor="ctr">
            <a:normAutofit/>
          </a:bodyPr>
          <a:lstStyle/>
          <a:p>
            <a:pPr algn="ctr">
              <a:defRPr/>
            </a:pPr>
            <a:r>
              <a:rPr lang="ru-RU" sz="1300">
                <a:solidFill>
                  <a:srgbClr val="FFFFFF"/>
                </a:solidFill>
                <a:latin typeface="Arial"/>
              </a:rPr>
              <a:t>Подрядчик</a:t>
            </a:r>
            <a:endParaRPr/>
          </a:p>
        </p:txBody>
      </p:sp>
      <p:sp>
        <p:nvSpPr>
          <p:cNvPr id="50" name="Прямоугольник 49"/>
          <p:cNvSpPr/>
          <p:nvPr/>
        </p:nvSpPr>
        <p:spPr bwMode="auto">
          <a:xfrm>
            <a:off x="4491131" y="4902492"/>
            <a:ext cx="1691162" cy="498361"/>
          </a:xfrm>
          <a:prstGeom prst="rect">
            <a:avLst/>
          </a:prstGeom>
          <a:solidFill>
            <a:schemeClr val="accent2"/>
          </a:solidFill>
          <a:ln w="38100" cap="flat" cmpd="sng" algn="ctr">
            <a:noFill/>
            <a:prstDash val="solid"/>
          </a:ln>
          <a:effectLst/>
        </p:spPr>
        <p:txBody>
          <a:bodyPr lIns="27000" tIns="27000" rIns="27000" bIns="27000" rtlCol="0" anchor="ctr">
            <a:normAutofit/>
          </a:bodyPr>
          <a:lstStyle/>
          <a:p>
            <a:pPr algn="ctr">
              <a:defRPr/>
            </a:pPr>
            <a:r>
              <a:rPr lang="ru-RU" sz="1300" b="1">
                <a:solidFill>
                  <a:srgbClr val="FFFFFF"/>
                </a:solidFill>
                <a:latin typeface="Arial"/>
              </a:rPr>
              <a:t>Подрядчики по специализации</a:t>
            </a:r>
            <a:endParaRPr/>
          </a:p>
        </p:txBody>
      </p:sp>
      <p:sp>
        <p:nvSpPr>
          <p:cNvPr id="51" name="Прямоугольник 50"/>
          <p:cNvSpPr/>
          <p:nvPr/>
        </p:nvSpPr>
        <p:spPr bwMode="auto">
          <a:xfrm>
            <a:off x="2435423" y="5075606"/>
            <a:ext cx="1691162" cy="498361"/>
          </a:xfrm>
          <a:prstGeom prst="rect">
            <a:avLst/>
          </a:prstGeom>
          <a:solidFill>
            <a:srgbClr val="465A94"/>
          </a:solidFill>
          <a:ln w="15875" cap="flat" cmpd="sng" algn="ctr">
            <a:solidFill>
              <a:schemeClr val="bg1"/>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srgbClr val="FFFFFF"/>
                </a:solidFill>
                <a:latin typeface="Arial"/>
                <a:ea typeface="Arial"/>
                <a:cs typeface="Arial"/>
              </a:rPr>
              <a:t>Подрядчик</a:t>
            </a:r>
            <a:endParaRPr/>
          </a:p>
        </p:txBody>
      </p:sp>
      <p:sp>
        <p:nvSpPr>
          <p:cNvPr id="52" name="Прямоугольник 51"/>
          <p:cNvSpPr/>
          <p:nvPr/>
        </p:nvSpPr>
        <p:spPr bwMode="auto">
          <a:xfrm>
            <a:off x="2351884" y="4989049"/>
            <a:ext cx="1691162" cy="498361"/>
          </a:xfrm>
          <a:prstGeom prst="rect">
            <a:avLst/>
          </a:prstGeom>
          <a:solidFill>
            <a:srgbClr val="465A94"/>
          </a:solidFill>
          <a:ln w="15875" cap="flat" cmpd="sng" algn="ctr">
            <a:solidFill>
              <a:schemeClr val="bg1"/>
            </a:solid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0" i="0" u="none" strike="noStrike" cap="none" spc="0">
                <a:ln>
                  <a:noFill/>
                </a:ln>
                <a:solidFill>
                  <a:srgbClr val="FFFFFF"/>
                </a:solidFill>
                <a:latin typeface="Arial"/>
                <a:ea typeface="Arial"/>
                <a:cs typeface="Arial"/>
              </a:rPr>
              <a:t>Подрядчик</a:t>
            </a:r>
            <a:endParaRPr/>
          </a:p>
        </p:txBody>
      </p:sp>
      <p:sp>
        <p:nvSpPr>
          <p:cNvPr id="53" name="Прямоугольник 52"/>
          <p:cNvSpPr/>
          <p:nvPr/>
        </p:nvSpPr>
        <p:spPr bwMode="auto">
          <a:xfrm>
            <a:off x="2268346" y="4902492"/>
            <a:ext cx="1691162" cy="498361"/>
          </a:xfrm>
          <a:prstGeom prst="rect">
            <a:avLst/>
          </a:prstGeom>
          <a:solidFill>
            <a:srgbClr val="7030A0"/>
          </a:solidFill>
          <a:ln w="38100" cap="flat" cmpd="sng" algn="ctr">
            <a:noFill/>
            <a:prstDash val="solid"/>
          </a:ln>
          <a:effectLst/>
        </p:spPr>
        <p:txBody>
          <a:bodyPr lIns="27000" tIns="27000" rIns="27000" bIns="27000" rtlCol="0" anchor="ctr">
            <a:normAutofit/>
          </a:bodyPr>
          <a:lstStyle/>
          <a:p>
            <a:pPr algn="ctr">
              <a:defRPr/>
            </a:pPr>
            <a:r>
              <a:rPr lang="ru-RU" sz="1300" b="1">
                <a:solidFill>
                  <a:srgbClr val="FFFFFF"/>
                </a:solidFill>
                <a:latin typeface="Arial"/>
              </a:rPr>
              <a:t>Подрядчики по специализации</a:t>
            </a:r>
            <a:endParaRPr/>
          </a:p>
        </p:txBody>
      </p:sp>
      <p:sp>
        <p:nvSpPr>
          <p:cNvPr id="54" name="Прямоугольник 53"/>
          <p:cNvSpPr/>
          <p:nvPr/>
        </p:nvSpPr>
        <p:spPr bwMode="auto">
          <a:xfrm>
            <a:off x="6938550" y="5104976"/>
            <a:ext cx="1691162" cy="498361"/>
          </a:xfrm>
          <a:prstGeom prst="rect">
            <a:avLst/>
          </a:prstGeom>
          <a:solidFill>
            <a:srgbClr val="465A94"/>
          </a:solidFill>
          <a:ln w="15875" cap="flat" cmpd="sng" algn="ctr">
            <a:solidFill>
              <a:schemeClr val="bg1"/>
            </a:solidFill>
            <a:prstDash val="solid"/>
          </a:ln>
          <a:effectLst/>
        </p:spPr>
        <p:txBody>
          <a:bodyPr lIns="27000" tIns="27000" rIns="27000" bIns="27000" rtlCol="0" anchor="ctr">
            <a:normAutofit/>
          </a:bodyPr>
          <a:lstStyle/>
          <a:p>
            <a:pPr algn="ctr">
              <a:defRPr/>
            </a:pPr>
            <a:r>
              <a:rPr lang="ru-RU" sz="1300">
                <a:solidFill>
                  <a:srgbClr val="FFFFFF"/>
                </a:solidFill>
                <a:latin typeface="Arial"/>
              </a:rPr>
              <a:t>Подрядчик</a:t>
            </a:r>
            <a:endParaRPr/>
          </a:p>
        </p:txBody>
      </p:sp>
      <p:sp>
        <p:nvSpPr>
          <p:cNvPr id="55" name="Прямоугольник 54"/>
          <p:cNvSpPr/>
          <p:nvPr/>
        </p:nvSpPr>
        <p:spPr bwMode="auto">
          <a:xfrm>
            <a:off x="6850052" y="5018419"/>
            <a:ext cx="1691162" cy="498361"/>
          </a:xfrm>
          <a:prstGeom prst="rect">
            <a:avLst/>
          </a:prstGeom>
          <a:solidFill>
            <a:srgbClr val="465A94"/>
          </a:solidFill>
          <a:ln w="15875" cap="flat" cmpd="sng" algn="ctr">
            <a:solidFill>
              <a:schemeClr val="bg1"/>
            </a:solidFill>
            <a:prstDash val="solid"/>
          </a:ln>
          <a:effectLst/>
        </p:spPr>
        <p:txBody>
          <a:bodyPr lIns="27000" tIns="27000" rIns="27000" bIns="27000" rtlCol="0" anchor="ctr">
            <a:normAutofit/>
          </a:bodyPr>
          <a:lstStyle/>
          <a:p>
            <a:pPr algn="ctr">
              <a:defRPr/>
            </a:pPr>
            <a:r>
              <a:rPr lang="ru-RU" sz="1300">
                <a:solidFill>
                  <a:srgbClr val="FFFFFF"/>
                </a:solidFill>
                <a:latin typeface="Arial"/>
              </a:rPr>
              <a:t>Подрядчик</a:t>
            </a:r>
            <a:endParaRPr/>
          </a:p>
        </p:txBody>
      </p:sp>
      <p:sp>
        <p:nvSpPr>
          <p:cNvPr id="56" name="Прямоугольник 55"/>
          <p:cNvSpPr/>
          <p:nvPr/>
        </p:nvSpPr>
        <p:spPr bwMode="auto">
          <a:xfrm>
            <a:off x="6761553" y="4931861"/>
            <a:ext cx="1691162" cy="498361"/>
          </a:xfrm>
          <a:prstGeom prst="rect">
            <a:avLst/>
          </a:prstGeom>
          <a:solidFill>
            <a:schemeClr val="accent1">
              <a:lumMod val="75000"/>
            </a:schemeClr>
          </a:solidFill>
          <a:ln w="38100" cap="flat" cmpd="sng" algn="ctr">
            <a:noFill/>
            <a:prstDash val="solid"/>
          </a:ln>
          <a:effectLst/>
        </p:spPr>
        <p:txBody>
          <a:bodyPr lIns="27000" tIns="27000" rIns="27000" bIns="27000" rtlCol="0" anchor="ctr">
            <a:normAutofit/>
          </a:bodyPr>
          <a:lstStyle/>
          <a:p>
            <a:pPr algn="ctr">
              <a:defRPr/>
            </a:pPr>
            <a:r>
              <a:rPr lang="ru-RU" sz="1300" b="1">
                <a:solidFill>
                  <a:srgbClr val="FFFFFF"/>
                </a:solidFill>
                <a:latin typeface="Arial"/>
              </a:rPr>
              <a:t>Подрядчики по специализации</a:t>
            </a:r>
            <a:endParaRPr/>
          </a:p>
        </p:txBody>
      </p:sp>
      <p:sp>
        <p:nvSpPr>
          <p:cNvPr id="57" name="Прямоугольник 56"/>
          <p:cNvSpPr/>
          <p:nvPr/>
        </p:nvSpPr>
        <p:spPr bwMode="auto">
          <a:xfrm>
            <a:off x="4499335" y="3881774"/>
            <a:ext cx="1699559" cy="716222"/>
          </a:xfrm>
          <a:prstGeom prst="rect">
            <a:avLst/>
          </a:prstGeom>
          <a:solidFill>
            <a:schemeClr val="accent2"/>
          </a:solidFill>
          <a:ln w="3810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1" i="0" u="none" strike="noStrike" cap="none" spc="0">
                <a:ln>
                  <a:noFill/>
                </a:ln>
                <a:solidFill>
                  <a:srgbClr val="FFFFFF"/>
                </a:solidFill>
                <a:latin typeface="Arial"/>
                <a:ea typeface="Arial"/>
                <a:cs typeface="Arial"/>
              </a:rPr>
              <a:t>Генеральные проектировщики</a:t>
            </a:r>
            <a:endParaRPr/>
          </a:p>
        </p:txBody>
      </p:sp>
      <p:sp>
        <p:nvSpPr>
          <p:cNvPr id="58" name="Прямоугольник 57"/>
          <p:cNvSpPr/>
          <p:nvPr/>
        </p:nvSpPr>
        <p:spPr bwMode="auto">
          <a:xfrm>
            <a:off x="2289451" y="3881774"/>
            <a:ext cx="1653315" cy="716222"/>
          </a:xfrm>
          <a:prstGeom prst="rect">
            <a:avLst/>
          </a:prstGeom>
          <a:solidFill>
            <a:srgbClr val="7030A0"/>
          </a:solidFill>
          <a:ln w="3810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1" i="0" u="none" strike="noStrike" cap="none" spc="0">
                <a:ln>
                  <a:noFill/>
                </a:ln>
                <a:solidFill>
                  <a:srgbClr val="FFFFFF"/>
                </a:solidFill>
                <a:latin typeface="Arial"/>
                <a:ea typeface="Arial"/>
                <a:cs typeface="Arial"/>
              </a:rPr>
              <a:t>Комплексные изыскатели</a:t>
            </a:r>
            <a:endParaRPr/>
          </a:p>
        </p:txBody>
      </p:sp>
      <p:cxnSp>
        <p:nvCxnSpPr>
          <p:cNvPr id="59" name="Прямая со стрелкой 58"/>
          <p:cNvCxnSpPr>
            <a:cxnSpLocks/>
            <a:endCxn id="56" idx="0"/>
          </p:cNvCxnSpPr>
          <p:nvPr/>
        </p:nvCxnSpPr>
        <p:spPr bwMode="auto">
          <a:xfrm>
            <a:off x="7599970" y="4600295"/>
            <a:ext cx="7164" cy="331566"/>
          </a:xfrm>
          <a:prstGeom prst="straightConnector1">
            <a:avLst/>
          </a:prstGeom>
          <a:noFill/>
          <a:ln w="38100" cap="flat" cmpd="sng" algn="ctr">
            <a:solidFill>
              <a:schemeClr val="accent5">
                <a:lumMod val="50000"/>
              </a:schemeClr>
            </a:solidFill>
            <a:prstDash val="solid"/>
            <a:miter lim="800000"/>
            <a:headEnd type="none"/>
            <a:tailEnd type="triangle"/>
          </a:ln>
          <a:effectLst/>
        </p:spPr>
      </p:cxnSp>
      <p:cxnSp>
        <p:nvCxnSpPr>
          <p:cNvPr id="60" name="Прямая со стрелкой 59"/>
          <p:cNvCxnSpPr>
            <a:cxnSpLocks/>
            <a:endCxn id="53" idx="0"/>
          </p:cNvCxnSpPr>
          <p:nvPr/>
        </p:nvCxnSpPr>
        <p:spPr bwMode="auto">
          <a:xfrm flipH="1">
            <a:off x="3113928" y="4601431"/>
            <a:ext cx="2181" cy="301061"/>
          </a:xfrm>
          <a:prstGeom prst="straightConnector1">
            <a:avLst/>
          </a:prstGeom>
          <a:noFill/>
          <a:ln w="38100" cap="flat" cmpd="sng" algn="ctr">
            <a:solidFill>
              <a:schemeClr val="accent5">
                <a:lumMod val="50000"/>
              </a:schemeClr>
            </a:solidFill>
            <a:prstDash val="solid"/>
            <a:miter lim="800000"/>
            <a:headEnd type="none"/>
            <a:tailEnd type="triangle"/>
          </a:ln>
          <a:effectLst/>
        </p:spPr>
      </p:cxnSp>
      <p:sp>
        <p:nvSpPr>
          <p:cNvPr id="61" name="Прямоугольник с двумя вырезанными противолежащими углами 64"/>
          <p:cNvSpPr>
            <a:spLocks noChangeAspect="1"/>
          </p:cNvSpPr>
          <p:nvPr/>
        </p:nvSpPr>
        <p:spPr bwMode="auto">
          <a:xfrm>
            <a:off x="7890693" y="3237838"/>
            <a:ext cx="922268" cy="247759"/>
          </a:xfrm>
          <a:prstGeom prst="snip2DiagRect">
            <a:avLst>
              <a:gd name="adj1" fmla="val 0"/>
              <a:gd name="adj2" fmla="val 29110"/>
            </a:avLst>
          </a:prstGeom>
          <a:solidFill>
            <a:srgbClr val="FFFFFF"/>
          </a:solidFill>
          <a:ln w="25400" cap="flat" cmpd="sng" algn="ctr">
            <a:solidFill>
              <a:schemeClr val="tx1"/>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414142"/>
                </a:solidFill>
                <a:latin typeface="Arial"/>
                <a:ea typeface="Arial"/>
                <a:cs typeface="Arial"/>
              </a:rPr>
              <a:t>52 /</a:t>
            </a:r>
            <a:r>
              <a:rPr lang="ru-RU" sz="1350" b="1" i="0" u="none" strike="noStrike" cap="none" spc="0">
                <a:ln>
                  <a:noFill/>
                </a:ln>
                <a:solidFill>
                  <a:srgbClr val="FF0000"/>
                </a:solidFill>
                <a:latin typeface="Arial"/>
                <a:ea typeface="Arial"/>
                <a:cs typeface="Arial"/>
              </a:rPr>
              <a:t> </a:t>
            </a:r>
            <a:r>
              <a:rPr lang="ru-RU" sz="1350" b="1">
                <a:solidFill>
                  <a:srgbClr val="FF0000"/>
                </a:solidFill>
                <a:latin typeface="Arial"/>
                <a:cs typeface="Arial"/>
              </a:rPr>
              <a:t>22</a:t>
            </a:r>
            <a:endParaRPr lang="ru-RU" sz="1350" b="0" i="0" u="none" strike="noStrike" cap="none" spc="0">
              <a:ln>
                <a:noFill/>
              </a:ln>
              <a:solidFill>
                <a:srgbClr val="FF0000"/>
              </a:solidFill>
              <a:latin typeface="Arial"/>
              <a:ea typeface="Arial"/>
              <a:cs typeface="Arial"/>
            </a:endParaRPr>
          </a:p>
        </p:txBody>
      </p:sp>
      <p:sp>
        <p:nvSpPr>
          <p:cNvPr id="62" name="Прямоугольник с двумя вырезанными противолежащими углами 65"/>
          <p:cNvSpPr>
            <a:spLocks noChangeAspect="1"/>
          </p:cNvSpPr>
          <p:nvPr/>
        </p:nvSpPr>
        <p:spPr bwMode="auto">
          <a:xfrm>
            <a:off x="3303638" y="4450151"/>
            <a:ext cx="877586" cy="235756"/>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ru-RU" sz="1350" b="1">
                <a:solidFill>
                  <a:srgbClr val="414142"/>
                </a:solidFill>
                <a:latin typeface="Arial"/>
                <a:cs typeface="Arial"/>
              </a:rPr>
              <a:t>8/</a:t>
            </a:r>
            <a:r>
              <a:rPr lang="ru-RU" sz="1350" b="1">
                <a:solidFill>
                  <a:srgbClr val="FF0000"/>
                </a:solidFill>
                <a:latin typeface="Arial"/>
                <a:cs typeface="Arial"/>
              </a:rPr>
              <a:t>7</a:t>
            </a:r>
            <a:endParaRPr lang="ru-RU" sz="1350" b="0" i="0" u="none" strike="noStrike" cap="none" spc="0">
              <a:ln>
                <a:noFill/>
              </a:ln>
              <a:solidFill>
                <a:srgbClr val="FF0000"/>
              </a:solidFill>
              <a:latin typeface="Arial"/>
              <a:ea typeface="Arial"/>
              <a:cs typeface="Arial"/>
            </a:endParaRPr>
          </a:p>
        </p:txBody>
      </p:sp>
      <p:sp>
        <p:nvSpPr>
          <p:cNvPr id="63" name="Прямоугольник с двумя вырезанными противолежащими углами 66"/>
          <p:cNvSpPr>
            <a:spLocks noChangeAspect="1"/>
          </p:cNvSpPr>
          <p:nvPr/>
        </p:nvSpPr>
        <p:spPr bwMode="auto">
          <a:xfrm>
            <a:off x="5548177" y="4444218"/>
            <a:ext cx="926919" cy="249009"/>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414142"/>
                </a:solidFill>
                <a:latin typeface="Arial"/>
                <a:ea typeface="Arial"/>
                <a:cs typeface="Arial"/>
              </a:rPr>
              <a:t>12/</a:t>
            </a:r>
            <a:r>
              <a:rPr lang="ru-RU" sz="1350" b="1" i="0" u="none" strike="noStrike" cap="none" spc="0">
                <a:ln>
                  <a:noFill/>
                </a:ln>
                <a:solidFill>
                  <a:srgbClr val="FF0000"/>
                </a:solidFill>
                <a:latin typeface="Arial"/>
                <a:ea typeface="Arial"/>
                <a:cs typeface="Arial"/>
              </a:rPr>
              <a:t>10</a:t>
            </a:r>
            <a:endParaRPr lang="ru-RU" sz="1350" b="0" i="0" u="none" strike="noStrike" cap="none" spc="0">
              <a:ln>
                <a:noFill/>
              </a:ln>
              <a:solidFill>
                <a:srgbClr val="FF0000"/>
              </a:solidFill>
              <a:latin typeface="Arial"/>
              <a:ea typeface="Arial"/>
              <a:cs typeface="Arial"/>
            </a:endParaRPr>
          </a:p>
        </p:txBody>
      </p:sp>
      <p:sp>
        <p:nvSpPr>
          <p:cNvPr id="64" name="Прямоугольник с двумя вырезанными противолежащими углами 67"/>
          <p:cNvSpPr>
            <a:spLocks noChangeAspect="1"/>
          </p:cNvSpPr>
          <p:nvPr/>
        </p:nvSpPr>
        <p:spPr bwMode="auto">
          <a:xfrm>
            <a:off x="3303638" y="5395341"/>
            <a:ext cx="877586" cy="235756"/>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414142"/>
                </a:solidFill>
                <a:latin typeface="Arial"/>
                <a:ea typeface="Arial"/>
                <a:cs typeface="Arial"/>
              </a:rPr>
              <a:t>69/</a:t>
            </a:r>
            <a:r>
              <a:rPr lang="ru-RU" sz="1350" b="1">
                <a:solidFill>
                  <a:srgbClr val="FF0000"/>
                </a:solidFill>
                <a:latin typeface="Arial"/>
                <a:cs typeface="Arial"/>
              </a:rPr>
              <a:t>72</a:t>
            </a:r>
            <a:endParaRPr lang="ru-RU" sz="1350" b="0" i="0" u="none" strike="noStrike" cap="none" spc="0">
              <a:ln>
                <a:noFill/>
              </a:ln>
              <a:solidFill>
                <a:srgbClr val="FF0000"/>
              </a:solidFill>
              <a:latin typeface="Arial"/>
              <a:ea typeface="Arial"/>
              <a:cs typeface="Arial"/>
            </a:endParaRPr>
          </a:p>
        </p:txBody>
      </p:sp>
      <p:sp>
        <p:nvSpPr>
          <p:cNvPr id="65" name="Прямоугольник с двумя вырезанными противолежащими углами 68"/>
          <p:cNvSpPr>
            <a:spLocks noChangeAspect="1"/>
          </p:cNvSpPr>
          <p:nvPr/>
        </p:nvSpPr>
        <p:spPr bwMode="auto">
          <a:xfrm>
            <a:off x="5548177" y="5351200"/>
            <a:ext cx="926919" cy="249009"/>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414142"/>
                </a:solidFill>
                <a:latin typeface="Arial"/>
                <a:ea typeface="Arial"/>
                <a:cs typeface="Arial"/>
              </a:rPr>
              <a:t>139/</a:t>
            </a:r>
            <a:r>
              <a:rPr lang="ru-RU" sz="1350" b="1" i="0" u="none" strike="noStrike" cap="none" spc="0">
                <a:ln>
                  <a:noFill/>
                </a:ln>
                <a:solidFill>
                  <a:srgbClr val="FF0000"/>
                </a:solidFill>
                <a:latin typeface="Arial"/>
                <a:ea typeface="Arial"/>
                <a:cs typeface="Arial"/>
              </a:rPr>
              <a:t>141</a:t>
            </a:r>
            <a:endParaRPr lang="ru-RU" sz="1350" b="0" i="0" u="none" strike="noStrike" cap="none" spc="0">
              <a:ln>
                <a:noFill/>
              </a:ln>
              <a:solidFill>
                <a:srgbClr val="FF0000"/>
              </a:solidFill>
              <a:latin typeface="Arial"/>
              <a:ea typeface="Arial"/>
              <a:cs typeface="Arial"/>
            </a:endParaRPr>
          </a:p>
        </p:txBody>
      </p:sp>
      <p:sp>
        <p:nvSpPr>
          <p:cNvPr id="66" name="Прямоугольник с двумя вырезанными противолежащими углами 69"/>
          <p:cNvSpPr>
            <a:spLocks noChangeAspect="1"/>
          </p:cNvSpPr>
          <p:nvPr/>
        </p:nvSpPr>
        <p:spPr bwMode="auto">
          <a:xfrm>
            <a:off x="7890693" y="5381065"/>
            <a:ext cx="918170" cy="246658"/>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en-US" sz="1350" b="1" i="0" u="none" strike="noStrike" cap="none" spc="0">
                <a:ln>
                  <a:noFill/>
                </a:ln>
                <a:solidFill>
                  <a:srgbClr val="414142"/>
                </a:solidFill>
                <a:latin typeface="Arial"/>
                <a:ea typeface="Arial"/>
                <a:cs typeface="Arial"/>
              </a:rPr>
              <a:t>247</a:t>
            </a:r>
            <a:r>
              <a:rPr lang="ru-RU" sz="1350" b="1" i="0" u="none" strike="noStrike" cap="none" spc="0">
                <a:ln>
                  <a:noFill/>
                </a:ln>
                <a:solidFill>
                  <a:srgbClr val="414142"/>
                </a:solidFill>
                <a:latin typeface="Arial"/>
                <a:ea typeface="Arial"/>
                <a:cs typeface="Arial"/>
              </a:rPr>
              <a:t> / </a:t>
            </a:r>
            <a:r>
              <a:rPr lang="ru-RU" sz="1350" b="1" i="0" u="none" strike="noStrike" cap="none" spc="0">
                <a:ln>
                  <a:noFill/>
                </a:ln>
                <a:solidFill>
                  <a:srgbClr val="FF0000"/>
                </a:solidFill>
                <a:latin typeface="Arial"/>
                <a:ea typeface="Arial"/>
                <a:cs typeface="Arial"/>
              </a:rPr>
              <a:t>67</a:t>
            </a:r>
            <a:endParaRPr lang="ru-RU" sz="1350" b="0" i="0" u="none" strike="noStrike" cap="none" spc="0">
              <a:ln>
                <a:noFill/>
              </a:ln>
              <a:solidFill>
                <a:srgbClr val="FF0000"/>
              </a:solidFill>
              <a:latin typeface="Arial"/>
              <a:ea typeface="Arial"/>
              <a:cs typeface="Arial"/>
            </a:endParaRPr>
          </a:p>
        </p:txBody>
      </p:sp>
      <p:sp>
        <p:nvSpPr>
          <p:cNvPr id="67" name="TextBox 66"/>
          <p:cNvSpPr txBox="1"/>
          <p:nvPr/>
        </p:nvSpPr>
        <p:spPr bwMode="auto">
          <a:xfrm>
            <a:off x="1736603" y="989108"/>
            <a:ext cx="1904048" cy="646331"/>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ru-RU" sz="3600" b="1" i="0" u="none" strike="noStrike" cap="none" spc="225">
                <a:ln>
                  <a:noFill/>
                </a:ln>
                <a:solidFill>
                  <a:srgbClr val="4472C4">
                    <a:lumMod val="50000"/>
                  </a:srgbClr>
                </a:solidFill>
                <a:latin typeface="Arial"/>
                <a:ea typeface="Arial"/>
                <a:cs typeface="Arial"/>
              </a:rPr>
              <a:t>СКАО</a:t>
            </a:r>
            <a:endParaRPr/>
          </a:p>
        </p:txBody>
      </p:sp>
      <p:sp>
        <p:nvSpPr>
          <p:cNvPr id="68" name="Прямоугольник 67"/>
          <p:cNvSpPr/>
          <p:nvPr/>
        </p:nvSpPr>
        <p:spPr bwMode="auto">
          <a:xfrm>
            <a:off x="3281004" y="5925402"/>
            <a:ext cx="1980000" cy="498361"/>
          </a:xfrm>
          <a:prstGeom prst="rect">
            <a:avLst/>
          </a:prstGeom>
          <a:solidFill>
            <a:srgbClr val="424E98"/>
          </a:solidFill>
          <a:ln w="1905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100" b="1" i="0" u="none" strike="noStrike" cap="none" spc="0">
                <a:ln>
                  <a:noFill/>
                </a:ln>
                <a:solidFill>
                  <a:prstClr val="white"/>
                </a:solidFill>
                <a:latin typeface="Arial"/>
                <a:ea typeface="Arial"/>
                <a:cs typeface="Arial"/>
              </a:rPr>
              <a:t>НОУ ДПО «УЦПР»</a:t>
            </a:r>
            <a:endParaRPr/>
          </a:p>
        </p:txBody>
      </p:sp>
      <p:sp>
        <p:nvSpPr>
          <p:cNvPr id="69" name="Прямоугольник 68"/>
          <p:cNvSpPr/>
          <p:nvPr/>
        </p:nvSpPr>
        <p:spPr bwMode="auto">
          <a:xfrm>
            <a:off x="5866383" y="5921017"/>
            <a:ext cx="1980000" cy="498361"/>
          </a:xfrm>
          <a:prstGeom prst="rect">
            <a:avLst/>
          </a:prstGeom>
          <a:solidFill>
            <a:srgbClr val="424E98"/>
          </a:solidFill>
          <a:ln w="1905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100" b="1" i="0" u="none" strike="noStrike" cap="none" spc="0">
                <a:ln>
                  <a:noFill/>
                </a:ln>
                <a:solidFill>
                  <a:prstClr val="white"/>
                </a:solidFill>
                <a:latin typeface="Arial"/>
                <a:ea typeface="Arial"/>
                <a:cs typeface="Arial"/>
              </a:rPr>
              <a:t>ООО «ЦТКАО»</a:t>
            </a:r>
            <a:endParaRPr/>
          </a:p>
        </p:txBody>
      </p:sp>
      <p:cxnSp>
        <p:nvCxnSpPr>
          <p:cNvPr id="70" name="Прямая со стрелкой 69"/>
          <p:cNvCxnSpPr>
            <a:cxnSpLocks/>
            <a:endCxn id="50" idx="0"/>
          </p:cNvCxnSpPr>
          <p:nvPr/>
        </p:nvCxnSpPr>
        <p:spPr bwMode="auto">
          <a:xfrm>
            <a:off x="5336622" y="4596715"/>
            <a:ext cx="90" cy="305777"/>
          </a:xfrm>
          <a:prstGeom prst="straightConnector1">
            <a:avLst/>
          </a:prstGeom>
          <a:noFill/>
          <a:ln w="38100" cap="flat" cmpd="sng" algn="ctr">
            <a:solidFill>
              <a:schemeClr val="accent5">
                <a:lumMod val="50000"/>
              </a:schemeClr>
            </a:solidFill>
            <a:prstDash val="solid"/>
            <a:miter lim="800000"/>
            <a:headEnd type="none"/>
            <a:tailEnd type="triangle"/>
          </a:ln>
          <a:effectLst/>
        </p:spPr>
      </p:cxnSp>
      <p:sp>
        <p:nvSpPr>
          <p:cNvPr id="71" name="Прямоугольник 70"/>
          <p:cNvSpPr/>
          <p:nvPr/>
        </p:nvSpPr>
        <p:spPr bwMode="auto">
          <a:xfrm>
            <a:off x="6732340" y="3881774"/>
            <a:ext cx="1699559" cy="716222"/>
          </a:xfrm>
          <a:prstGeom prst="rect">
            <a:avLst/>
          </a:prstGeom>
          <a:solidFill>
            <a:schemeClr val="accent1">
              <a:lumMod val="75000"/>
            </a:schemeClr>
          </a:solidFill>
          <a:ln w="3810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1" i="0" u="none" strike="noStrike" cap="none" spc="0">
                <a:ln>
                  <a:noFill/>
                </a:ln>
                <a:solidFill>
                  <a:srgbClr val="FFFFFF"/>
                </a:solidFill>
                <a:latin typeface="Arial"/>
                <a:ea typeface="Arial"/>
                <a:cs typeface="Arial"/>
              </a:rPr>
              <a:t>Генеральные подрядчики</a:t>
            </a:r>
            <a:endParaRPr/>
          </a:p>
        </p:txBody>
      </p:sp>
      <p:sp>
        <p:nvSpPr>
          <p:cNvPr id="72" name="Прямоугольник с двумя вырезанными противолежащими углами 63"/>
          <p:cNvSpPr>
            <a:spLocks noChangeAspect="1"/>
          </p:cNvSpPr>
          <p:nvPr/>
        </p:nvSpPr>
        <p:spPr bwMode="auto">
          <a:xfrm>
            <a:off x="7890693" y="4462606"/>
            <a:ext cx="921441" cy="247537"/>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10000"/>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414142"/>
                </a:solidFill>
                <a:latin typeface="Arial"/>
                <a:ea typeface="Arial"/>
                <a:cs typeface="Arial"/>
              </a:rPr>
              <a:t>18 / </a:t>
            </a:r>
            <a:r>
              <a:rPr lang="ru-RU" sz="1350" b="1" i="0" u="none" strike="noStrike" cap="none" spc="0">
                <a:ln>
                  <a:noFill/>
                </a:ln>
                <a:solidFill>
                  <a:srgbClr val="FF0000"/>
                </a:solidFill>
                <a:latin typeface="Arial"/>
                <a:ea typeface="Arial"/>
                <a:cs typeface="Arial"/>
              </a:rPr>
              <a:t>11</a:t>
            </a:r>
            <a:endParaRPr lang="ru-RU" sz="1350" b="0" i="0" u="none" strike="noStrike" cap="none" spc="0">
              <a:ln>
                <a:noFill/>
              </a:ln>
              <a:solidFill>
                <a:srgbClr val="FF0000"/>
              </a:solidFill>
              <a:latin typeface="Arial"/>
              <a:ea typeface="Arial"/>
              <a:cs typeface="Arial"/>
            </a:endParaRPr>
          </a:p>
        </p:txBody>
      </p:sp>
      <p:sp>
        <p:nvSpPr>
          <p:cNvPr id="73" name="Прямоугольник 72"/>
          <p:cNvSpPr/>
          <p:nvPr/>
        </p:nvSpPr>
        <p:spPr bwMode="auto">
          <a:xfrm>
            <a:off x="9731274" y="3883363"/>
            <a:ext cx="1699559" cy="716222"/>
          </a:xfrm>
          <a:prstGeom prst="rect">
            <a:avLst/>
          </a:prstGeom>
          <a:solidFill>
            <a:srgbClr val="00B0F0"/>
          </a:solidFill>
          <a:ln w="38100" cap="flat" cmpd="sng" algn="ctr">
            <a:noFill/>
            <a:prstDash val="solid"/>
          </a:ln>
          <a:effectLst/>
        </p:spPr>
        <p:txBody>
          <a:bodyPr lIns="27000" tIns="27000" rIns="27000" bIns="27000" rtlCol="0" anchor="ctr">
            <a:normAutofit/>
          </a:bodyPr>
          <a:lstStyle/>
          <a:p>
            <a:pPr marL="0" marR="0" lvl="0" indent="0" algn="ctr" defTabSz="914400">
              <a:lnSpc>
                <a:spcPct val="100000"/>
              </a:lnSpc>
              <a:spcBef>
                <a:spcPts val="0"/>
              </a:spcBef>
              <a:spcAft>
                <a:spcPts val="0"/>
              </a:spcAft>
              <a:buClrTx/>
              <a:buSzTx/>
              <a:buFontTx/>
              <a:buNone/>
              <a:defRPr/>
            </a:pPr>
            <a:r>
              <a:rPr lang="ru-RU" sz="1300" b="1" i="0" u="none" strike="noStrike" cap="none" spc="0">
                <a:ln>
                  <a:noFill/>
                </a:ln>
                <a:solidFill>
                  <a:srgbClr val="FFFFFF"/>
                </a:solidFill>
                <a:latin typeface="Arial"/>
                <a:ea typeface="Arial"/>
                <a:cs typeface="Arial"/>
              </a:rPr>
              <a:t>Комплекс гражданского строительства</a:t>
            </a:r>
            <a:endParaRPr/>
          </a:p>
        </p:txBody>
      </p:sp>
      <p:sp>
        <p:nvSpPr>
          <p:cNvPr id="74" name="Прямоугольник с двумя вырезанными противолежащими углами 63"/>
          <p:cNvSpPr>
            <a:spLocks noChangeAspect="1"/>
          </p:cNvSpPr>
          <p:nvPr/>
        </p:nvSpPr>
        <p:spPr bwMode="auto">
          <a:xfrm>
            <a:off x="10598904" y="4546335"/>
            <a:ext cx="829492" cy="222836"/>
          </a:xfrm>
          <a:prstGeom prst="snip2DiagRect">
            <a:avLst>
              <a:gd name="adj1" fmla="val 0"/>
              <a:gd name="adj2" fmla="val 29110"/>
            </a:avLst>
          </a:prstGeom>
          <a:solidFill>
            <a:srgbClr val="FFFFFF"/>
          </a:solidFill>
          <a:ln w="12700" cap="flat" cmpd="sng" algn="ctr">
            <a:solidFill>
              <a:schemeClr val="accent5">
                <a:lumMod val="50000"/>
              </a:schemeClr>
            </a:solidFill>
            <a:prstDash val="solid"/>
          </a:ln>
          <a:effectLst/>
        </p:spPr>
        <p:txBody>
          <a:bodyPr lIns="0" tIns="0" rIns="0" bIns="0" rtlCol="0" anchor="ctr">
            <a:normAutofit fontScale="92500" lnSpcReduction="20000"/>
          </a:bodyPr>
          <a:lstStyle/>
          <a:p>
            <a:pPr marL="0" marR="0" lvl="0" indent="0" algn="ctr" defTabSz="914400">
              <a:lnSpc>
                <a:spcPct val="100000"/>
              </a:lnSpc>
              <a:spcBef>
                <a:spcPts val="0"/>
              </a:spcBef>
              <a:spcAft>
                <a:spcPts val="0"/>
              </a:spcAft>
              <a:buClrTx/>
              <a:buSzTx/>
              <a:buFontTx/>
              <a:buNone/>
              <a:defRPr/>
            </a:pPr>
            <a:r>
              <a:rPr lang="ru-RU" sz="1350" b="1" i="0" u="none" strike="noStrike" cap="none" spc="0">
                <a:ln>
                  <a:noFill/>
                </a:ln>
                <a:solidFill>
                  <a:srgbClr val="FF0000"/>
                </a:solidFill>
                <a:latin typeface="Arial"/>
                <a:ea typeface="Arial"/>
                <a:cs typeface="Arial"/>
              </a:rPr>
              <a:t>35</a:t>
            </a:r>
            <a:endParaRPr lang="ru-RU" sz="1350" b="0" i="0" u="none" strike="noStrike" cap="none" spc="0">
              <a:ln>
                <a:noFill/>
              </a:ln>
              <a:solidFill>
                <a:srgbClr val="FF0000"/>
              </a:solidFill>
              <a:latin typeface="Arial"/>
              <a:ea typeface="Arial"/>
              <a:cs typeface="Arial"/>
            </a:endParaRPr>
          </a:p>
        </p:txBody>
      </p:sp>
      <p:sp>
        <p:nvSpPr>
          <p:cNvPr id="75" name="Прямоугольник 74"/>
          <p:cNvSpPr/>
          <p:nvPr/>
        </p:nvSpPr>
        <p:spPr bwMode="auto">
          <a:xfrm>
            <a:off x="9296802" y="872240"/>
            <a:ext cx="2766976" cy="1015663"/>
          </a:xfrm>
          <a:prstGeom prst="rect">
            <a:avLst/>
          </a:prstGeom>
        </p:spPr>
        <p:txBody>
          <a:bodyPr wrap="none">
            <a:spAutoFit/>
          </a:bodyPr>
          <a:lstStyle/>
          <a:p>
            <a:pPr>
              <a:defRPr/>
            </a:pPr>
            <a:r>
              <a:rPr lang="ru-RU" sz="2000" b="1">
                <a:solidFill>
                  <a:schemeClr val="accent5">
                    <a:lumMod val="75000"/>
                  </a:schemeClr>
                </a:solidFill>
              </a:rPr>
              <a:t>СОЮЗАТОМСТРОЙ</a:t>
            </a:r>
            <a:endParaRPr/>
          </a:p>
          <a:p>
            <a:pPr>
              <a:defRPr/>
            </a:pPr>
            <a:r>
              <a:rPr lang="ru-RU" sz="2000" b="1">
                <a:solidFill>
                  <a:schemeClr val="accent5">
                    <a:lumMod val="75000"/>
                  </a:schemeClr>
                </a:solidFill>
              </a:rPr>
              <a:t>СОЮЗАТОМПРОЕКТ</a:t>
            </a:r>
            <a:endParaRPr/>
          </a:p>
          <a:p>
            <a:pPr>
              <a:defRPr/>
            </a:pPr>
            <a:r>
              <a:rPr lang="ru-RU" sz="2000" b="1">
                <a:solidFill>
                  <a:schemeClr val="accent5">
                    <a:lumMod val="75000"/>
                  </a:schemeClr>
                </a:solidFill>
              </a:rPr>
              <a:t>СОЮЗАТОМГЕО</a:t>
            </a:r>
            <a:endParaRPr lang="ru-RU" sz="2000"/>
          </a:p>
        </p:txBody>
      </p:sp>
      <p:cxnSp>
        <p:nvCxnSpPr>
          <p:cNvPr id="76" name="Прямая со стрелкой 75"/>
          <p:cNvCxnSpPr>
            <a:cxnSpLocks/>
          </p:cNvCxnSpPr>
          <p:nvPr/>
        </p:nvCxnSpPr>
        <p:spPr bwMode="auto">
          <a:xfrm>
            <a:off x="7590097" y="3468710"/>
            <a:ext cx="7164" cy="331566"/>
          </a:xfrm>
          <a:prstGeom prst="straightConnector1">
            <a:avLst/>
          </a:prstGeom>
          <a:noFill/>
          <a:ln w="38100" cap="flat" cmpd="sng" algn="ctr">
            <a:solidFill>
              <a:schemeClr val="accent5">
                <a:lumMod val="50000"/>
              </a:schemeClr>
            </a:solidFill>
            <a:prstDash val="solid"/>
            <a:miter lim="800000"/>
            <a:headEnd type="none"/>
            <a:tailEnd type="triangle"/>
          </a:ln>
          <a:effectLst/>
        </p:spPr>
      </p:cxnSp>
      <p:cxnSp>
        <p:nvCxnSpPr>
          <p:cNvPr id="77" name="Прямая со стрелкой 76"/>
          <p:cNvCxnSpPr>
            <a:cxnSpLocks/>
          </p:cNvCxnSpPr>
          <p:nvPr/>
        </p:nvCxnSpPr>
        <p:spPr bwMode="auto">
          <a:xfrm>
            <a:off x="5352932" y="3489548"/>
            <a:ext cx="7164" cy="331566"/>
          </a:xfrm>
          <a:prstGeom prst="straightConnector1">
            <a:avLst/>
          </a:prstGeom>
          <a:noFill/>
          <a:ln w="38100" cap="flat" cmpd="sng" algn="ctr">
            <a:solidFill>
              <a:schemeClr val="accent5">
                <a:lumMod val="50000"/>
              </a:schemeClr>
            </a:solidFill>
            <a:prstDash val="solid"/>
            <a:miter lim="800000"/>
            <a:headEnd type="none"/>
            <a:tailEnd type="triangle"/>
          </a:ln>
          <a:effectLst/>
        </p:spPr>
      </p:cxnSp>
      <p:sp>
        <p:nvSpPr>
          <p:cNvPr id="78" name="Прямоугольник 77"/>
          <p:cNvSpPr/>
          <p:nvPr/>
        </p:nvSpPr>
        <p:spPr bwMode="auto">
          <a:xfrm>
            <a:off x="4491131" y="2693456"/>
            <a:ext cx="1707763" cy="710955"/>
          </a:xfrm>
          <a:prstGeom prst="rect">
            <a:avLst/>
          </a:prstGeom>
          <a:solidFill>
            <a:schemeClr val="accent2"/>
          </a:solidFill>
          <a:ln w="38100" cap="flat" cmpd="sng" algn="ctr">
            <a:noFill/>
            <a:prstDash val="solid"/>
          </a:ln>
          <a:effectLst/>
        </p:spPr>
        <p:txBody>
          <a:bodyPr lIns="27000" tIns="27000" rIns="27000" bIns="27000" rtlCol="0" anchor="ctr">
            <a:normAutofit/>
          </a:bodyPr>
          <a:lstStyle/>
          <a:p>
            <a:pPr algn="ctr">
              <a:defRPr/>
            </a:pPr>
            <a:r>
              <a:rPr lang="ru-RU" sz="1300" b="1">
                <a:solidFill>
                  <a:srgbClr val="FFFFFF"/>
                </a:solidFill>
                <a:latin typeface="Arial"/>
              </a:rPr>
              <a:t>Застройщики</a:t>
            </a:r>
            <a:endParaRPr/>
          </a:p>
        </p:txBody>
      </p:sp>
      <p:sp>
        <p:nvSpPr>
          <p:cNvPr id="79" name="Прямоугольник 78"/>
          <p:cNvSpPr/>
          <p:nvPr/>
        </p:nvSpPr>
        <p:spPr bwMode="auto">
          <a:xfrm>
            <a:off x="2289451" y="2674690"/>
            <a:ext cx="1645113" cy="710955"/>
          </a:xfrm>
          <a:prstGeom prst="rect">
            <a:avLst/>
          </a:prstGeom>
          <a:solidFill>
            <a:srgbClr val="7030A0"/>
          </a:solidFill>
          <a:ln w="38100" cap="flat" cmpd="sng" algn="ctr">
            <a:noFill/>
            <a:prstDash val="solid"/>
          </a:ln>
          <a:effectLst/>
        </p:spPr>
        <p:txBody>
          <a:bodyPr lIns="27000" tIns="27000" rIns="27000" bIns="27000" rtlCol="0" anchor="ctr">
            <a:normAutofit/>
          </a:bodyPr>
          <a:lstStyle/>
          <a:p>
            <a:pPr algn="ctr">
              <a:defRPr/>
            </a:pPr>
            <a:r>
              <a:rPr lang="ru-RU" sz="1300" b="1">
                <a:solidFill>
                  <a:srgbClr val="FFFFFF"/>
                </a:solidFill>
                <a:latin typeface="Arial"/>
              </a:rPr>
              <a:t>Застройщики</a:t>
            </a:r>
            <a:endParaRPr/>
          </a:p>
        </p:txBody>
      </p:sp>
      <p:sp>
        <p:nvSpPr>
          <p:cNvPr id="80" name="Прямоугольник с двумя вырезанными противолежащими углами 64"/>
          <p:cNvSpPr>
            <a:spLocks noChangeAspect="1"/>
          </p:cNvSpPr>
          <p:nvPr/>
        </p:nvSpPr>
        <p:spPr bwMode="auto">
          <a:xfrm>
            <a:off x="5567060" y="3258358"/>
            <a:ext cx="908036" cy="243936"/>
          </a:xfrm>
          <a:prstGeom prst="snip2DiagRect">
            <a:avLst>
              <a:gd name="adj1" fmla="val 0"/>
              <a:gd name="adj2" fmla="val 29110"/>
            </a:avLst>
          </a:prstGeom>
          <a:solidFill>
            <a:srgbClr val="FFFFFF"/>
          </a:solidFill>
          <a:ln w="25400" cap="flat" cmpd="sng" algn="ctr">
            <a:solidFill>
              <a:schemeClr val="tx1"/>
            </a:solidFill>
            <a:prstDash val="solid"/>
          </a:ln>
          <a:effectLst/>
        </p:spPr>
        <p:txBody>
          <a:bodyPr lIns="0" tIns="0" rIns="0" bIns="0" rtlCol="0" anchor="ctr">
            <a:noAutofit/>
          </a:bodyPr>
          <a:lstStyle/>
          <a:p>
            <a:pPr marL="0" marR="0" lvl="0" indent="0" algn="ctr" defTabSz="914400">
              <a:lnSpc>
                <a:spcPct val="100000"/>
              </a:lnSpc>
              <a:spcBef>
                <a:spcPts val="0"/>
              </a:spcBef>
              <a:spcAft>
                <a:spcPts val="0"/>
              </a:spcAft>
              <a:buClrTx/>
              <a:buSzTx/>
              <a:buFontTx/>
              <a:buNone/>
              <a:defRPr/>
            </a:pPr>
            <a:r>
              <a:rPr lang="ru-RU" sz="1400" b="1" i="0" u="none" strike="noStrike" cap="none" spc="0">
                <a:ln>
                  <a:noFill/>
                </a:ln>
                <a:solidFill>
                  <a:srgbClr val="414142"/>
                </a:solidFill>
                <a:latin typeface="Arial"/>
                <a:ea typeface="Arial"/>
                <a:cs typeface="Arial"/>
              </a:rPr>
              <a:t>31</a:t>
            </a:r>
            <a:endParaRPr lang="ru-RU" sz="1400" b="0" i="0" u="none" strike="noStrike" cap="none" spc="0">
              <a:ln>
                <a:noFill/>
              </a:ln>
              <a:solidFill>
                <a:srgbClr val="FF0000"/>
              </a:solidFill>
              <a:latin typeface="Arial"/>
              <a:ea typeface="Arial"/>
              <a:cs typeface="Arial"/>
            </a:endParaRPr>
          </a:p>
        </p:txBody>
      </p:sp>
      <p:sp>
        <p:nvSpPr>
          <p:cNvPr id="81" name="Прямоугольник с двумя вырезанными противолежащими углами 64"/>
          <p:cNvSpPr>
            <a:spLocks noChangeAspect="1"/>
          </p:cNvSpPr>
          <p:nvPr/>
        </p:nvSpPr>
        <p:spPr bwMode="auto">
          <a:xfrm>
            <a:off x="3271391" y="3257635"/>
            <a:ext cx="912090" cy="245025"/>
          </a:xfrm>
          <a:prstGeom prst="snip2DiagRect">
            <a:avLst>
              <a:gd name="adj1" fmla="val 0"/>
              <a:gd name="adj2" fmla="val 29110"/>
            </a:avLst>
          </a:prstGeom>
          <a:solidFill>
            <a:srgbClr val="FFFFFF"/>
          </a:solidFill>
          <a:ln w="25400" cap="flat" cmpd="sng" algn="ctr">
            <a:solidFill>
              <a:schemeClr val="tx1"/>
            </a:solidFill>
            <a:prstDash val="solid"/>
          </a:ln>
          <a:effectLst/>
        </p:spPr>
        <p:txBody>
          <a:bodyPr lIns="0" tIns="0" rIns="0" bIns="0" rtlCol="0" anchor="ctr">
            <a:noAutofit/>
          </a:bodyPr>
          <a:lstStyle/>
          <a:p>
            <a:pPr marL="0" marR="0" lvl="0" indent="0" algn="ctr" defTabSz="914400">
              <a:lnSpc>
                <a:spcPct val="100000"/>
              </a:lnSpc>
              <a:spcBef>
                <a:spcPts val="0"/>
              </a:spcBef>
              <a:spcAft>
                <a:spcPts val="0"/>
              </a:spcAft>
              <a:buClrTx/>
              <a:buSzTx/>
              <a:buFontTx/>
              <a:buNone/>
              <a:defRPr/>
            </a:pPr>
            <a:r>
              <a:rPr lang="ru-RU" sz="1400" b="1" i="0" u="none" strike="noStrike" cap="none" spc="0">
                <a:ln>
                  <a:noFill/>
                </a:ln>
                <a:solidFill>
                  <a:srgbClr val="414142"/>
                </a:solidFill>
                <a:latin typeface="Arial"/>
                <a:ea typeface="Arial"/>
                <a:cs typeface="Arial"/>
              </a:rPr>
              <a:t>19</a:t>
            </a:r>
            <a:endParaRPr lang="ru-RU" sz="1400" b="0" i="0" u="none" strike="noStrike" cap="none" spc="0">
              <a:ln>
                <a:noFill/>
              </a:ln>
              <a:solidFill>
                <a:srgbClr val="FF0000"/>
              </a:solidFill>
              <a:latin typeface="Arial"/>
              <a:ea typeface="Arial"/>
              <a:cs typeface="Arial"/>
            </a:endParaRPr>
          </a:p>
        </p:txBody>
      </p:sp>
      <p:cxnSp>
        <p:nvCxnSpPr>
          <p:cNvPr id="82" name="Прямая со стрелкой 81"/>
          <p:cNvCxnSpPr>
            <a:cxnSpLocks/>
          </p:cNvCxnSpPr>
          <p:nvPr/>
        </p:nvCxnSpPr>
        <p:spPr bwMode="auto">
          <a:xfrm>
            <a:off x="3115767" y="3458396"/>
            <a:ext cx="7164" cy="331566"/>
          </a:xfrm>
          <a:prstGeom prst="straightConnector1">
            <a:avLst/>
          </a:prstGeom>
          <a:noFill/>
          <a:ln w="38100" cap="flat" cmpd="sng" algn="ctr">
            <a:solidFill>
              <a:schemeClr val="accent5">
                <a:lumMod val="50000"/>
              </a:schemeClr>
            </a:solidFill>
            <a:prstDash val="solid"/>
            <a:miter lim="800000"/>
            <a:headEnd type="none"/>
            <a:tailEnd type="triangle"/>
          </a:ln>
          <a:effectLst/>
        </p:spPr>
      </p:cxnSp>
      <p:sp>
        <p:nvSpPr>
          <p:cNvPr id="83" name="Прямоугольник 82"/>
          <p:cNvSpPr/>
          <p:nvPr/>
        </p:nvSpPr>
        <p:spPr bwMode="auto">
          <a:xfrm>
            <a:off x="2083385" y="2042069"/>
            <a:ext cx="2071928" cy="584775"/>
          </a:xfrm>
          <a:prstGeom prst="rect">
            <a:avLst/>
          </a:prstGeom>
        </p:spPr>
        <p:txBody>
          <a:bodyPr wrap="square">
            <a:spAutoFit/>
          </a:bodyPr>
          <a:lstStyle/>
          <a:p>
            <a:pPr algn="ctr">
              <a:defRPr/>
            </a:pPr>
            <a:r>
              <a:rPr lang="ru-RU" sz="1600" b="1">
                <a:solidFill>
                  <a:srgbClr val="353F7B"/>
                </a:solidFill>
              </a:rPr>
              <a:t>Инженерные</a:t>
            </a:r>
            <a:endParaRPr/>
          </a:p>
          <a:p>
            <a:pPr algn="ctr">
              <a:defRPr/>
            </a:pPr>
            <a:r>
              <a:rPr lang="ru-RU" sz="1600" b="1">
                <a:solidFill>
                  <a:srgbClr val="353F7B"/>
                </a:solidFill>
              </a:rPr>
              <a:t>изыскания</a:t>
            </a:r>
            <a:endParaRPr/>
          </a:p>
        </p:txBody>
      </p:sp>
      <p:sp>
        <p:nvSpPr>
          <p:cNvPr id="84" name="Прямоугольник 83"/>
          <p:cNvSpPr/>
          <p:nvPr/>
        </p:nvSpPr>
        <p:spPr bwMode="auto">
          <a:xfrm>
            <a:off x="4309048" y="2202654"/>
            <a:ext cx="2071928" cy="338554"/>
          </a:xfrm>
          <a:prstGeom prst="rect">
            <a:avLst/>
          </a:prstGeom>
        </p:spPr>
        <p:txBody>
          <a:bodyPr wrap="square">
            <a:spAutoFit/>
          </a:bodyPr>
          <a:lstStyle/>
          <a:p>
            <a:pPr algn="ctr">
              <a:defRPr/>
            </a:pPr>
            <a:r>
              <a:rPr lang="ru-RU" sz="1600" b="1">
                <a:solidFill>
                  <a:srgbClr val="353F7B"/>
                </a:solidFill>
              </a:rPr>
              <a:t>Проектирование</a:t>
            </a:r>
            <a:endParaRPr/>
          </a:p>
        </p:txBody>
      </p:sp>
      <p:sp>
        <p:nvSpPr>
          <p:cNvPr id="85" name="Прямоугольник 84"/>
          <p:cNvSpPr/>
          <p:nvPr/>
        </p:nvSpPr>
        <p:spPr bwMode="auto">
          <a:xfrm>
            <a:off x="6561297" y="2206462"/>
            <a:ext cx="2071928" cy="338554"/>
          </a:xfrm>
          <a:prstGeom prst="rect">
            <a:avLst/>
          </a:prstGeom>
        </p:spPr>
        <p:txBody>
          <a:bodyPr wrap="square">
            <a:spAutoFit/>
          </a:bodyPr>
          <a:lstStyle/>
          <a:p>
            <a:pPr algn="ctr">
              <a:defRPr/>
            </a:pPr>
            <a:r>
              <a:rPr lang="ru-RU" sz="1600" b="1">
                <a:solidFill>
                  <a:srgbClr val="353F7B"/>
                </a:solidFill>
              </a:rPr>
              <a:t>Строительство</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482282" y="221472"/>
            <a:ext cx="2185718" cy="365125"/>
          </a:xfrm>
        </p:spPr>
        <p:txBody>
          <a:bodyPr/>
          <a:lstStyle/>
          <a:p>
            <a:fld id="{3765C533-573A-49DE-874E-AB87EF57987D}" type="slidenum">
              <a:rPr lang="ru-RU" smtClean="0"/>
              <a:pPr/>
              <a:t>60</a:t>
            </a:fld>
            <a:endParaRPr lang="ru-RU" dirty="0"/>
          </a:p>
        </p:txBody>
      </p:sp>
      <p:sp>
        <p:nvSpPr>
          <p:cNvPr id="5" name="TextBox 4"/>
          <p:cNvSpPr txBox="1"/>
          <p:nvPr/>
        </p:nvSpPr>
        <p:spPr>
          <a:xfrm>
            <a:off x="4000524" y="1255471"/>
            <a:ext cx="4172040" cy="523220"/>
          </a:xfrm>
          <a:prstGeom prst="rect">
            <a:avLst/>
          </a:prstGeom>
          <a:noFill/>
        </p:spPr>
        <p:txBody>
          <a:bodyPr wrap="none" rtlCol="0">
            <a:spAutoFit/>
          </a:bodyPr>
          <a:lstStyle/>
          <a:p>
            <a:pPr algn="ctr"/>
            <a:r>
              <a:rPr lang="ru-RU" sz="1400" b="1" dirty="0">
                <a:solidFill>
                  <a:schemeClr val="accent5">
                    <a:lumMod val="50000"/>
                  </a:schemeClr>
                </a:solidFill>
              </a:rPr>
              <a:t>Создан: май 2011 г.</a:t>
            </a:r>
          </a:p>
          <a:p>
            <a:pPr algn="ctr"/>
            <a:r>
              <a:rPr lang="ru-RU" sz="1400" b="1" dirty="0">
                <a:solidFill>
                  <a:schemeClr val="accent5">
                    <a:lumMod val="50000"/>
                  </a:schemeClr>
                </a:solidFill>
              </a:rPr>
              <a:t>Начало учебного процесса: сентябрь 2012 г. </a:t>
            </a:r>
          </a:p>
        </p:txBody>
      </p:sp>
      <p:sp>
        <p:nvSpPr>
          <p:cNvPr id="11" name="Объект 2"/>
          <p:cNvSpPr txBox="1">
            <a:spLocks/>
          </p:cNvSpPr>
          <p:nvPr/>
        </p:nvSpPr>
        <p:spPr>
          <a:xfrm>
            <a:off x="4111296" y="770508"/>
            <a:ext cx="4167464" cy="619432"/>
          </a:xfrm>
          <a:prstGeom prst="rect">
            <a:avLst/>
          </a:prstGeom>
        </p:spPr>
        <p:txBody>
          <a:bodyPr>
            <a:noAutofit/>
          </a:bodyPr>
          <a:lstStyle>
            <a:lvl1pPr marL="107533" indent="-107533" algn="l" defTabSz="430134" rtl="0" eaLnBrk="1" latinLnBrk="0" hangingPunct="1">
              <a:lnSpc>
                <a:spcPct val="90000"/>
              </a:lnSpc>
              <a:spcBef>
                <a:spcPts val="470"/>
              </a:spcBef>
              <a:buFont typeface="Arial" panose="020B0604020202020204" pitchFamily="34" charset="0"/>
              <a:buChar char="•"/>
              <a:defRPr sz="1317" kern="1200">
                <a:solidFill>
                  <a:schemeClr val="tx1"/>
                </a:solidFill>
                <a:latin typeface="+mn-lt"/>
                <a:ea typeface="+mn-ea"/>
                <a:cs typeface="+mn-cs"/>
              </a:defRPr>
            </a:lvl1pPr>
            <a:lvl2pPr marL="322600" indent="-107533" algn="l" defTabSz="430134" rtl="0" eaLnBrk="1" latinLnBrk="0" hangingPunct="1">
              <a:lnSpc>
                <a:spcPct val="90000"/>
              </a:lnSpc>
              <a:spcBef>
                <a:spcPts val="235"/>
              </a:spcBef>
              <a:buFont typeface="Arial" panose="020B0604020202020204" pitchFamily="34" charset="0"/>
              <a:buChar char="•"/>
              <a:defRPr sz="1129" kern="1200">
                <a:solidFill>
                  <a:schemeClr val="tx1"/>
                </a:solidFill>
                <a:latin typeface="+mn-lt"/>
                <a:ea typeface="+mn-ea"/>
                <a:cs typeface="+mn-cs"/>
              </a:defRPr>
            </a:lvl2pPr>
            <a:lvl3pPr marL="537667" indent="-107533" algn="l" defTabSz="430134" rtl="0" eaLnBrk="1" latinLnBrk="0" hangingPunct="1">
              <a:lnSpc>
                <a:spcPct val="90000"/>
              </a:lnSpc>
              <a:spcBef>
                <a:spcPts val="235"/>
              </a:spcBef>
              <a:buFont typeface="Arial" panose="020B0604020202020204" pitchFamily="34" charset="0"/>
              <a:buChar char="•"/>
              <a:defRPr sz="941" kern="1200">
                <a:solidFill>
                  <a:schemeClr val="tx1"/>
                </a:solidFill>
                <a:latin typeface="+mn-lt"/>
                <a:ea typeface="+mn-ea"/>
                <a:cs typeface="+mn-cs"/>
              </a:defRPr>
            </a:lvl3pPr>
            <a:lvl4pPr marL="752734" indent="-107533" algn="l" defTabSz="430134" rtl="0" eaLnBrk="1" latinLnBrk="0" hangingPunct="1">
              <a:lnSpc>
                <a:spcPct val="90000"/>
              </a:lnSpc>
              <a:spcBef>
                <a:spcPts val="235"/>
              </a:spcBef>
              <a:buFont typeface="Arial" panose="020B0604020202020204" pitchFamily="34" charset="0"/>
              <a:buChar char="•"/>
              <a:defRPr sz="847" kern="1200">
                <a:solidFill>
                  <a:schemeClr val="tx1"/>
                </a:solidFill>
                <a:latin typeface="+mn-lt"/>
                <a:ea typeface="+mn-ea"/>
                <a:cs typeface="+mn-cs"/>
              </a:defRPr>
            </a:lvl4pPr>
            <a:lvl5pPr marL="967801" indent="-107533" algn="l" defTabSz="430134" rtl="0" eaLnBrk="1" latinLnBrk="0" hangingPunct="1">
              <a:lnSpc>
                <a:spcPct val="90000"/>
              </a:lnSpc>
              <a:spcBef>
                <a:spcPts val="235"/>
              </a:spcBef>
              <a:buFont typeface="Arial" panose="020B0604020202020204" pitchFamily="34" charset="0"/>
              <a:buChar char="•"/>
              <a:defRPr sz="847" kern="1200">
                <a:solidFill>
                  <a:schemeClr val="tx1"/>
                </a:solidFill>
                <a:latin typeface="+mn-lt"/>
                <a:ea typeface="+mn-ea"/>
                <a:cs typeface="+mn-cs"/>
              </a:defRPr>
            </a:lvl5pPr>
            <a:lvl6pPr marL="1182868" indent="-107533" algn="l" defTabSz="430134" rtl="0" eaLnBrk="1" latinLnBrk="0" hangingPunct="1">
              <a:lnSpc>
                <a:spcPct val="90000"/>
              </a:lnSpc>
              <a:spcBef>
                <a:spcPts val="235"/>
              </a:spcBef>
              <a:buFont typeface="Arial" panose="020B0604020202020204" pitchFamily="34" charset="0"/>
              <a:buChar char="•"/>
              <a:defRPr sz="847" kern="1200">
                <a:solidFill>
                  <a:schemeClr val="tx1"/>
                </a:solidFill>
                <a:latin typeface="+mn-lt"/>
                <a:ea typeface="+mn-ea"/>
                <a:cs typeface="+mn-cs"/>
              </a:defRPr>
            </a:lvl6pPr>
            <a:lvl7pPr marL="1397935" indent="-107533" algn="l" defTabSz="430134" rtl="0" eaLnBrk="1" latinLnBrk="0" hangingPunct="1">
              <a:lnSpc>
                <a:spcPct val="90000"/>
              </a:lnSpc>
              <a:spcBef>
                <a:spcPts val="235"/>
              </a:spcBef>
              <a:buFont typeface="Arial" panose="020B0604020202020204" pitchFamily="34" charset="0"/>
              <a:buChar char="•"/>
              <a:defRPr sz="847" kern="1200">
                <a:solidFill>
                  <a:schemeClr val="tx1"/>
                </a:solidFill>
                <a:latin typeface="+mn-lt"/>
                <a:ea typeface="+mn-ea"/>
                <a:cs typeface="+mn-cs"/>
              </a:defRPr>
            </a:lvl7pPr>
            <a:lvl8pPr marL="1613002" indent="-107533" algn="l" defTabSz="430134" rtl="0" eaLnBrk="1" latinLnBrk="0" hangingPunct="1">
              <a:lnSpc>
                <a:spcPct val="90000"/>
              </a:lnSpc>
              <a:spcBef>
                <a:spcPts val="235"/>
              </a:spcBef>
              <a:buFont typeface="Arial" panose="020B0604020202020204" pitchFamily="34" charset="0"/>
              <a:buChar char="•"/>
              <a:defRPr sz="847" kern="1200">
                <a:solidFill>
                  <a:schemeClr val="tx1"/>
                </a:solidFill>
                <a:latin typeface="+mn-lt"/>
                <a:ea typeface="+mn-ea"/>
                <a:cs typeface="+mn-cs"/>
              </a:defRPr>
            </a:lvl8pPr>
            <a:lvl9pPr marL="1828068" indent="-107533" algn="l" defTabSz="430134" rtl="0" eaLnBrk="1" latinLnBrk="0" hangingPunct="1">
              <a:lnSpc>
                <a:spcPct val="90000"/>
              </a:lnSpc>
              <a:spcBef>
                <a:spcPts val="235"/>
              </a:spcBef>
              <a:buFont typeface="Arial" panose="020B0604020202020204" pitchFamily="34" charset="0"/>
              <a:buChar char="•"/>
              <a:defRPr sz="847" kern="1200">
                <a:solidFill>
                  <a:schemeClr val="tx1"/>
                </a:solidFill>
                <a:latin typeface="+mn-lt"/>
                <a:ea typeface="+mn-ea"/>
                <a:cs typeface="+mn-cs"/>
              </a:defRPr>
            </a:lvl9pPr>
          </a:lstStyle>
          <a:p>
            <a:pPr marL="0" indent="0" algn="ctr">
              <a:buNone/>
            </a:pPr>
            <a:r>
              <a:rPr lang="ru-RU" sz="3600" b="1" dirty="0">
                <a:solidFill>
                  <a:schemeClr val="accent5">
                    <a:lumMod val="50000"/>
                  </a:schemeClr>
                </a:solidFill>
              </a:rPr>
              <a:t>НОУ ДПО «УЦПР»</a:t>
            </a: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9374" y="1778690"/>
            <a:ext cx="6081801" cy="4039529"/>
          </a:xfrm>
          <a:prstGeom prst="rect">
            <a:avLst/>
          </a:prstGeom>
        </p:spPr>
      </p:pic>
      <p:pic>
        <p:nvPicPr>
          <p:cNvPr id="2" name="Рисунок 1"/>
          <p:cNvPicPr>
            <a:picLocks noChangeAspect="1"/>
          </p:cNvPicPr>
          <p:nvPr/>
        </p:nvPicPr>
        <p:blipFill>
          <a:blip r:embed="rId3" cstate="print"/>
          <a:stretch>
            <a:fillRect/>
          </a:stretch>
        </p:blipFill>
        <p:spPr>
          <a:xfrm>
            <a:off x="7895077" y="1778690"/>
            <a:ext cx="2488638" cy="4039529"/>
          </a:xfrm>
          <a:prstGeom prst="rect">
            <a:avLst/>
          </a:prstGeom>
        </p:spPr>
      </p:pic>
      <p:sp>
        <p:nvSpPr>
          <p:cNvPr id="7" name="Номер слайда 3">
            <a:extLst>
              <a:ext uri="{FF2B5EF4-FFF2-40B4-BE49-F238E27FC236}">
                <a16:creationId xmlns:a16="http://schemas.microsoft.com/office/drawing/2014/main" id="{BD369219-A421-4108-BFB6-A2B5B5A88323}"/>
              </a:ext>
            </a:extLst>
          </p:cNvPr>
          <p:cNvSpPr txBox="1">
            <a:spLocks/>
          </p:cNvSpPr>
          <p:nvPr/>
        </p:nvSpPr>
        <p:spPr bwMode="auto">
          <a:xfrm>
            <a:off x="9528344" y="216563"/>
            <a:ext cx="2743200" cy="365125"/>
          </a:xfrm>
          <a:prstGeom prst="rect">
            <a:avLst/>
          </a:prstGeom>
        </p:spPr>
        <p:txBody>
          <a:bodyPr vert="horz" lIns="91440" tIns="45720" rIns="91440" bIns="45720" rtlCol="0" anchor="ctr"/>
          <a:lstStyle>
            <a:defPPr>
              <a:defRPr lang="ru-RU"/>
            </a:defPPr>
            <a:lvl1pPr marL="0" algn="r" defTabSz="914400">
              <a:defRPr sz="3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fld id="{3765C533-573A-49DE-874E-AB87EF57987D}" type="slidenum">
              <a:rPr lang="ru-RU" smtClean="0"/>
              <a:pPr/>
              <a:t>60</a:t>
            </a:fld>
            <a:endParaRPr lang="ru-RU" dirty="0"/>
          </a:p>
        </p:txBody>
      </p:sp>
    </p:spTree>
    <p:extLst>
      <p:ext uri="{BB962C8B-B14F-4D97-AF65-F5344CB8AC3E}">
        <p14:creationId xmlns:p14="http://schemas.microsoft.com/office/powerpoint/2010/main" val="4025263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28344" y="216563"/>
            <a:ext cx="2743200" cy="365125"/>
          </a:xfrm>
        </p:spPr>
        <p:txBody>
          <a:bodyPr/>
          <a:lstStyle/>
          <a:p>
            <a:fld id="{35A78594-8646-4D53-8F42-51980A186450}" type="slidenum">
              <a:rPr lang="ru-RU" smtClean="0"/>
              <a:pPr/>
              <a:t>61</a:t>
            </a:fld>
            <a:endParaRPr lang="ru-RU" dirty="0"/>
          </a:p>
        </p:txBody>
      </p:sp>
      <p:sp>
        <p:nvSpPr>
          <p:cNvPr id="5" name="Объект 2">
            <a:extLst>
              <a:ext uri="{FF2B5EF4-FFF2-40B4-BE49-F238E27FC236}">
                <a16:creationId xmlns:a16="http://schemas.microsoft.com/office/drawing/2014/main" id="{AF100958-105F-4153-8C5C-362AFA26FE11}"/>
              </a:ext>
            </a:extLst>
          </p:cNvPr>
          <p:cNvSpPr txBox="1">
            <a:spLocks/>
          </p:cNvSpPr>
          <p:nvPr/>
        </p:nvSpPr>
        <p:spPr>
          <a:xfrm>
            <a:off x="2865784" y="1469087"/>
            <a:ext cx="7697135" cy="378042"/>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r>
              <a:rPr lang="ru-RU" sz="1200" dirty="0"/>
              <a:t>Решение ГК «Росатом» и СРО «Союзатомстрой» о создании Центра подготовки </a:t>
            </a:r>
            <a:r>
              <a:rPr lang="ru-RU" sz="1200" dirty="0" err="1"/>
              <a:t>строительно</a:t>
            </a:r>
            <a:r>
              <a:rPr lang="en-US" sz="1200" dirty="0"/>
              <a:t>-</a:t>
            </a:r>
            <a:r>
              <a:rPr lang="ru-RU" sz="1200" dirty="0"/>
              <a:t>монтажного персонала атомной отрасли</a:t>
            </a:r>
          </a:p>
        </p:txBody>
      </p:sp>
      <p:sp>
        <p:nvSpPr>
          <p:cNvPr id="6" name="Объект 2">
            <a:extLst>
              <a:ext uri="{FF2B5EF4-FFF2-40B4-BE49-F238E27FC236}">
                <a16:creationId xmlns:a16="http://schemas.microsoft.com/office/drawing/2014/main" id="{DAAF9BBD-CE40-405E-B026-F8322E081466}"/>
              </a:ext>
            </a:extLst>
          </p:cNvPr>
          <p:cNvSpPr txBox="1">
            <a:spLocks/>
          </p:cNvSpPr>
          <p:nvPr/>
        </p:nvSpPr>
        <p:spPr>
          <a:xfrm>
            <a:off x="2865784" y="1916498"/>
            <a:ext cx="7697135" cy="378042"/>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r>
              <a:rPr lang="ru-RU" sz="1200" dirty="0"/>
              <a:t>Создание образовательного учреждения СРО «Союзатомстрой» – НОУ ДПО «УЦПР»</a:t>
            </a:r>
          </a:p>
        </p:txBody>
      </p:sp>
      <p:sp>
        <p:nvSpPr>
          <p:cNvPr id="8" name="Объект 2">
            <a:extLst>
              <a:ext uri="{FF2B5EF4-FFF2-40B4-BE49-F238E27FC236}">
                <a16:creationId xmlns:a16="http://schemas.microsoft.com/office/drawing/2014/main" id="{8A33AC20-A972-4011-B5E2-CEEFCA08829E}"/>
              </a:ext>
            </a:extLst>
          </p:cNvPr>
          <p:cNvSpPr txBox="1">
            <a:spLocks/>
          </p:cNvSpPr>
          <p:nvPr/>
        </p:nvSpPr>
        <p:spPr>
          <a:xfrm>
            <a:off x="2865784" y="4251881"/>
            <a:ext cx="7697135" cy="1058485"/>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endParaRPr lang="ru-RU" sz="1200" dirty="0"/>
          </a:p>
          <a:p>
            <a:r>
              <a:rPr lang="ru-RU" sz="1200" dirty="0"/>
              <a:t>- Утверждена  Программа создания мобильных учебных центров по безопасности на старте проектов строительства АЭС за рубежом;</a:t>
            </a:r>
          </a:p>
          <a:p>
            <a:r>
              <a:rPr lang="ru-RU" sz="1200" dirty="0"/>
              <a:t>- Утвержден План мероприятий по созданию учебно-производственных комплексов на площадках строительства Курской АЭС, АЭС «</a:t>
            </a:r>
            <a:r>
              <a:rPr lang="ru-RU" sz="1200" dirty="0" err="1"/>
              <a:t>Руппур</a:t>
            </a:r>
            <a:r>
              <a:rPr lang="ru-RU" sz="1200" dirty="0"/>
              <a:t>», АЭС «Эль-</a:t>
            </a:r>
            <a:r>
              <a:rPr lang="ru-RU" sz="1200" dirty="0" err="1"/>
              <a:t>Дабаа</a:t>
            </a:r>
            <a:r>
              <a:rPr lang="ru-RU" sz="1200" dirty="0"/>
              <a:t>»</a:t>
            </a:r>
          </a:p>
          <a:p>
            <a:endParaRPr lang="ru-RU" sz="1200" dirty="0"/>
          </a:p>
        </p:txBody>
      </p:sp>
      <p:sp>
        <p:nvSpPr>
          <p:cNvPr id="10" name="Объект 2">
            <a:extLst>
              <a:ext uri="{FF2B5EF4-FFF2-40B4-BE49-F238E27FC236}">
                <a16:creationId xmlns:a16="http://schemas.microsoft.com/office/drawing/2014/main" id="{F9D3E3C5-E2BD-4EA3-B528-BAD73895BB4B}"/>
              </a:ext>
            </a:extLst>
          </p:cNvPr>
          <p:cNvSpPr txBox="1">
            <a:spLocks/>
          </p:cNvSpPr>
          <p:nvPr/>
        </p:nvSpPr>
        <p:spPr>
          <a:xfrm>
            <a:off x="2865784" y="3268302"/>
            <a:ext cx="7697135" cy="926753"/>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endParaRPr lang="ru-RU" sz="1200" dirty="0"/>
          </a:p>
          <a:p>
            <a:r>
              <a:rPr lang="ru-RU" sz="1200" dirty="0"/>
              <a:t>- НОУ ДПО «УЦПР» внесен в </a:t>
            </a:r>
            <a:r>
              <a:rPr lang="ru-RU" sz="1200" dirty="0" err="1"/>
              <a:t>Спецперечень</a:t>
            </a:r>
            <a:r>
              <a:rPr lang="ru-RU" sz="1200" dirty="0"/>
              <a:t> ГК «</a:t>
            </a:r>
            <a:r>
              <a:rPr lang="ru-RU" sz="1200" dirty="0" err="1"/>
              <a:t>Росатом</a:t>
            </a:r>
            <a:r>
              <a:rPr lang="ru-RU" sz="1200" dirty="0"/>
              <a:t>», в качестве единого поставщика образовательных услуг;</a:t>
            </a:r>
          </a:p>
          <a:p>
            <a:r>
              <a:rPr lang="ru-RU" sz="1200" dirty="0"/>
              <a:t>- Утверждена Программа развертывания в странах сооружения АЭС учебных центров НОУ ДПО «УЦПР» по обучению и аттестации персонала</a:t>
            </a:r>
          </a:p>
          <a:p>
            <a:endParaRPr lang="ru-RU" sz="1200" dirty="0"/>
          </a:p>
        </p:txBody>
      </p:sp>
      <p:sp>
        <p:nvSpPr>
          <p:cNvPr id="11" name="Заголовок 1">
            <a:extLst>
              <a:ext uri="{FF2B5EF4-FFF2-40B4-BE49-F238E27FC236}">
                <a16:creationId xmlns:a16="http://schemas.microsoft.com/office/drawing/2014/main" id="{8407A948-AE88-4F8D-8CD7-9B5A896CF56E}"/>
              </a:ext>
            </a:extLst>
          </p:cNvPr>
          <p:cNvSpPr txBox="1">
            <a:spLocks/>
          </p:cNvSpPr>
          <p:nvPr/>
        </p:nvSpPr>
        <p:spPr>
          <a:xfrm>
            <a:off x="1533525" y="982377"/>
            <a:ext cx="8362950" cy="257670"/>
          </a:xfrm>
          <a:prstGeom prst="rect">
            <a:avLst/>
          </a:prstGeom>
        </p:spPr>
        <p:txBody>
          <a:bodyPr vert="horz" lIns="68580" tIns="34290" rIns="68580" bIns="34290" rtlCol="0" anchor="ctr">
            <a:noAutofit/>
          </a:bodyPr>
          <a:lstStyle>
            <a:defPPr>
              <a:defRPr lang="ru-RU"/>
            </a:defPPr>
            <a:lvl1pPr marR="0" lvl="0" indent="0" fontAlgn="auto">
              <a:lnSpc>
                <a:spcPct val="90000"/>
              </a:lnSpc>
              <a:spcBef>
                <a:spcPct val="0"/>
              </a:spcBef>
              <a:spcAft>
                <a:spcPts val="0"/>
              </a:spcAft>
              <a:buClrTx/>
              <a:buSzTx/>
              <a:buFontTx/>
              <a:buNone/>
              <a:tabLst/>
              <a:defRPr sz="1900">
                <a:solidFill>
                  <a:srgbClr val="002060"/>
                </a:solidFill>
                <a:latin typeface="+mj-lt"/>
                <a:ea typeface="+mj-ea"/>
                <a:cs typeface="+mj-cs"/>
              </a:defRPr>
            </a:lvl1pPr>
          </a:lstStyle>
          <a:p>
            <a:r>
              <a:rPr lang="ru-RU" sz="1425" dirty="0"/>
              <a:t>                                                 История создания НОУ ДПО «УЦПР»</a:t>
            </a:r>
          </a:p>
        </p:txBody>
      </p:sp>
      <p:sp>
        <p:nvSpPr>
          <p:cNvPr id="12" name="Объект 2">
            <a:extLst>
              <a:ext uri="{FF2B5EF4-FFF2-40B4-BE49-F238E27FC236}">
                <a16:creationId xmlns:a16="http://schemas.microsoft.com/office/drawing/2014/main" id="{D9DAC2F1-CDC8-49F3-A908-7DFB7B9AFF8E}"/>
              </a:ext>
            </a:extLst>
          </p:cNvPr>
          <p:cNvSpPr txBox="1">
            <a:spLocks/>
          </p:cNvSpPr>
          <p:nvPr/>
        </p:nvSpPr>
        <p:spPr>
          <a:xfrm>
            <a:off x="1610005" y="1469087"/>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2010</a:t>
            </a:r>
            <a:endParaRPr lang="ru-RU" sz="1800" b="1" i="1" dirty="0">
              <a:solidFill>
                <a:srgbClr val="191919"/>
              </a:solidFill>
            </a:endParaRPr>
          </a:p>
        </p:txBody>
      </p:sp>
      <p:sp>
        <p:nvSpPr>
          <p:cNvPr id="13" name="Объект 2">
            <a:extLst>
              <a:ext uri="{FF2B5EF4-FFF2-40B4-BE49-F238E27FC236}">
                <a16:creationId xmlns:a16="http://schemas.microsoft.com/office/drawing/2014/main" id="{D9DAC2F1-CDC8-49F3-A908-7DFB7B9AFF8E}"/>
              </a:ext>
            </a:extLst>
          </p:cNvPr>
          <p:cNvSpPr txBox="1">
            <a:spLocks/>
          </p:cNvSpPr>
          <p:nvPr/>
        </p:nvSpPr>
        <p:spPr>
          <a:xfrm>
            <a:off x="1610005" y="1916498"/>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2011</a:t>
            </a:r>
            <a:endParaRPr lang="ru-RU" sz="1800" b="1" i="1" dirty="0">
              <a:solidFill>
                <a:srgbClr val="191919"/>
              </a:solidFill>
            </a:endParaRPr>
          </a:p>
        </p:txBody>
      </p:sp>
      <p:sp>
        <p:nvSpPr>
          <p:cNvPr id="14" name="Объект 2">
            <a:extLst>
              <a:ext uri="{FF2B5EF4-FFF2-40B4-BE49-F238E27FC236}">
                <a16:creationId xmlns:a16="http://schemas.microsoft.com/office/drawing/2014/main" id="{D9DAC2F1-CDC8-49F3-A908-7DFB7B9AFF8E}"/>
              </a:ext>
            </a:extLst>
          </p:cNvPr>
          <p:cNvSpPr txBox="1">
            <a:spLocks/>
          </p:cNvSpPr>
          <p:nvPr/>
        </p:nvSpPr>
        <p:spPr>
          <a:xfrm>
            <a:off x="1610005" y="2367612"/>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2012</a:t>
            </a:r>
            <a:endParaRPr lang="ru-RU" sz="1800" b="1" i="1" dirty="0">
              <a:solidFill>
                <a:srgbClr val="191919"/>
              </a:solidFill>
            </a:endParaRPr>
          </a:p>
        </p:txBody>
      </p:sp>
      <p:sp>
        <p:nvSpPr>
          <p:cNvPr id="15" name="Объект 2">
            <a:extLst>
              <a:ext uri="{FF2B5EF4-FFF2-40B4-BE49-F238E27FC236}">
                <a16:creationId xmlns:a16="http://schemas.microsoft.com/office/drawing/2014/main" id="{DAAF9BBD-CE40-405E-B026-F8322E081466}"/>
              </a:ext>
            </a:extLst>
          </p:cNvPr>
          <p:cNvSpPr txBox="1">
            <a:spLocks/>
          </p:cNvSpPr>
          <p:nvPr/>
        </p:nvSpPr>
        <p:spPr>
          <a:xfrm>
            <a:off x="2865784" y="2367612"/>
            <a:ext cx="7697135" cy="378042"/>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r>
              <a:rPr lang="ru-RU" sz="1200" dirty="0"/>
              <a:t>Ввод в эксплуатацию 2-х учебно-производственных комплексов в г. Москве и г. Нововоронеже</a:t>
            </a:r>
          </a:p>
        </p:txBody>
      </p:sp>
      <p:sp>
        <p:nvSpPr>
          <p:cNvPr id="16" name="Объект 2">
            <a:extLst>
              <a:ext uri="{FF2B5EF4-FFF2-40B4-BE49-F238E27FC236}">
                <a16:creationId xmlns:a16="http://schemas.microsoft.com/office/drawing/2014/main" id="{D9DAC2F1-CDC8-49F3-A908-7DFB7B9AFF8E}"/>
              </a:ext>
            </a:extLst>
          </p:cNvPr>
          <p:cNvSpPr txBox="1">
            <a:spLocks/>
          </p:cNvSpPr>
          <p:nvPr/>
        </p:nvSpPr>
        <p:spPr>
          <a:xfrm>
            <a:off x="1610005" y="2811096"/>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2016</a:t>
            </a:r>
            <a:endParaRPr lang="ru-RU" sz="1800" b="1" i="1" dirty="0">
              <a:solidFill>
                <a:srgbClr val="191919"/>
              </a:solidFill>
            </a:endParaRPr>
          </a:p>
        </p:txBody>
      </p:sp>
      <p:sp>
        <p:nvSpPr>
          <p:cNvPr id="17" name="Объект 2">
            <a:extLst>
              <a:ext uri="{FF2B5EF4-FFF2-40B4-BE49-F238E27FC236}">
                <a16:creationId xmlns:a16="http://schemas.microsoft.com/office/drawing/2014/main" id="{DAAF9BBD-CE40-405E-B026-F8322E081466}"/>
              </a:ext>
            </a:extLst>
          </p:cNvPr>
          <p:cNvSpPr txBox="1">
            <a:spLocks/>
          </p:cNvSpPr>
          <p:nvPr/>
        </p:nvSpPr>
        <p:spPr>
          <a:xfrm>
            <a:off x="2865784" y="2806970"/>
            <a:ext cx="7697135" cy="378042"/>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r>
              <a:rPr lang="ru-RU" sz="1200" dirty="0"/>
              <a:t>Ввод в эксплуатацию учебно-производственного комплекса в Сосновом Бору</a:t>
            </a:r>
          </a:p>
        </p:txBody>
      </p:sp>
      <p:sp>
        <p:nvSpPr>
          <p:cNvPr id="18" name="Объект 2">
            <a:extLst>
              <a:ext uri="{FF2B5EF4-FFF2-40B4-BE49-F238E27FC236}">
                <a16:creationId xmlns:a16="http://schemas.microsoft.com/office/drawing/2014/main" id="{D9DAC2F1-CDC8-49F3-A908-7DFB7B9AFF8E}"/>
              </a:ext>
            </a:extLst>
          </p:cNvPr>
          <p:cNvSpPr txBox="1">
            <a:spLocks/>
          </p:cNvSpPr>
          <p:nvPr/>
        </p:nvSpPr>
        <p:spPr>
          <a:xfrm>
            <a:off x="1610004" y="3269942"/>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2018</a:t>
            </a:r>
            <a:endParaRPr lang="ru-RU" sz="1800" b="1" i="1" dirty="0">
              <a:solidFill>
                <a:srgbClr val="191919"/>
              </a:solidFill>
            </a:endParaRPr>
          </a:p>
        </p:txBody>
      </p:sp>
      <p:sp>
        <p:nvSpPr>
          <p:cNvPr id="19" name="Объект 2">
            <a:extLst>
              <a:ext uri="{FF2B5EF4-FFF2-40B4-BE49-F238E27FC236}">
                <a16:creationId xmlns:a16="http://schemas.microsoft.com/office/drawing/2014/main" id="{D9DAC2F1-CDC8-49F3-A908-7DFB7B9AFF8E}"/>
              </a:ext>
            </a:extLst>
          </p:cNvPr>
          <p:cNvSpPr txBox="1">
            <a:spLocks/>
          </p:cNvSpPr>
          <p:nvPr/>
        </p:nvSpPr>
        <p:spPr>
          <a:xfrm>
            <a:off x="1610003" y="4251881"/>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2019</a:t>
            </a:r>
            <a:endParaRPr lang="ru-RU" sz="1800" b="1" i="1" dirty="0">
              <a:solidFill>
                <a:srgbClr val="191919"/>
              </a:solidFill>
            </a:endParaRPr>
          </a:p>
        </p:txBody>
      </p:sp>
      <p:sp>
        <p:nvSpPr>
          <p:cNvPr id="20" name="Объект 2">
            <a:extLst>
              <a:ext uri="{FF2B5EF4-FFF2-40B4-BE49-F238E27FC236}">
                <a16:creationId xmlns:a16="http://schemas.microsoft.com/office/drawing/2014/main" id="{D9DAC2F1-CDC8-49F3-A908-7DFB7B9AFF8E}"/>
              </a:ext>
            </a:extLst>
          </p:cNvPr>
          <p:cNvSpPr txBox="1">
            <a:spLocks/>
          </p:cNvSpPr>
          <p:nvPr/>
        </p:nvSpPr>
        <p:spPr>
          <a:xfrm>
            <a:off x="1610003" y="5379446"/>
            <a:ext cx="1158872" cy="378042"/>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2"/>
              </a:buBlip>
              <a:defRPr sz="1400">
                <a:solidFill>
                  <a:schemeClr val="tx1"/>
                </a:solidFill>
              </a:defRPr>
            </a:lvl2pPr>
            <a:lvl3pPr marL="1126328" indent="-260054" eaLnBrk="0" fontAlgn="base" hangingPunct="0">
              <a:spcBef>
                <a:spcPct val="0"/>
              </a:spcBef>
              <a:spcAft>
                <a:spcPct val="30000"/>
              </a:spcAft>
              <a:buBlip>
                <a:blip r:embed="rId2"/>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defTabSz="685800">
              <a:lnSpc>
                <a:spcPct val="100000"/>
              </a:lnSpc>
              <a:spcAft>
                <a:spcPts val="0"/>
              </a:spcAft>
              <a:defRPr/>
            </a:pPr>
            <a:r>
              <a:rPr lang="ru-RU" sz="1800" b="1" dirty="0">
                <a:solidFill>
                  <a:srgbClr val="191919"/>
                </a:solidFill>
              </a:rPr>
              <a:t>2021</a:t>
            </a:r>
            <a:endParaRPr lang="ru-RU" sz="1800" b="1" i="1" dirty="0">
              <a:solidFill>
                <a:srgbClr val="191919"/>
              </a:solidFill>
            </a:endParaRPr>
          </a:p>
        </p:txBody>
      </p:sp>
      <p:sp>
        <p:nvSpPr>
          <p:cNvPr id="21" name="Объект 2">
            <a:extLst>
              <a:ext uri="{FF2B5EF4-FFF2-40B4-BE49-F238E27FC236}">
                <a16:creationId xmlns:a16="http://schemas.microsoft.com/office/drawing/2014/main" id="{DAAF9BBD-CE40-405E-B026-F8322E081466}"/>
              </a:ext>
            </a:extLst>
          </p:cNvPr>
          <p:cNvSpPr txBox="1">
            <a:spLocks/>
          </p:cNvSpPr>
          <p:nvPr/>
        </p:nvSpPr>
        <p:spPr>
          <a:xfrm>
            <a:off x="2865782" y="5375319"/>
            <a:ext cx="7697135" cy="378042"/>
          </a:xfrm>
          <a:prstGeom prst="rect">
            <a:avLst/>
          </a:prstGeom>
          <a:noFill/>
          <a:ln w="19050">
            <a:solidFill>
              <a:srgbClr val="434F9B"/>
            </a:solidFill>
          </a:ln>
          <a:effectLst>
            <a:glow>
              <a:schemeClr val="accent1">
                <a:alpha val="40000"/>
              </a:schemeClr>
            </a:glow>
          </a:effectLst>
        </p:spPr>
        <p:txBody>
          <a:bodyPr anchor="ctr" anchorCtr="0">
            <a:noAutofit/>
          </a:bodyPr>
          <a:lstStyle>
            <a:defPPr>
              <a:defRPr lang="ru-RU"/>
            </a:defPPr>
            <a:lvl1pPr marR="0" lvl="0" indent="0" eaLnBrk="0" fontAlgn="base" hangingPunct="0">
              <a:lnSpc>
                <a:spcPct val="110000"/>
              </a:lnSpc>
              <a:spcBef>
                <a:spcPts val="0"/>
              </a:spcBef>
              <a:spcAft>
                <a:spcPct val="20000"/>
              </a:spcAft>
              <a:buClrTx/>
              <a:buSzTx/>
              <a:buFontTx/>
              <a:buNone/>
              <a:tabLst/>
              <a:defRPr kumimoji="0" sz="1600" b="0" i="0" u="none" strike="noStrike" kern="0" cap="none" spc="0" normalizeH="0" baseline="0">
                <a:ln>
                  <a:noFill/>
                </a:ln>
                <a:solidFill>
                  <a:srgbClr val="353F7B"/>
                </a:solidFill>
                <a:effectLst/>
                <a:uLnTx/>
                <a:uFillTx/>
                <a:latin typeface="Arial"/>
              </a:defRPr>
            </a:lvl1pPr>
            <a:lvl2pPr marL="349313" indent="-172379" eaLnBrk="0" fontAlgn="base" hangingPunct="0">
              <a:lnSpc>
                <a:spcPct val="110000"/>
              </a:lnSpc>
              <a:spcBef>
                <a:spcPct val="0"/>
              </a:spcBef>
              <a:spcAft>
                <a:spcPct val="20000"/>
              </a:spcAft>
              <a:buBlip>
                <a:blip r:embed="rId2"/>
              </a:buBlip>
              <a:defRPr sz="1400"/>
            </a:lvl2pPr>
            <a:lvl3pPr marL="1126328" indent="-260054" eaLnBrk="0" fontAlgn="base" hangingPunct="0">
              <a:spcBef>
                <a:spcPct val="0"/>
              </a:spcBef>
              <a:spcAft>
                <a:spcPct val="30000"/>
              </a:spcAft>
              <a:buBlip>
                <a:blip r:embed="rId2"/>
              </a:buBlip>
              <a:defRPr sz="2200"/>
            </a:lvl3pPr>
            <a:lvl4pPr marL="1614087" indent="-221541" eaLnBrk="0" fontAlgn="base" hangingPunct="0">
              <a:spcBef>
                <a:spcPct val="20000"/>
              </a:spcBef>
              <a:spcAft>
                <a:spcPct val="0"/>
              </a:spcAft>
              <a:buChar char="–"/>
              <a:defRPr sz="2000"/>
            </a:lvl4pPr>
            <a:lvl5pPr marL="2009541" indent="-221541" eaLnBrk="0" fontAlgn="base" hangingPunct="0">
              <a:spcBef>
                <a:spcPct val="20000"/>
              </a:spcBef>
              <a:spcAft>
                <a:spcPct val="0"/>
              </a:spcAft>
              <a:buChar char="»"/>
              <a:defRPr sz="2000"/>
            </a:lvl5pPr>
            <a:lvl6pPr marL="2452671" indent="-221541" fontAlgn="base">
              <a:spcBef>
                <a:spcPct val="20000"/>
              </a:spcBef>
              <a:spcAft>
                <a:spcPct val="0"/>
              </a:spcAft>
              <a:buChar char="»"/>
              <a:defRPr sz="2000"/>
            </a:lvl6pPr>
            <a:lvl7pPr marL="2895822" indent="-221541" fontAlgn="base">
              <a:spcBef>
                <a:spcPct val="20000"/>
              </a:spcBef>
              <a:spcAft>
                <a:spcPct val="0"/>
              </a:spcAft>
              <a:buChar char="»"/>
              <a:defRPr sz="2000"/>
            </a:lvl7pPr>
            <a:lvl8pPr marL="3338965" indent="-221541" fontAlgn="base">
              <a:spcBef>
                <a:spcPct val="20000"/>
              </a:spcBef>
              <a:spcAft>
                <a:spcPct val="0"/>
              </a:spcAft>
              <a:buChar char="»"/>
              <a:defRPr sz="2000"/>
            </a:lvl8pPr>
            <a:lvl9pPr marL="3782111" indent="-221541" fontAlgn="base">
              <a:spcBef>
                <a:spcPct val="20000"/>
              </a:spcBef>
              <a:spcAft>
                <a:spcPct val="0"/>
              </a:spcAft>
              <a:buChar char="»"/>
              <a:defRPr sz="2000"/>
            </a:lvl9pPr>
          </a:lstStyle>
          <a:p>
            <a:r>
              <a:rPr lang="ru-RU" sz="1200" dirty="0"/>
              <a:t>Ввод в эксплуатацию учебно-производственного комплекса АЭС «</a:t>
            </a:r>
            <a:r>
              <a:rPr lang="ru-RU" sz="1200" dirty="0" err="1"/>
              <a:t>Руппур</a:t>
            </a:r>
            <a:r>
              <a:rPr lang="ru-RU" sz="1200" dirty="0"/>
              <a:t>» (Бангладеш)</a:t>
            </a:r>
          </a:p>
        </p:txBody>
      </p:sp>
    </p:spTree>
    <p:extLst>
      <p:ext uri="{BB962C8B-B14F-4D97-AF65-F5344CB8AC3E}">
        <p14:creationId xmlns:p14="http://schemas.microsoft.com/office/powerpoint/2010/main" val="1807991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61DE65C-6C16-4F80-8A48-AD812C2CD49C}"/>
              </a:ext>
            </a:extLst>
          </p:cNvPr>
          <p:cNvSpPr>
            <a:spLocks noGrp="1"/>
          </p:cNvSpPr>
          <p:nvPr>
            <p:ph type="sldNum" sz="quarter" idx="12"/>
          </p:nvPr>
        </p:nvSpPr>
        <p:spPr>
          <a:xfrm>
            <a:off x="9545488" y="216563"/>
            <a:ext cx="2743200" cy="365125"/>
          </a:xfrm>
        </p:spPr>
        <p:txBody>
          <a:bodyPr/>
          <a:lstStyle/>
          <a:p>
            <a:fld id="{35A78594-8646-4D53-8F42-51980A186450}" type="slidenum">
              <a:rPr lang="ru-RU" smtClean="0"/>
              <a:pPr/>
              <a:t>62</a:t>
            </a:fld>
            <a:endParaRPr lang="ru-RU" dirty="0"/>
          </a:p>
        </p:txBody>
      </p:sp>
      <p:sp>
        <p:nvSpPr>
          <p:cNvPr id="5" name="Заголовок 1">
            <a:extLst>
              <a:ext uri="{FF2B5EF4-FFF2-40B4-BE49-F238E27FC236}">
                <a16:creationId xmlns:a16="http://schemas.microsoft.com/office/drawing/2014/main" id="{8407A948-AE88-4F8D-8CD7-9B5A896CF56E}"/>
              </a:ext>
            </a:extLst>
          </p:cNvPr>
          <p:cNvSpPr txBox="1">
            <a:spLocks/>
          </p:cNvSpPr>
          <p:nvPr/>
        </p:nvSpPr>
        <p:spPr>
          <a:xfrm>
            <a:off x="1524000" y="230312"/>
            <a:ext cx="8362950" cy="25767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defTabSz="685800">
              <a:defRPr/>
            </a:pPr>
            <a:r>
              <a:rPr lang="ru-RU" sz="2200" dirty="0">
                <a:solidFill>
                  <a:srgbClr val="002060"/>
                </a:solidFill>
              </a:rPr>
              <a:t>Численность обученных в НОУ ДПО «УЦПР»</a:t>
            </a:r>
            <a:endParaRPr lang="ru-RU" sz="2200" dirty="0">
              <a:solidFill>
                <a:srgbClr val="002060"/>
              </a:solidFill>
              <a:latin typeface="Arial"/>
            </a:endParaRPr>
          </a:p>
        </p:txBody>
      </p:sp>
      <p:graphicFrame>
        <p:nvGraphicFramePr>
          <p:cNvPr id="8" name="Диаграмма 7">
            <a:extLst>
              <a:ext uri="{FF2B5EF4-FFF2-40B4-BE49-F238E27FC236}">
                <a16:creationId xmlns:a16="http://schemas.microsoft.com/office/drawing/2014/main" id="{3C226837-B08C-4E93-894B-EE98068B1405}"/>
              </a:ext>
            </a:extLst>
          </p:cNvPr>
          <p:cNvGraphicFramePr/>
          <p:nvPr/>
        </p:nvGraphicFramePr>
        <p:xfrm>
          <a:off x="1788422" y="1687341"/>
          <a:ext cx="8276264" cy="473291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D2F90CF-E741-493B-890E-B17959191E89}"/>
              </a:ext>
            </a:extLst>
          </p:cNvPr>
          <p:cNvSpPr txBox="1"/>
          <p:nvPr/>
        </p:nvSpPr>
        <p:spPr>
          <a:xfrm>
            <a:off x="1872423" y="783025"/>
            <a:ext cx="8192262" cy="707886"/>
          </a:xfrm>
          <a:prstGeom prst="rect">
            <a:avLst/>
          </a:prstGeom>
          <a:noFill/>
        </p:spPr>
        <p:txBody>
          <a:bodyPr wrap="square" rtlCol="0">
            <a:spAutoFit/>
          </a:bodyPr>
          <a:lstStyle/>
          <a:p>
            <a:pPr defTabSz="685635">
              <a:defRPr/>
            </a:pPr>
            <a:r>
              <a:rPr lang="ru-RU" sz="2000" dirty="0">
                <a:solidFill>
                  <a:schemeClr val="accent3">
                    <a:lumMod val="50000"/>
                  </a:schemeClr>
                </a:solidFill>
              </a:rPr>
              <a:t>Всего за 2012-09.2022 гг. прошли обучение:</a:t>
            </a:r>
          </a:p>
          <a:p>
            <a:pPr defTabSz="685635">
              <a:defRPr/>
            </a:pPr>
            <a:r>
              <a:rPr lang="ru-RU" sz="2000" dirty="0">
                <a:solidFill>
                  <a:schemeClr val="accent3">
                    <a:lumMod val="50000"/>
                  </a:schemeClr>
                </a:solidFill>
              </a:rPr>
              <a:t>Руководители  и специалисты – </a:t>
            </a:r>
            <a:r>
              <a:rPr lang="ru-RU" sz="2000" b="1" dirty="0">
                <a:solidFill>
                  <a:schemeClr val="accent3">
                    <a:lumMod val="50000"/>
                  </a:schemeClr>
                </a:solidFill>
              </a:rPr>
              <a:t>25 497</a:t>
            </a:r>
            <a:r>
              <a:rPr lang="ru-RU" sz="2000" dirty="0">
                <a:solidFill>
                  <a:schemeClr val="accent3">
                    <a:lumMod val="50000"/>
                  </a:schemeClr>
                </a:solidFill>
              </a:rPr>
              <a:t>чел. Рабочих -  </a:t>
            </a:r>
            <a:r>
              <a:rPr lang="ru-RU" sz="2000" b="1" dirty="0">
                <a:solidFill>
                  <a:schemeClr val="accent3">
                    <a:lumMod val="50000"/>
                  </a:schemeClr>
                </a:solidFill>
              </a:rPr>
              <a:t>30 339</a:t>
            </a:r>
            <a:r>
              <a:rPr lang="ru-RU" sz="2000" dirty="0">
                <a:solidFill>
                  <a:schemeClr val="accent3">
                    <a:lumMod val="50000"/>
                  </a:schemeClr>
                </a:solidFill>
              </a:rPr>
              <a:t>чел.</a:t>
            </a:r>
          </a:p>
        </p:txBody>
      </p:sp>
    </p:spTree>
    <p:extLst>
      <p:ext uri="{BB962C8B-B14F-4D97-AF65-F5344CB8AC3E}">
        <p14:creationId xmlns:p14="http://schemas.microsoft.com/office/powerpoint/2010/main" val="3227356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243036"/>
            <a:ext cx="7740352" cy="343560"/>
          </a:xfrm>
        </p:spPr>
        <p:txBody>
          <a:bodyPr vert="horz" lIns="91440" tIns="45720" rIns="91440" bIns="45720" rtlCol="0" anchor="ctr">
            <a:normAutofit fontScale="90000"/>
          </a:bodyPr>
          <a:lstStyle/>
          <a:p>
            <a:r>
              <a:rPr lang="ru-RU" dirty="0">
                <a:solidFill>
                  <a:srgbClr val="002060"/>
                </a:solidFill>
              </a:rPr>
              <a:t>Программный комплекс НОУ ДПО «УЦПР»</a:t>
            </a:r>
          </a:p>
        </p:txBody>
      </p:sp>
      <p:sp>
        <p:nvSpPr>
          <p:cNvPr id="4" name="Номер слайда 3"/>
          <p:cNvSpPr>
            <a:spLocks noGrp="1"/>
          </p:cNvSpPr>
          <p:nvPr>
            <p:ph type="sldNum" sz="quarter" idx="12"/>
          </p:nvPr>
        </p:nvSpPr>
        <p:spPr>
          <a:xfrm>
            <a:off x="9527200" y="216563"/>
            <a:ext cx="2743200" cy="365125"/>
          </a:xfrm>
        </p:spPr>
        <p:txBody>
          <a:bodyPr/>
          <a:lstStyle/>
          <a:p>
            <a:fld id="{3765C533-573A-49DE-874E-AB87EF57987D}" type="slidenum">
              <a:rPr lang="ru-RU" smtClean="0"/>
              <a:pPr/>
              <a:t>63</a:t>
            </a:fld>
            <a:endParaRPr lang="ru-RU" dirty="0"/>
          </a:p>
        </p:txBody>
      </p:sp>
      <p:sp>
        <p:nvSpPr>
          <p:cNvPr id="22" name="Объект 2"/>
          <p:cNvSpPr txBox="1">
            <a:spLocks/>
          </p:cNvSpPr>
          <p:nvPr/>
        </p:nvSpPr>
        <p:spPr>
          <a:xfrm>
            <a:off x="1865487" y="861132"/>
            <a:ext cx="4113966" cy="1190172"/>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defRPr/>
            </a:pPr>
            <a:r>
              <a:rPr lang="ru-RU" dirty="0">
                <a:solidFill>
                  <a:srgbClr val="191919"/>
                </a:solidFill>
                <a:latin typeface="Arial"/>
              </a:rPr>
              <a:t>Дополнительные профессиональные программы повышения квалификации руководителей, специалистов, линейного персонала</a:t>
            </a:r>
          </a:p>
        </p:txBody>
      </p:sp>
      <p:sp>
        <p:nvSpPr>
          <p:cNvPr id="23" name="Объект 2"/>
          <p:cNvSpPr txBox="1">
            <a:spLocks/>
          </p:cNvSpPr>
          <p:nvPr/>
        </p:nvSpPr>
        <p:spPr>
          <a:xfrm>
            <a:off x="6195481" y="842914"/>
            <a:ext cx="4107772" cy="654860"/>
          </a:xfrm>
          <a:prstGeom prst="rect">
            <a:avLst/>
          </a:prstGeom>
          <a:solidFill>
            <a:srgbClr val="16A685"/>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defRPr/>
            </a:pPr>
            <a:r>
              <a:rPr lang="ru-RU" dirty="0">
                <a:solidFill>
                  <a:srgbClr val="191919"/>
                </a:solidFill>
                <a:latin typeface="Arial"/>
              </a:rPr>
              <a:t>Программы профессиональной подготовки рабочих</a:t>
            </a:r>
          </a:p>
        </p:txBody>
      </p:sp>
      <p:sp>
        <p:nvSpPr>
          <p:cNvPr id="24" name="Объект 2"/>
          <p:cNvSpPr txBox="1">
            <a:spLocks/>
          </p:cNvSpPr>
          <p:nvPr/>
        </p:nvSpPr>
        <p:spPr>
          <a:xfrm>
            <a:off x="1863098" y="2427692"/>
            <a:ext cx="4113966" cy="504056"/>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Направление «Строительство»</a:t>
            </a:r>
          </a:p>
          <a:p>
            <a:pPr>
              <a:lnSpc>
                <a:spcPct val="100000"/>
              </a:lnSpc>
              <a:spcAft>
                <a:spcPts val="0"/>
              </a:spcAft>
              <a:defRPr/>
            </a:pPr>
            <a:r>
              <a:rPr lang="ru-RU" sz="1400" dirty="0">
                <a:solidFill>
                  <a:srgbClr val="FFFFFF"/>
                </a:solidFill>
                <a:latin typeface="Arial"/>
              </a:rPr>
              <a:t>47 программ </a:t>
            </a:r>
          </a:p>
        </p:txBody>
      </p:sp>
      <p:sp>
        <p:nvSpPr>
          <p:cNvPr id="25" name="Объект 2"/>
          <p:cNvSpPr txBox="1">
            <a:spLocks/>
          </p:cNvSpPr>
          <p:nvPr/>
        </p:nvSpPr>
        <p:spPr>
          <a:xfrm>
            <a:off x="1874021" y="2995122"/>
            <a:ext cx="4110869" cy="553113"/>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endParaRPr lang="ru-RU" sz="1400" dirty="0">
              <a:solidFill>
                <a:srgbClr val="191919"/>
              </a:solidFill>
            </a:endParaRPr>
          </a:p>
          <a:p>
            <a:pPr>
              <a:lnSpc>
                <a:spcPct val="100000"/>
              </a:lnSpc>
              <a:spcAft>
                <a:spcPts val="0"/>
              </a:spcAft>
              <a:defRPr/>
            </a:pPr>
            <a:r>
              <a:rPr lang="ru-RU" sz="1400" dirty="0">
                <a:solidFill>
                  <a:srgbClr val="191919"/>
                </a:solidFill>
              </a:rPr>
              <a:t>Направление «Проектирование» </a:t>
            </a:r>
          </a:p>
          <a:p>
            <a:pPr>
              <a:lnSpc>
                <a:spcPct val="100000"/>
              </a:lnSpc>
              <a:spcAft>
                <a:spcPts val="0"/>
              </a:spcAft>
              <a:defRPr/>
            </a:pPr>
            <a:r>
              <a:rPr lang="ru-RU" sz="1400" dirty="0">
                <a:solidFill>
                  <a:srgbClr val="FFFFFF"/>
                </a:solidFill>
              </a:rPr>
              <a:t>15 программ </a:t>
            </a:r>
          </a:p>
          <a:p>
            <a:pPr>
              <a:lnSpc>
                <a:spcPct val="100000"/>
              </a:lnSpc>
              <a:spcAft>
                <a:spcPts val="0"/>
              </a:spcAft>
              <a:defRPr/>
            </a:pPr>
            <a:endParaRPr lang="ru-RU" sz="1400" dirty="0">
              <a:solidFill>
                <a:srgbClr val="FFFFFF"/>
              </a:solidFill>
              <a:latin typeface="Arial"/>
            </a:endParaRPr>
          </a:p>
        </p:txBody>
      </p:sp>
      <p:sp>
        <p:nvSpPr>
          <p:cNvPr id="28" name="Объект 2"/>
          <p:cNvSpPr txBox="1">
            <a:spLocks/>
          </p:cNvSpPr>
          <p:nvPr/>
        </p:nvSpPr>
        <p:spPr>
          <a:xfrm>
            <a:off x="1882554" y="3649838"/>
            <a:ext cx="4113966" cy="479162"/>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endParaRPr lang="ru-RU" sz="1400" dirty="0">
              <a:solidFill>
                <a:srgbClr val="191919"/>
              </a:solidFill>
            </a:endParaRPr>
          </a:p>
          <a:p>
            <a:pPr>
              <a:lnSpc>
                <a:spcPct val="100000"/>
              </a:lnSpc>
              <a:spcAft>
                <a:spcPts val="0"/>
              </a:spcAft>
              <a:defRPr/>
            </a:pPr>
            <a:r>
              <a:rPr lang="ru-RU" sz="1400" dirty="0">
                <a:solidFill>
                  <a:srgbClr val="191919"/>
                </a:solidFill>
              </a:rPr>
              <a:t>Направление «Инженерные изыскания» </a:t>
            </a:r>
          </a:p>
          <a:p>
            <a:pPr>
              <a:lnSpc>
                <a:spcPct val="100000"/>
              </a:lnSpc>
              <a:spcAft>
                <a:spcPts val="0"/>
              </a:spcAft>
              <a:defRPr/>
            </a:pPr>
            <a:r>
              <a:rPr lang="ru-RU" sz="1400" dirty="0">
                <a:solidFill>
                  <a:srgbClr val="FFFFFF"/>
                </a:solidFill>
              </a:rPr>
              <a:t>4 программы </a:t>
            </a:r>
          </a:p>
          <a:p>
            <a:pPr>
              <a:lnSpc>
                <a:spcPct val="100000"/>
              </a:lnSpc>
              <a:spcAft>
                <a:spcPts val="0"/>
              </a:spcAft>
              <a:defRPr/>
            </a:pPr>
            <a:endParaRPr lang="ru-RU" sz="1400" dirty="0">
              <a:solidFill>
                <a:srgbClr val="FFFFFF"/>
              </a:solidFill>
              <a:latin typeface="Arial"/>
            </a:endParaRPr>
          </a:p>
        </p:txBody>
      </p:sp>
      <p:sp>
        <p:nvSpPr>
          <p:cNvPr id="29" name="Объект 2"/>
          <p:cNvSpPr txBox="1">
            <a:spLocks/>
          </p:cNvSpPr>
          <p:nvPr/>
        </p:nvSpPr>
        <p:spPr>
          <a:xfrm>
            <a:off x="1865487" y="4181291"/>
            <a:ext cx="4119402" cy="861044"/>
          </a:xfrm>
          <a:prstGeom prst="rect">
            <a:avLst/>
          </a:prstGeom>
          <a:solidFill>
            <a:srgbClr val="C9A4E4"/>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Программы дополнительного профессионального </a:t>
            </a:r>
            <a:r>
              <a:rPr lang="ru-RU" sz="1400" dirty="0">
                <a:solidFill>
                  <a:srgbClr val="191919"/>
                </a:solidFill>
              </a:rPr>
              <a:t>образования  аккредитованные в </a:t>
            </a:r>
            <a:r>
              <a:rPr lang="ru-RU" sz="1400" dirty="0">
                <a:solidFill>
                  <a:srgbClr val="191919"/>
                </a:solidFill>
                <a:latin typeface="Arial"/>
              </a:rPr>
              <a:t>СПК атомной отрасли </a:t>
            </a:r>
          </a:p>
          <a:p>
            <a:pPr>
              <a:lnSpc>
                <a:spcPct val="100000"/>
              </a:lnSpc>
              <a:spcAft>
                <a:spcPts val="0"/>
              </a:spcAft>
              <a:defRPr/>
            </a:pPr>
            <a:r>
              <a:rPr lang="ru-RU" sz="1400" dirty="0">
                <a:solidFill>
                  <a:schemeClr val="bg1"/>
                </a:solidFill>
                <a:latin typeface="Arial"/>
              </a:rPr>
              <a:t>4 программы</a:t>
            </a:r>
          </a:p>
        </p:txBody>
      </p:sp>
      <p:sp>
        <p:nvSpPr>
          <p:cNvPr id="30" name="Объект 2"/>
          <p:cNvSpPr txBox="1">
            <a:spLocks/>
          </p:cNvSpPr>
          <p:nvPr/>
        </p:nvSpPr>
        <p:spPr>
          <a:xfrm>
            <a:off x="6200345" y="1850224"/>
            <a:ext cx="4098045" cy="442461"/>
          </a:xfrm>
          <a:prstGeom prst="rect">
            <a:avLst/>
          </a:prstGeom>
          <a:solidFill>
            <a:srgbClr val="16A685"/>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Электротехническое отделение</a:t>
            </a:r>
          </a:p>
          <a:p>
            <a:pPr>
              <a:lnSpc>
                <a:spcPct val="100000"/>
              </a:lnSpc>
              <a:spcAft>
                <a:spcPts val="0"/>
              </a:spcAft>
              <a:defRPr/>
            </a:pPr>
            <a:r>
              <a:rPr lang="ru-RU" sz="1400" dirty="0">
                <a:solidFill>
                  <a:srgbClr val="FFFFFF"/>
                </a:solidFill>
                <a:latin typeface="Arial"/>
              </a:rPr>
              <a:t>11 программ </a:t>
            </a:r>
          </a:p>
        </p:txBody>
      </p:sp>
      <p:sp>
        <p:nvSpPr>
          <p:cNvPr id="31" name="Объект 2"/>
          <p:cNvSpPr txBox="1">
            <a:spLocks/>
          </p:cNvSpPr>
          <p:nvPr/>
        </p:nvSpPr>
        <p:spPr>
          <a:xfrm>
            <a:off x="6205209" y="2398897"/>
            <a:ext cx="4107773" cy="387273"/>
          </a:xfrm>
          <a:prstGeom prst="rect">
            <a:avLst/>
          </a:prstGeom>
          <a:solidFill>
            <a:srgbClr val="16A685"/>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Отделение «Сварка и контроль»</a:t>
            </a:r>
          </a:p>
          <a:p>
            <a:pPr>
              <a:lnSpc>
                <a:spcPct val="100000"/>
              </a:lnSpc>
              <a:spcAft>
                <a:spcPts val="0"/>
              </a:spcAft>
              <a:defRPr/>
            </a:pPr>
            <a:r>
              <a:rPr lang="ru-RU" sz="1400" dirty="0">
                <a:solidFill>
                  <a:srgbClr val="FFFFFF"/>
                </a:solidFill>
                <a:latin typeface="Arial"/>
              </a:rPr>
              <a:t>15 программ </a:t>
            </a:r>
          </a:p>
        </p:txBody>
      </p:sp>
      <p:sp>
        <p:nvSpPr>
          <p:cNvPr id="32" name="Объект 2"/>
          <p:cNvSpPr txBox="1">
            <a:spLocks/>
          </p:cNvSpPr>
          <p:nvPr/>
        </p:nvSpPr>
        <p:spPr>
          <a:xfrm>
            <a:off x="6214937" y="2921326"/>
            <a:ext cx="4083453" cy="384303"/>
          </a:xfrm>
          <a:prstGeom prst="rect">
            <a:avLst/>
          </a:prstGeom>
          <a:solidFill>
            <a:srgbClr val="16A685"/>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Отделение общестроительных работ </a:t>
            </a:r>
          </a:p>
          <a:p>
            <a:pPr>
              <a:lnSpc>
                <a:spcPct val="100000"/>
              </a:lnSpc>
              <a:spcAft>
                <a:spcPts val="0"/>
              </a:spcAft>
              <a:defRPr/>
            </a:pPr>
            <a:r>
              <a:rPr lang="ru-RU" sz="1400" dirty="0">
                <a:solidFill>
                  <a:srgbClr val="FFFFFF"/>
                </a:solidFill>
                <a:latin typeface="Arial"/>
              </a:rPr>
              <a:t>9 программ </a:t>
            </a:r>
          </a:p>
        </p:txBody>
      </p:sp>
      <p:sp>
        <p:nvSpPr>
          <p:cNvPr id="33" name="Объект 2"/>
          <p:cNvSpPr txBox="1">
            <a:spLocks/>
          </p:cNvSpPr>
          <p:nvPr/>
        </p:nvSpPr>
        <p:spPr>
          <a:xfrm>
            <a:off x="6205209" y="3419476"/>
            <a:ext cx="4083453" cy="384303"/>
          </a:xfrm>
          <a:prstGeom prst="rect">
            <a:avLst/>
          </a:prstGeom>
          <a:solidFill>
            <a:srgbClr val="16A685"/>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Отделение специальных монтажных работ </a:t>
            </a:r>
          </a:p>
          <a:p>
            <a:pPr>
              <a:lnSpc>
                <a:spcPct val="100000"/>
              </a:lnSpc>
              <a:spcAft>
                <a:spcPts val="0"/>
              </a:spcAft>
              <a:defRPr/>
            </a:pPr>
            <a:r>
              <a:rPr lang="ru-RU" sz="1400" dirty="0">
                <a:solidFill>
                  <a:srgbClr val="FFFFFF"/>
                </a:solidFill>
                <a:latin typeface="Arial"/>
              </a:rPr>
              <a:t>9 программ </a:t>
            </a:r>
          </a:p>
        </p:txBody>
      </p:sp>
      <p:sp>
        <p:nvSpPr>
          <p:cNvPr id="35" name="Объект 2"/>
          <p:cNvSpPr txBox="1">
            <a:spLocks/>
          </p:cNvSpPr>
          <p:nvPr/>
        </p:nvSpPr>
        <p:spPr>
          <a:xfrm>
            <a:off x="6214937" y="3917626"/>
            <a:ext cx="4101141" cy="365125"/>
          </a:xfrm>
          <a:prstGeom prst="rect">
            <a:avLst/>
          </a:prstGeom>
          <a:solidFill>
            <a:srgbClr val="16A685"/>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350" dirty="0">
                <a:solidFill>
                  <a:srgbClr val="191919"/>
                </a:solidFill>
                <a:latin typeface="Arial"/>
              </a:rPr>
              <a:t>Охрана труда </a:t>
            </a:r>
          </a:p>
          <a:p>
            <a:pPr>
              <a:lnSpc>
                <a:spcPct val="100000"/>
              </a:lnSpc>
              <a:spcAft>
                <a:spcPts val="0"/>
              </a:spcAft>
              <a:defRPr/>
            </a:pPr>
            <a:r>
              <a:rPr lang="ru-RU" sz="1400" dirty="0">
                <a:solidFill>
                  <a:srgbClr val="FFFFFF"/>
                </a:solidFill>
                <a:latin typeface="Arial"/>
              </a:rPr>
              <a:t>17 программ </a:t>
            </a:r>
          </a:p>
        </p:txBody>
      </p:sp>
      <p:sp>
        <p:nvSpPr>
          <p:cNvPr id="36" name="Объект 2"/>
          <p:cNvSpPr txBox="1">
            <a:spLocks/>
          </p:cNvSpPr>
          <p:nvPr/>
        </p:nvSpPr>
        <p:spPr>
          <a:xfrm>
            <a:off x="2512011" y="2000400"/>
            <a:ext cx="2747411" cy="325441"/>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ВСЕГО: </a:t>
            </a:r>
            <a:r>
              <a:rPr lang="ru-RU" sz="1400" b="1" i="1" dirty="0">
                <a:solidFill>
                  <a:srgbClr val="191919"/>
                </a:solidFill>
                <a:latin typeface="Arial"/>
              </a:rPr>
              <a:t>70 программы в т.ч. </a:t>
            </a:r>
          </a:p>
        </p:txBody>
      </p:sp>
      <p:sp>
        <p:nvSpPr>
          <p:cNvPr id="37" name="Объект 2"/>
          <p:cNvSpPr txBox="1">
            <a:spLocks/>
          </p:cNvSpPr>
          <p:nvPr/>
        </p:nvSpPr>
        <p:spPr>
          <a:xfrm>
            <a:off x="6786033" y="1465418"/>
            <a:ext cx="2747411" cy="325441"/>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ВСЕГО: </a:t>
            </a:r>
            <a:r>
              <a:rPr lang="ru-RU" sz="1400" b="1" i="1" dirty="0">
                <a:solidFill>
                  <a:srgbClr val="191919"/>
                </a:solidFill>
                <a:latin typeface="Arial"/>
              </a:rPr>
              <a:t>61 программа в т.ч. </a:t>
            </a:r>
          </a:p>
        </p:txBody>
      </p:sp>
      <p:sp>
        <p:nvSpPr>
          <p:cNvPr id="20" name="Объект 2">
            <a:extLst>
              <a:ext uri="{FF2B5EF4-FFF2-40B4-BE49-F238E27FC236}">
                <a16:creationId xmlns:a16="http://schemas.microsoft.com/office/drawing/2014/main" id="{4346D58D-D118-44FE-B5A9-0A355E5DD0EC}"/>
              </a:ext>
            </a:extLst>
          </p:cNvPr>
          <p:cNvSpPr txBox="1">
            <a:spLocks/>
          </p:cNvSpPr>
          <p:nvPr/>
        </p:nvSpPr>
        <p:spPr>
          <a:xfrm>
            <a:off x="1874021" y="5097492"/>
            <a:ext cx="4103044" cy="291590"/>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endParaRPr lang="ru-RU" sz="1400" dirty="0">
              <a:solidFill>
                <a:srgbClr val="191919"/>
              </a:solidFill>
            </a:endParaRPr>
          </a:p>
          <a:p>
            <a:pPr>
              <a:lnSpc>
                <a:spcPct val="100000"/>
              </a:lnSpc>
              <a:spcAft>
                <a:spcPts val="0"/>
              </a:spcAft>
              <a:defRPr/>
            </a:pPr>
            <a:r>
              <a:rPr lang="ru-RU" sz="1400" dirty="0">
                <a:solidFill>
                  <a:srgbClr val="191919"/>
                </a:solidFill>
              </a:rPr>
              <a:t>Работы по организации строительства</a:t>
            </a:r>
          </a:p>
          <a:p>
            <a:pPr>
              <a:lnSpc>
                <a:spcPct val="100000"/>
              </a:lnSpc>
              <a:spcAft>
                <a:spcPts val="0"/>
              </a:spcAft>
              <a:defRPr/>
            </a:pPr>
            <a:endParaRPr lang="ru-RU" sz="1400" dirty="0">
              <a:solidFill>
                <a:srgbClr val="FFFFFF"/>
              </a:solidFill>
              <a:latin typeface="Arial"/>
            </a:endParaRPr>
          </a:p>
        </p:txBody>
      </p:sp>
      <p:sp>
        <p:nvSpPr>
          <p:cNvPr id="21" name="Объект 2">
            <a:extLst>
              <a:ext uri="{FF2B5EF4-FFF2-40B4-BE49-F238E27FC236}">
                <a16:creationId xmlns:a16="http://schemas.microsoft.com/office/drawing/2014/main" id="{5CF6F205-2840-4E07-B703-675C2B2E2CDE}"/>
              </a:ext>
            </a:extLst>
          </p:cNvPr>
          <p:cNvSpPr txBox="1">
            <a:spLocks/>
          </p:cNvSpPr>
          <p:nvPr/>
        </p:nvSpPr>
        <p:spPr>
          <a:xfrm>
            <a:off x="1874021" y="5435944"/>
            <a:ext cx="4103045" cy="291590"/>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endParaRPr lang="ru-RU" sz="1400" dirty="0">
              <a:solidFill>
                <a:srgbClr val="191919"/>
              </a:solidFill>
            </a:endParaRPr>
          </a:p>
          <a:p>
            <a:pPr>
              <a:lnSpc>
                <a:spcPct val="100000"/>
              </a:lnSpc>
              <a:spcAft>
                <a:spcPts val="0"/>
              </a:spcAft>
              <a:defRPr/>
            </a:pPr>
            <a:r>
              <a:rPr lang="ru-RU" sz="1400" dirty="0">
                <a:solidFill>
                  <a:srgbClr val="191919"/>
                </a:solidFill>
              </a:rPr>
              <a:t>Разработка ППР и ОСППР</a:t>
            </a:r>
          </a:p>
          <a:p>
            <a:pPr>
              <a:lnSpc>
                <a:spcPct val="100000"/>
              </a:lnSpc>
              <a:spcAft>
                <a:spcPts val="0"/>
              </a:spcAft>
              <a:defRPr/>
            </a:pPr>
            <a:endParaRPr lang="ru-RU" sz="1400" dirty="0">
              <a:solidFill>
                <a:srgbClr val="FFFFFF"/>
              </a:solidFill>
              <a:latin typeface="Arial"/>
            </a:endParaRPr>
          </a:p>
        </p:txBody>
      </p:sp>
      <p:sp>
        <p:nvSpPr>
          <p:cNvPr id="38" name="Объект 2">
            <a:extLst>
              <a:ext uri="{FF2B5EF4-FFF2-40B4-BE49-F238E27FC236}">
                <a16:creationId xmlns:a16="http://schemas.microsoft.com/office/drawing/2014/main" id="{BE2E4B0E-68BB-4529-8795-038D33848598}"/>
              </a:ext>
            </a:extLst>
          </p:cNvPr>
          <p:cNvSpPr txBox="1">
            <a:spLocks/>
          </p:cNvSpPr>
          <p:nvPr/>
        </p:nvSpPr>
        <p:spPr>
          <a:xfrm>
            <a:off x="1874021" y="5789847"/>
            <a:ext cx="4110869" cy="410286"/>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endParaRPr lang="ru-RU" sz="1400" dirty="0">
              <a:solidFill>
                <a:srgbClr val="191919"/>
              </a:solidFill>
            </a:endParaRPr>
          </a:p>
          <a:p>
            <a:pPr>
              <a:lnSpc>
                <a:spcPct val="100000"/>
              </a:lnSpc>
              <a:spcAft>
                <a:spcPts val="0"/>
              </a:spcAft>
              <a:defRPr/>
            </a:pPr>
            <a:r>
              <a:rPr lang="ru-RU" sz="1400" dirty="0">
                <a:solidFill>
                  <a:srgbClr val="191919"/>
                </a:solidFill>
              </a:rPr>
              <a:t>Исполнительная документация в строительстве</a:t>
            </a:r>
          </a:p>
          <a:p>
            <a:pPr>
              <a:lnSpc>
                <a:spcPct val="100000"/>
              </a:lnSpc>
              <a:spcAft>
                <a:spcPts val="0"/>
              </a:spcAft>
              <a:defRPr/>
            </a:pPr>
            <a:endParaRPr lang="ru-RU" sz="1400" dirty="0">
              <a:solidFill>
                <a:srgbClr val="FFFFFF"/>
              </a:solidFill>
              <a:latin typeface="Arial"/>
            </a:endParaRPr>
          </a:p>
        </p:txBody>
      </p:sp>
      <p:sp>
        <p:nvSpPr>
          <p:cNvPr id="39" name="Объект 2">
            <a:extLst>
              <a:ext uri="{FF2B5EF4-FFF2-40B4-BE49-F238E27FC236}">
                <a16:creationId xmlns:a16="http://schemas.microsoft.com/office/drawing/2014/main" id="{C108D0B3-A4C7-49A1-BD8F-989F8B99CAD8}"/>
              </a:ext>
            </a:extLst>
          </p:cNvPr>
          <p:cNvSpPr txBox="1">
            <a:spLocks/>
          </p:cNvSpPr>
          <p:nvPr/>
        </p:nvSpPr>
        <p:spPr>
          <a:xfrm>
            <a:off x="1863099" y="6278998"/>
            <a:ext cx="4110869" cy="410286"/>
          </a:xfrm>
          <a:prstGeom prst="rect">
            <a:avLst/>
          </a:prstGeom>
          <a:solidFill>
            <a:srgbClr val="025EA1">
              <a:lumMod val="60000"/>
              <a:lumOff val="40000"/>
            </a:srgb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endParaRPr lang="ru-RU" sz="1400" dirty="0">
              <a:solidFill>
                <a:srgbClr val="191919"/>
              </a:solidFill>
            </a:endParaRPr>
          </a:p>
          <a:p>
            <a:pPr>
              <a:lnSpc>
                <a:spcPct val="100000"/>
              </a:lnSpc>
              <a:spcAft>
                <a:spcPts val="0"/>
              </a:spcAft>
              <a:defRPr/>
            </a:pPr>
            <a:r>
              <a:rPr lang="ru-RU" sz="1400" dirty="0">
                <a:solidFill>
                  <a:srgbClr val="191919"/>
                </a:solidFill>
              </a:rPr>
              <a:t>Подготовка супервайзеров по организации и производству СМР</a:t>
            </a:r>
          </a:p>
          <a:p>
            <a:pPr>
              <a:lnSpc>
                <a:spcPct val="100000"/>
              </a:lnSpc>
              <a:spcAft>
                <a:spcPts val="0"/>
              </a:spcAft>
              <a:defRPr/>
            </a:pPr>
            <a:endParaRPr lang="ru-RU" sz="1400" dirty="0">
              <a:solidFill>
                <a:srgbClr val="FFFFFF"/>
              </a:solidFill>
              <a:latin typeface="Arial"/>
            </a:endParaRPr>
          </a:p>
        </p:txBody>
      </p:sp>
      <p:sp>
        <p:nvSpPr>
          <p:cNvPr id="3" name="Объект 2">
            <a:extLst>
              <a:ext uri="{FF2B5EF4-FFF2-40B4-BE49-F238E27FC236}">
                <a16:creationId xmlns:a16="http://schemas.microsoft.com/office/drawing/2014/main" id="{620B7C18-282B-ABD2-6FEC-4685B6AF4E1C}"/>
              </a:ext>
            </a:extLst>
          </p:cNvPr>
          <p:cNvSpPr txBox="1">
            <a:spLocks/>
          </p:cNvSpPr>
          <p:nvPr/>
        </p:nvSpPr>
        <p:spPr>
          <a:xfrm>
            <a:off x="6227761" y="4443281"/>
            <a:ext cx="4098045" cy="385523"/>
          </a:xfrm>
          <a:prstGeom prst="rect">
            <a:avLst/>
          </a:prstGeom>
          <a:solidFill>
            <a:srgbClr val="FFFF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defRPr/>
            </a:pPr>
            <a:r>
              <a:rPr lang="ru-RU" dirty="0">
                <a:solidFill>
                  <a:srgbClr val="191919"/>
                </a:solidFill>
                <a:latin typeface="Arial"/>
              </a:rPr>
              <a:t>Программы по СМК совместно с ЦТКАО</a:t>
            </a:r>
          </a:p>
        </p:txBody>
      </p:sp>
      <p:sp>
        <p:nvSpPr>
          <p:cNvPr id="5" name="Объект 2">
            <a:extLst>
              <a:ext uri="{FF2B5EF4-FFF2-40B4-BE49-F238E27FC236}">
                <a16:creationId xmlns:a16="http://schemas.microsoft.com/office/drawing/2014/main" id="{12B6359E-9ECA-B949-B4DE-82161ADD7DCB}"/>
              </a:ext>
            </a:extLst>
          </p:cNvPr>
          <p:cNvSpPr txBox="1">
            <a:spLocks/>
          </p:cNvSpPr>
          <p:nvPr/>
        </p:nvSpPr>
        <p:spPr>
          <a:xfrm>
            <a:off x="6227761" y="5268128"/>
            <a:ext cx="4110869" cy="385523"/>
          </a:xfrm>
          <a:prstGeom prst="rect">
            <a:avLst/>
          </a:prstGeom>
          <a:solidFill>
            <a:schemeClr val="tx2">
              <a:lumMod val="40000"/>
              <a:lumOff val="60000"/>
            </a:scheme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350" dirty="0">
                <a:solidFill>
                  <a:srgbClr val="191919"/>
                </a:solidFill>
                <a:latin typeface="Arial"/>
              </a:rPr>
              <a:t>Строительство</a:t>
            </a:r>
          </a:p>
          <a:p>
            <a:pPr>
              <a:lnSpc>
                <a:spcPct val="100000"/>
              </a:lnSpc>
              <a:spcAft>
                <a:spcPts val="0"/>
              </a:spcAft>
              <a:defRPr/>
            </a:pPr>
            <a:r>
              <a:rPr lang="ru-RU" sz="1400" dirty="0">
                <a:solidFill>
                  <a:srgbClr val="FFFFFF"/>
                </a:solidFill>
                <a:latin typeface="Arial"/>
              </a:rPr>
              <a:t>5 программ </a:t>
            </a:r>
          </a:p>
        </p:txBody>
      </p:sp>
      <p:sp>
        <p:nvSpPr>
          <p:cNvPr id="6" name="Объект 2">
            <a:extLst>
              <a:ext uri="{FF2B5EF4-FFF2-40B4-BE49-F238E27FC236}">
                <a16:creationId xmlns:a16="http://schemas.microsoft.com/office/drawing/2014/main" id="{81CF6494-9FCF-F8C7-F0E4-783744F4B6A4}"/>
              </a:ext>
            </a:extLst>
          </p:cNvPr>
          <p:cNvSpPr txBox="1">
            <a:spLocks/>
          </p:cNvSpPr>
          <p:nvPr/>
        </p:nvSpPr>
        <p:spPr>
          <a:xfrm>
            <a:off x="6250313" y="5764764"/>
            <a:ext cx="4088317" cy="384605"/>
          </a:xfrm>
          <a:prstGeom prst="rect">
            <a:avLst/>
          </a:prstGeom>
          <a:solidFill>
            <a:schemeClr val="tx2">
              <a:lumMod val="40000"/>
              <a:lumOff val="60000"/>
            </a:scheme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350" dirty="0">
                <a:solidFill>
                  <a:srgbClr val="191919"/>
                </a:solidFill>
                <a:latin typeface="Arial"/>
              </a:rPr>
              <a:t>Проектирование</a:t>
            </a:r>
          </a:p>
          <a:p>
            <a:pPr>
              <a:lnSpc>
                <a:spcPct val="100000"/>
              </a:lnSpc>
              <a:spcAft>
                <a:spcPts val="0"/>
              </a:spcAft>
              <a:defRPr/>
            </a:pPr>
            <a:r>
              <a:rPr lang="ru-RU" sz="1400" dirty="0">
                <a:solidFill>
                  <a:srgbClr val="FFFFFF"/>
                </a:solidFill>
                <a:latin typeface="Arial"/>
              </a:rPr>
              <a:t>5 программ </a:t>
            </a:r>
          </a:p>
        </p:txBody>
      </p:sp>
      <p:sp>
        <p:nvSpPr>
          <p:cNvPr id="7" name="Объект 2">
            <a:extLst>
              <a:ext uri="{FF2B5EF4-FFF2-40B4-BE49-F238E27FC236}">
                <a16:creationId xmlns:a16="http://schemas.microsoft.com/office/drawing/2014/main" id="{8BD8042B-39D2-D6F1-E46E-75429941E0B1}"/>
              </a:ext>
            </a:extLst>
          </p:cNvPr>
          <p:cNvSpPr txBox="1">
            <a:spLocks/>
          </p:cNvSpPr>
          <p:nvPr/>
        </p:nvSpPr>
        <p:spPr>
          <a:xfrm>
            <a:off x="6920765" y="4800019"/>
            <a:ext cx="2747411" cy="325441"/>
          </a:xfrm>
          <a:prstGeom prst="rect">
            <a:avLst/>
          </a:prstGeom>
          <a:solidFill>
            <a:srgbClr val="FFC000"/>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400" dirty="0">
                <a:solidFill>
                  <a:srgbClr val="191919"/>
                </a:solidFill>
                <a:latin typeface="Arial"/>
              </a:rPr>
              <a:t>ВСЕГО: </a:t>
            </a:r>
            <a:r>
              <a:rPr lang="ru-RU" sz="1400" b="1" i="1" dirty="0">
                <a:solidFill>
                  <a:srgbClr val="191919"/>
                </a:solidFill>
                <a:latin typeface="Arial"/>
              </a:rPr>
              <a:t>13 программ в т.ч. </a:t>
            </a:r>
          </a:p>
        </p:txBody>
      </p:sp>
      <p:sp>
        <p:nvSpPr>
          <p:cNvPr id="8" name="Объект 2">
            <a:extLst>
              <a:ext uri="{FF2B5EF4-FFF2-40B4-BE49-F238E27FC236}">
                <a16:creationId xmlns:a16="http://schemas.microsoft.com/office/drawing/2014/main" id="{87C53D3F-B818-15F9-BAB6-47AAD0CCA201}"/>
              </a:ext>
            </a:extLst>
          </p:cNvPr>
          <p:cNvSpPr txBox="1">
            <a:spLocks/>
          </p:cNvSpPr>
          <p:nvPr/>
        </p:nvSpPr>
        <p:spPr>
          <a:xfrm>
            <a:off x="6227761" y="6230360"/>
            <a:ext cx="4088317" cy="384605"/>
          </a:xfrm>
          <a:prstGeom prst="rect">
            <a:avLst/>
          </a:prstGeom>
          <a:solidFill>
            <a:schemeClr val="tx2">
              <a:lumMod val="40000"/>
              <a:lumOff val="60000"/>
            </a:schemeClr>
          </a:solidFill>
          <a:ln>
            <a:noFill/>
          </a:ln>
          <a:effectLst/>
        </p:spPr>
        <p:txBody>
          <a:bodyPr anchor="ctr" anchorCtr="1">
            <a:noAutofit/>
          </a:bodyPr>
          <a:lstStyle>
            <a:defPPr>
              <a:defRPr lang="ru-RU"/>
            </a:defPPr>
            <a:lvl1pPr indent="0" algn="ctr" defTabSz="914400" eaLnBrk="0" fontAlgn="base" hangingPunct="0">
              <a:lnSpc>
                <a:spcPct val="110000"/>
              </a:lnSpc>
              <a:spcBef>
                <a:spcPts val="0"/>
              </a:spcBef>
              <a:spcAft>
                <a:spcPct val="20000"/>
              </a:spcAft>
              <a:buFontTx/>
              <a:buNone/>
              <a:defRPr sz="1600" kern="0">
                <a:solidFill>
                  <a:schemeClr val="tx1"/>
                </a:solidFill>
              </a:defRPr>
            </a:lvl1pPr>
            <a:lvl2pPr marL="349313" indent="-172379" eaLnBrk="0" fontAlgn="base" hangingPunct="0">
              <a:lnSpc>
                <a:spcPct val="110000"/>
              </a:lnSpc>
              <a:spcBef>
                <a:spcPct val="0"/>
              </a:spcBef>
              <a:spcAft>
                <a:spcPct val="20000"/>
              </a:spcAft>
              <a:buBlip>
                <a:blip r:embed="rId3"/>
              </a:buBlip>
              <a:defRPr sz="1400">
                <a:solidFill>
                  <a:schemeClr val="tx1"/>
                </a:solidFill>
              </a:defRPr>
            </a:lvl2pPr>
            <a:lvl3pPr marL="1126328" indent="-260054" eaLnBrk="0" fontAlgn="base" hangingPunct="0">
              <a:spcBef>
                <a:spcPct val="0"/>
              </a:spcBef>
              <a:spcAft>
                <a:spcPct val="30000"/>
              </a:spcAft>
              <a:buBlip>
                <a:blip r:embed="rId3"/>
              </a:buBlip>
              <a:defRPr sz="2200">
                <a:solidFill>
                  <a:schemeClr val="tx1"/>
                </a:solidFill>
              </a:defRPr>
            </a:lvl3pPr>
            <a:lvl4pPr marL="1614087" indent="-221541" eaLnBrk="0" fontAlgn="base" hangingPunct="0">
              <a:spcBef>
                <a:spcPct val="20000"/>
              </a:spcBef>
              <a:spcAft>
                <a:spcPct val="0"/>
              </a:spcAft>
              <a:buChar char="–"/>
              <a:defRPr sz="2000">
                <a:solidFill>
                  <a:schemeClr val="tx1"/>
                </a:solidFill>
              </a:defRPr>
            </a:lvl4pPr>
            <a:lvl5pPr marL="2009541" indent="-221541" eaLnBrk="0" fontAlgn="base" hangingPunct="0">
              <a:spcBef>
                <a:spcPct val="20000"/>
              </a:spcBef>
              <a:spcAft>
                <a:spcPct val="0"/>
              </a:spcAft>
              <a:buChar char="»"/>
              <a:defRPr sz="2000">
                <a:solidFill>
                  <a:schemeClr val="tx1"/>
                </a:solidFill>
              </a:defRPr>
            </a:lvl5pPr>
            <a:lvl6pPr marL="2452671" indent="-221541" fontAlgn="base">
              <a:spcBef>
                <a:spcPct val="20000"/>
              </a:spcBef>
              <a:spcAft>
                <a:spcPct val="0"/>
              </a:spcAft>
              <a:buChar char="»"/>
              <a:defRPr sz="2000">
                <a:solidFill>
                  <a:schemeClr val="tx1"/>
                </a:solidFill>
              </a:defRPr>
            </a:lvl6pPr>
            <a:lvl7pPr marL="2895822" indent="-221541" fontAlgn="base">
              <a:spcBef>
                <a:spcPct val="20000"/>
              </a:spcBef>
              <a:spcAft>
                <a:spcPct val="0"/>
              </a:spcAft>
              <a:buChar char="»"/>
              <a:defRPr sz="2000">
                <a:solidFill>
                  <a:schemeClr val="tx1"/>
                </a:solidFill>
              </a:defRPr>
            </a:lvl7pPr>
            <a:lvl8pPr marL="3338965" indent="-221541" fontAlgn="base">
              <a:spcBef>
                <a:spcPct val="20000"/>
              </a:spcBef>
              <a:spcAft>
                <a:spcPct val="0"/>
              </a:spcAft>
              <a:buChar char="»"/>
              <a:defRPr sz="2000">
                <a:solidFill>
                  <a:schemeClr val="tx1"/>
                </a:solidFill>
              </a:defRPr>
            </a:lvl8pPr>
            <a:lvl9pPr marL="3782111" indent="-221541" fontAlgn="base">
              <a:spcBef>
                <a:spcPct val="20000"/>
              </a:spcBef>
              <a:spcAft>
                <a:spcPct val="0"/>
              </a:spcAft>
              <a:buChar char="»"/>
              <a:defRPr sz="2000">
                <a:solidFill>
                  <a:schemeClr val="tx1"/>
                </a:solidFill>
              </a:defRPr>
            </a:lvl9pPr>
          </a:lstStyle>
          <a:p>
            <a:pPr>
              <a:lnSpc>
                <a:spcPct val="100000"/>
              </a:lnSpc>
              <a:spcAft>
                <a:spcPts val="0"/>
              </a:spcAft>
              <a:defRPr/>
            </a:pPr>
            <a:r>
              <a:rPr lang="ru-RU" sz="1200" dirty="0">
                <a:solidFill>
                  <a:srgbClr val="191919"/>
                </a:solidFill>
              </a:rPr>
              <a:t>Инженерные изыскания  </a:t>
            </a:r>
          </a:p>
          <a:p>
            <a:pPr>
              <a:lnSpc>
                <a:spcPct val="100000"/>
              </a:lnSpc>
              <a:spcAft>
                <a:spcPts val="0"/>
              </a:spcAft>
              <a:defRPr/>
            </a:pPr>
            <a:r>
              <a:rPr lang="ru-RU" sz="1400" dirty="0">
                <a:solidFill>
                  <a:srgbClr val="FFFFFF"/>
                </a:solidFill>
                <a:latin typeface="Arial"/>
              </a:rPr>
              <a:t> 3 программы </a:t>
            </a:r>
          </a:p>
        </p:txBody>
      </p:sp>
    </p:spTree>
    <p:extLst>
      <p:ext uri="{BB962C8B-B14F-4D97-AF65-F5344CB8AC3E}">
        <p14:creationId xmlns:p14="http://schemas.microsoft.com/office/powerpoint/2010/main" val="3369974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711CF-F0E1-4973-9B9B-7DA5136EDC85}"/>
              </a:ext>
            </a:extLst>
          </p:cNvPr>
          <p:cNvSpPr>
            <a:spLocks noGrp="1"/>
          </p:cNvSpPr>
          <p:nvPr>
            <p:ph type="title"/>
          </p:nvPr>
        </p:nvSpPr>
        <p:spPr>
          <a:xfrm>
            <a:off x="335360" y="77639"/>
            <a:ext cx="10441160" cy="508958"/>
          </a:xfrm>
        </p:spPr>
        <p:txBody>
          <a:bodyPr>
            <a:normAutofit fontScale="90000"/>
          </a:bodyPr>
          <a:lstStyle/>
          <a:p>
            <a:r>
              <a:rPr lang="ru-RU" dirty="0"/>
              <a:t>Вхождение в образовательную систему Госкорпорации «Росатом»</a:t>
            </a:r>
          </a:p>
        </p:txBody>
      </p:sp>
      <p:sp>
        <p:nvSpPr>
          <p:cNvPr id="3" name="Объект 2">
            <a:extLst>
              <a:ext uri="{FF2B5EF4-FFF2-40B4-BE49-F238E27FC236}">
                <a16:creationId xmlns:a16="http://schemas.microsoft.com/office/drawing/2014/main" id="{6613D4B7-F886-4189-9CCD-A57C9D397301}"/>
              </a:ext>
            </a:extLst>
          </p:cNvPr>
          <p:cNvSpPr>
            <a:spLocks noGrp="1"/>
          </p:cNvSpPr>
          <p:nvPr>
            <p:ph idx="1"/>
          </p:nvPr>
        </p:nvSpPr>
        <p:spPr>
          <a:xfrm>
            <a:off x="1823133" y="730428"/>
            <a:ext cx="8224210" cy="5634024"/>
          </a:xfrm>
        </p:spPr>
        <p:txBody>
          <a:bodyPr>
            <a:noAutofit/>
          </a:bodyPr>
          <a:lstStyle/>
          <a:p>
            <a:r>
              <a:rPr lang="ru-RU" sz="1300" dirty="0"/>
              <a:t>Этапы:</a:t>
            </a:r>
          </a:p>
          <a:p>
            <a:pPr marL="342900" indent="-342900" algn="just">
              <a:lnSpc>
                <a:spcPct val="120000"/>
              </a:lnSpc>
              <a:buAutoNum type="arabicPeriod"/>
            </a:pPr>
            <a:r>
              <a:rPr lang="ru-RU" sz="1300" dirty="0"/>
              <a:t>Внесение в </a:t>
            </a:r>
            <a:r>
              <a:rPr lang="ru-RU" sz="1300" dirty="0" err="1"/>
              <a:t>Спецперечень</a:t>
            </a:r>
            <a:r>
              <a:rPr lang="ru-RU" sz="1300" dirty="0"/>
              <a:t> (раздел III приложения №13 к ЕОСЗ п. 113) и в перечень специальных товаров, работ и услуг для нужд атомной отрасли (раздел II приложения №13 к ЕОСЗ п.2.121), в части оказания Образовательных, научно-методических, организационных и информационно-консультационных услуг для строительного комплекса атомной отрасли при сооружении ОИАЭ; </a:t>
            </a:r>
          </a:p>
          <a:p>
            <a:pPr marL="342900" indent="-342900" algn="just">
              <a:lnSpc>
                <a:spcPct val="120000"/>
              </a:lnSpc>
              <a:buAutoNum type="arabicPeriod"/>
            </a:pPr>
            <a:r>
              <a:rPr lang="ru-RU" sz="1400" dirty="0"/>
              <a:t>Вхождение в состав Экспертного комитета по развитию образовательных организаций Госкорпорации «Росатом</a:t>
            </a:r>
            <a:r>
              <a:rPr lang="ru-RU" sz="1300" dirty="0"/>
              <a:t>»:</a:t>
            </a:r>
          </a:p>
          <a:p>
            <a:pPr indent="450215" algn="just">
              <a:lnSpc>
                <a:spcPct val="120000"/>
              </a:lnSpc>
              <a:spcBef>
                <a:spcPts val="600"/>
              </a:spcBef>
              <a:tabLst>
                <a:tab pos="900430" algn="l"/>
              </a:tabLst>
            </a:pPr>
            <a:r>
              <a:rPr lang="ru-RU" sz="1300" dirty="0"/>
              <a:t>внедрение новых технологий реализации образовательных программ;</a:t>
            </a:r>
          </a:p>
          <a:p>
            <a:pPr indent="450215" algn="just">
              <a:lnSpc>
                <a:spcPct val="120000"/>
              </a:lnSpc>
              <a:spcBef>
                <a:spcPts val="600"/>
              </a:spcBef>
              <a:tabLst>
                <a:tab pos="900430" algn="l"/>
              </a:tabLst>
            </a:pPr>
            <a:r>
              <a:rPr lang="ru-RU" sz="1300" dirty="0"/>
              <a:t>внедрение единых стандартов при реализации образовательных программ;</a:t>
            </a:r>
          </a:p>
          <a:p>
            <a:pPr indent="450215" algn="just">
              <a:lnSpc>
                <a:spcPct val="120000"/>
              </a:lnSpc>
              <a:spcBef>
                <a:spcPts val="600"/>
              </a:spcBef>
              <a:tabLst>
                <a:tab pos="900430" algn="l"/>
              </a:tabLst>
            </a:pPr>
            <a:r>
              <a:rPr lang="ru-RU" sz="1300" dirty="0"/>
              <a:t>синхронизация образовательных программ и направлений подготовки в образовательных организациях Госкорпорации «Росатом»;</a:t>
            </a:r>
          </a:p>
          <a:p>
            <a:pPr indent="450215" algn="just">
              <a:lnSpc>
                <a:spcPct val="120000"/>
              </a:lnSpc>
              <a:spcBef>
                <a:spcPts val="600"/>
              </a:spcBef>
              <a:tabLst>
                <a:tab pos="457200" algn="l"/>
                <a:tab pos="900430" algn="l"/>
              </a:tabLst>
            </a:pPr>
            <a:r>
              <a:rPr lang="ru-RU" sz="1300" dirty="0"/>
              <a:t>создание единой цифровой образовательной среды;</a:t>
            </a:r>
          </a:p>
          <a:p>
            <a:pPr indent="450215" algn="just">
              <a:lnSpc>
                <a:spcPct val="120000"/>
              </a:lnSpc>
              <a:spcBef>
                <a:spcPts val="600"/>
              </a:spcBef>
              <a:tabLst>
                <a:tab pos="457200" algn="l"/>
                <a:tab pos="900430" algn="l"/>
              </a:tabLst>
            </a:pPr>
            <a:r>
              <a:rPr lang="ru-RU" sz="1300" dirty="0"/>
              <a:t>внедрение новых ИТ- инструментов в образовательных организациях Госкорпорации «Росатом»;</a:t>
            </a:r>
          </a:p>
          <a:p>
            <a:pPr indent="450215" algn="just">
              <a:lnSpc>
                <a:spcPct val="120000"/>
              </a:lnSpc>
              <a:spcBef>
                <a:spcPts val="600"/>
              </a:spcBef>
              <a:tabLst>
                <a:tab pos="457200" algn="l"/>
                <a:tab pos="900430" algn="l"/>
              </a:tabLst>
            </a:pPr>
            <a:r>
              <a:rPr lang="ru-RU" sz="1300" dirty="0"/>
              <a:t>синергия образовательных организаций: совместное использование ресурсов, тиражирование лучших практик;</a:t>
            </a:r>
          </a:p>
          <a:p>
            <a:pPr marL="0" indent="0" algn="just">
              <a:lnSpc>
                <a:spcPct val="120000"/>
              </a:lnSpc>
              <a:buNone/>
            </a:pPr>
            <a:r>
              <a:rPr lang="ru-RU" sz="1300" dirty="0"/>
              <a:t>3. Установления для НОУ ДПО «УЦПР» отраслевого регулирования цен при проведении закупок:</a:t>
            </a:r>
          </a:p>
          <a:p>
            <a:pPr indent="450215" algn="just">
              <a:spcBef>
                <a:spcPts val="600"/>
              </a:spcBef>
            </a:pPr>
            <a:r>
              <a:rPr lang="ru-RU" sz="1300" dirty="0"/>
              <a:t>сокращение сроков процедуры заключения договоров для организаций контура ГК «Росатом»</a:t>
            </a:r>
          </a:p>
          <a:p>
            <a:pPr marL="0" indent="0" algn="just">
              <a:lnSpc>
                <a:spcPct val="120000"/>
              </a:lnSpc>
              <a:buNone/>
            </a:pPr>
            <a:r>
              <a:rPr lang="ru-RU" sz="1300" dirty="0"/>
              <a:t>4. Согласование с ДКП Госкорпорации «Росатом» включения НОУ ДПО "УЦПР" в систему Рекорд, в качестве отраслевого провайдера образовательных услуг.</a:t>
            </a:r>
          </a:p>
        </p:txBody>
      </p:sp>
      <p:sp>
        <p:nvSpPr>
          <p:cNvPr id="4" name="Номер слайда 3">
            <a:extLst>
              <a:ext uri="{FF2B5EF4-FFF2-40B4-BE49-F238E27FC236}">
                <a16:creationId xmlns:a16="http://schemas.microsoft.com/office/drawing/2014/main" id="{536B2FB6-9833-4784-AC76-0202F40FAF20}"/>
              </a:ext>
            </a:extLst>
          </p:cNvPr>
          <p:cNvSpPr>
            <a:spLocks noGrp="1"/>
          </p:cNvSpPr>
          <p:nvPr>
            <p:ph type="sldNum" sz="quarter" idx="12"/>
          </p:nvPr>
        </p:nvSpPr>
        <p:spPr>
          <a:xfrm>
            <a:off x="9536344" y="216563"/>
            <a:ext cx="2743200" cy="365125"/>
          </a:xfrm>
        </p:spPr>
        <p:txBody>
          <a:bodyPr/>
          <a:lstStyle/>
          <a:p>
            <a:fld id="{3765C533-573A-49DE-874E-AB87EF57987D}" type="slidenum">
              <a:rPr lang="ru-RU" smtClean="0"/>
              <a:pPr/>
              <a:t>64</a:t>
            </a:fld>
            <a:endParaRPr lang="ru-RU" dirty="0"/>
          </a:p>
        </p:txBody>
      </p:sp>
    </p:spTree>
    <p:extLst>
      <p:ext uri="{BB962C8B-B14F-4D97-AF65-F5344CB8AC3E}">
        <p14:creationId xmlns:p14="http://schemas.microsoft.com/office/powerpoint/2010/main" val="156715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753B40-4A1E-4E49-B318-BCD828B2D7CC}"/>
              </a:ext>
            </a:extLst>
          </p:cNvPr>
          <p:cNvSpPr>
            <a:spLocks noGrp="1"/>
          </p:cNvSpPr>
          <p:nvPr>
            <p:ph type="title"/>
          </p:nvPr>
        </p:nvSpPr>
        <p:spPr>
          <a:xfrm>
            <a:off x="1721223" y="60473"/>
            <a:ext cx="6355976" cy="343560"/>
          </a:xfrm>
        </p:spPr>
        <p:txBody>
          <a:bodyPr>
            <a:noAutofit/>
          </a:bodyPr>
          <a:lstStyle/>
          <a:p>
            <a:r>
              <a:rPr lang="ru-RU" sz="2200" dirty="0"/>
              <a:t>Международный строительный чемпионат</a:t>
            </a:r>
          </a:p>
        </p:txBody>
      </p:sp>
      <p:sp>
        <p:nvSpPr>
          <p:cNvPr id="3" name="Объект 2">
            <a:extLst>
              <a:ext uri="{FF2B5EF4-FFF2-40B4-BE49-F238E27FC236}">
                <a16:creationId xmlns:a16="http://schemas.microsoft.com/office/drawing/2014/main" id="{A4963B21-92CF-4D35-9275-5CCE4E2E38D8}"/>
              </a:ext>
            </a:extLst>
          </p:cNvPr>
          <p:cNvSpPr>
            <a:spLocks noGrp="1"/>
          </p:cNvSpPr>
          <p:nvPr>
            <p:ph idx="1"/>
          </p:nvPr>
        </p:nvSpPr>
        <p:spPr>
          <a:xfrm>
            <a:off x="1721224" y="750357"/>
            <a:ext cx="8818459" cy="1056930"/>
          </a:xfrm>
        </p:spPr>
        <p:txBody>
          <a:bodyPr>
            <a:noAutofit/>
          </a:bodyPr>
          <a:lstStyle/>
          <a:p>
            <a:pPr indent="0" algn="just">
              <a:lnSpc>
                <a:spcPct val="100000"/>
              </a:lnSpc>
              <a:spcBef>
                <a:spcPts val="600"/>
              </a:spcBef>
              <a:buNone/>
              <a:tabLst>
                <a:tab pos="900430" algn="l"/>
              </a:tabLst>
            </a:pPr>
            <a:r>
              <a:rPr lang="ru-RU" sz="1300" dirty="0"/>
              <a:t>С 2013 года НОУ ДПО УЦПР является Техническим партнером по подготовке и проведению Ежегодного конкурса профессионального мастерства «Лучший по профессии в комплексе капитального строительства атомной отрасли» в 7 номинациях.</a:t>
            </a:r>
          </a:p>
          <a:p>
            <a:pPr indent="0" algn="just">
              <a:lnSpc>
                <a:spcPct val="100000"/>
              </a:lnSpc>
              <a:spcBef>
                <a:spcPts val="600"/>
              </a:spcBef>
              <a:buNone/>
              <a:tabLst>
                <a:tab pos="900430" algn="l"/>
              </a:tabLst>
            </a:pPr>
            <a:r>
              <a:rPr lang="ru-RU" sz="1300" dirty="0"/>
              <a:t>С 2021 года НОУ ДПО УЦПР является Техническим партнером Международного строительного чемпионата (World Construction </a:t>
            </a:r>
            <a:r>
              <a:rPr lang="en-US" sz="1300" dirty="0"/>
              <a:t>Championship (WCC))</a:t>
            </a:r>
            <a:r>
              <a:rPr lang="ru-RU" sz="1300" dirty="0"/>
              <a:t> – 11 номинаций в т.ч.:</a:t>
            </a:r>
            <a:endParaRPr lang="en-US" sz="1300" dirty="0"/>
          </a:p>
        </p:txBody>
      </p:sp>
      <p:sp>
        <p:nvSpPr>
          <p:cNvPr id="4" name="Номер слайда 3">
            <a:extLst>
              <a:ext uri="{FF2B5EF4-FFF2-40B4-BE49-F238E27FC236}">
                <a16:creationId xmlns:a16="http://schemas.microsoft.com/office/drawing/2014/main" id="{21D20147-A2CF-4A24-A9D8-1DE0BF01C62A}"/>
              </a:ext>
            </a:extLst>
          </p:cNvPr>
          <p:cNvSpPr>
            <a:spLocks noGrp="1"/>
          </p:cNvSpPr>
          <p:nvPr>
            <p:ph type="sldNum" sz="quarter" idx="12"/>
          </p:nvPr>
        </p:nvSpPr>
        <p:spPr>
          <a:xfrm>
            <a:off x="9545488" y="216563"/>
            <a:ext cx="2743200" cy="365125"/>
          </a:xfrm>
        </p:spPr>
        <p:txBody>
          <a:bodyPr/>
          <a:lstStyle/>
          <a:p>
            <a:fld id="{3765C533-573A-49DE-874E-AB87EF57987D}" type="slidenum">
              <a:rPr lang="ru-RU" smtClean="0"/>
              <a:pPr/>
              <a:t>65</a:t>
            </a:fld>
            <a:endParaRPr lang="ru-RU" dirty="0"/>
          </a:p>
        </p:txBody>
      </p:sp>
      <p:sp>
        <p:nvSpPr>
          <p:cNvPr id="6" name="TextBox 5">
            <a:extLst>
              <a:ext uri="{FF2B5EF4-FFF2-40B4-BE49-F238E27FC236}">
                <a16:creationId xmlns:a16="http://schemas.microsoft.com/office/drawing/2014/main" id="{AE1818D4-C5A7-48D2-A418-CB6FD4C14DAA}"/>
              </a:ext>
            </a:extLst>
          </p:cNvPr>
          <p:cNvSpPr txBox="1"/>
          <p:nvPr/>
        </p:nvSpPr>
        <p:spPr>
          <a:xfrm>
            <a:off x="1675402" y="3960529"/>
            <a:ext cx="3382407" cy="492443"/>
          </a:xfrm>
          <a:prstGeom prst="rect">
            <a:avLst/>
          </a:prstGeom>
          <a:noFill/>
        </p:spPr>
        <p:txBody>
          <a:bodyPr wrap="square">
            <a:spAutoFit/>
          </a:bodyPr>
          <a:lstStyle/>
          <a:p>
            <a:r>
              <a:rPr lang="ru-RU" sz="1300" dirty="0">
                <a:solidFill>
                  <a:srgbClr val="434F9C"/>
                </a:solidFill>
                <a:latin typeface="Arial" panose="020B0604020202020204" pitchFamily="34" charset="0"/>
              </a:rPr>
              <a:t>- Номинации по э</a:t>
            </a:r>
            <a:r>
              <a:rPr lang="ru-RU" sz="1300" dirty="0">
                <a:solidFill>
                  <a:srgbClr val="434F9B"/>
                </a:solidFill>
              </a:rPr>
              <a:t>лектромонтажным направлениям (вкл. в себя 4 номинации)</a:t>
            </a:r>
          </a:p>
        </p:txBody>
      </p:sp>
      <p:pic>
        <p:nvPicPr>
          <p:cNvPr id="8" name="Рисунок 7">
            <a:extLst>
              <a:ext uri="{FF2B5EF4-FFF2-40B4-BE49-F238E27FC236}">
                <a16:creationId xmlns:a16="http://schemas.microsoft.com/office/drawing/2014/main" id="{9AD0702C-88ED-4F61-952D-F05D27D59F6F}"/>
              </a:ext>
            </a:extLst>
          </p:cNvPr>
          <p:cNvPicPr>
            <a:picLocks noChangeAspect="1"/>
          </p:cNvPicPr>
          <p:nvPr/>
        </p:nvPicPr>
        <p:blipFill>
          <a:blip r:embed="rId2"/>
          <a:stretch>
            <a:fillRect/>
          </a:stretch>
        </p:blipFill>
        <p:spPr>
          <a:xfrm>
            <a:off x="5340149" y="2659931"/>
            <a:ext cx="2366682" cy="1748118"/>
          </a:xfrm>
          <a:prstGeom prst="rect">
            <a:avLst/>
          </a:prstGeom>
        </p:spPr>
      </p:pic>
      <p:pic>
        <p:nvPicPr>
          <p:cNvPr id="10" name="Рисунок 9">
            <a:extLst>
              <a:ext uri="{FF2B5EF4-FFF2-40B4-BE49-F238E27FC236}">
                <a16:creationId xmlns:a16="http://schemas.microsoft.com/office/drawing/2014/main" id="{E383B78A-D95A-460C-8E44-7FD8D4B85E28}"/>
              </a:ext>
            </a:extLst>
          </p:cNvPr>
          <p:cNvPicPr>
            <a:picLocks noChangeAspect="1"/>
          </p:cNvPicPr>
          <p:nvPr/>
        </p:nvPicPr>
        <p:blipFill>
          <a:blip r:embed="rId3"/>
          <a:stretch>
            <a:fillRect/>
          </a:stretch>
        </p:blipFill>
        <p:spPr>
          <a:xfrm>
            <a:off x="7961277" y="2677441"/>
            <a:ext cx="2259106" cy="1748118"/>
          </a:xfrm>
          <a:prstGeom prst="rect">
            <a:avLst/>
          </a:prstGeom>
        </p:spPr>
      </p:pic>
      <p:pic>
        <p:nvPicPr>
          <p:cNvPr id="12" name="Рисунок 11">
            <a:extLst>
              <a:ext uri="{FF2B5EF4-FFF2-40B4-BE49-F238E27FC236}">
                <a16:creationId xmlns:a16="http://schemas.microsoft.com/office/drawing/2014/main" id="{958C9D69-BE64-4898-A78B-DFEC35A5214B}"/>
              </a:ext>
            </a:extLst>
          </p:cNvPr>
          <p:cNvPicPr>
            <a:picLocks noChangeAspect="1"/>
          </p:cNvPicPr>
          <p:nvPr/>
        </p:nvPicPr>
        <p:blipFill>
          <a:blip r:embed="rId4"/>
          <a:stretch>
            <a:fillRect/>
          </a:stretch>
        </p:blipFill>
        <p:spPr>
          <a:xfrm>
            <a:off x="2118489" y="1966613"/>
            <a:ext cx="2366682" cy="1748118"/>
          </a:xfrm>
          <a:prstGeom prst="rect">
            <a:avLst/>
          </a:prstGeom>
        </p:spPr>
      </p:pic>
      <p:pic>
        <p:nvPicPr>
          <p:cNvPr id="14" name="Рисунок 13">
            <a:extLst>
              <a:ext uri="{FF2B5EF4-FFF2-40B4-BE49-F238E27FC236}">
                <a16:creationId xmlns:a16="http://schemas.microsoft.com/office/drawing/2014/main" id="{32236880-4D4B-41D1-9077-4EEA3A843CEC}"/>
              </a:ext>
            </a:extLst>
          </p:cNvPr>
          <p:cNvPicPr>
            <a:picLocks noChangeAspect="1"/>
          </p:cNvPicPr>
          <p:nvPr/>
        </p:nvPicPr>
        <p:blipFill>
          <a:blip r:embed="rId5"/>
          <a:stretch>
            <a:fillRect/>
          </a:stretch>
        </p:blipFill>
        <p:spPr>
          <a:xfrm>
            <a:off x="1631579" y="4631776"/>
            <a:ext cx="2115671" cy="1568824"/>
          </a:xfrm>
          <a:prstGeom prst="rect">
            <a:avLst/>
          </a:prstGeom>
        </p:spPr>
      </p:pic>
      <p:pic>
        <p:nvPicPr>
          <p:cNvPr id="16" name="Рисунок 15">
            <a:extLst>
              <a:ext uri="{FF2B5EF4-FFF2-40B4-BE49-F238E27FC236}">
                <a16:creationId xmlns:a16="http://schemas.microsoft.com/office/drawing/2014/main" id="{0B61EFEF-139D-40B7-80FA-03E3195E410C}"/>
              </a:ext>
            </a:extLst>
          </p:cNvPr>
          <p:cNvPicPr>
            <a:picLocks noChangeAspect="1"/>
          </p:cNvPicPr>
          <p:nvPr/>
        </p:nvPicPr>
        <p:blipFill>
          <a:blip r:embed="rId6"/>
          <a:stretch>
            <a:fillRect/>
          </a:stretch>
        </p:blipFill>
        <p:spPr>
          <a:xfrm>
            <a:off x="3620815" y="5047943"/>
            <a:ext cx="2090585" cy="1558606"/>
          </a:xfrm>
          <a:prstGeom prst="rect">
            <a:avLst/>
          </a:prstGeom>
        </p:spPr>
      </p:pic>
      <p:sp>
        <p:nvSpPr>
          <p:cNvPr id="18" name="TextBox 17">
            <a:extLst>
              <a:ext uri="{FF2B5EF4-FFF2-40B4-BE49-F238E27FC236}">
                <a16:creationId xmlns:a16="http://schemas.microsoft.com/office/drawing/2014/main" id="{576AD779-D7E4-4139-A900-59811D208C56}"/>
              </a:ext>
            </a:extLst>
          </p:cNvPr>
          <p:cNvSpPr txBox="1"/>
          <p:nvPr/>
        </p:nvSpPr>
        <p:spPr>
          <a:xfrm>
            <a:off x="6090207" y="4741376"/>
            <a:ext cx="3986482" cy="492443"/>
          </a:xfrm>
          <a:prstGeom prst="rect">
            <a:avLst/>
          </a:prstGeom>
          <a:noFill/>
        </p:spPr>
        <p:txBody>
          <a:bodyPr wrap="square">
            <a:spAutoFit/>
          </a:bodyPr>
          <a:lstStyle/>
          <a:p>
            <a:r>
              <a:rPr lang="ru-RU" sz="1300" dirty="0">
                <a:solidFill>
                  <a:srgbClr val="434F9B"/>
                </a:solidFill>
              </a:rPr>
              <a:t>- Командная номинация «Монтаж стальных и ж/б конструкций»</a:t>
            </a:r>
          </a:p>
        </p:txBody>
      </p:sp>
      <p:sp>
        <p:nvSpPr>
          <p:cNvPr id="24" name="TextBox 23">
            <a:extLst>
              <a:ext uri="{FF2B5EF4-FFF2-40B4-BE49-F238E27FC236}">
                <a16:creationId xmlns:a16="http://schemas.microsoft.com/office/drawing/2014/main" id="{0F439123-D11D-441C-9466-96A7AA86BDF0}"/>
              </a:ext>
            </a:extLst>
          </p:cNvPr>
          <p:cNvSpPr txBox="1"/>
          <p:nvPr/>
        </p:nvSpPr>
        <p:spPr>
          <a:xfrm>
            <a:off x="4855773" y="1947710"/>
            <a:ext cx="5465967" cy="642740"/>
          </a:xfrm>
          <a:prstGeom prst="rect">
            <a:avLst/>
          </a:prstGeom>
          <a:noFill/>
        </p:spPr>
        <p:txBody>
          <a:bodyPr wrap="square">
            <a:spAutoFit/>
          </a:bodyPr>
          <a:lstStyle/>
          <a:p>
            <a:pPr algn="just">
              <a:lnSpc>
                <a:spcPct val="120000"/>
              </a:lnSpc>
              <a:spcBef>
                <a:spcPts val="600"/>
              </a:spcBef>
              <a:tabLst>
                <a:tab pos="900430" algn="l"/>
              </a:tabLst>
            </a:pPr>
            <a:r>
              <a:rPr lang="ru-RU" sz="1200" dirty="0">
                <a:solidFill>
                  <a:srgbClr val="434F9B"/>
                </a:solidFill>
              </a:rPr>
              <a:t>-</a:t>
            </a:r>
            <a:r>
              <a:rPr lang="ru-RU" dirty="0"/>
              <a:t> </a:t>
            </a:r>
            <a:r>
              <a:rPr lang="ru-RU" sz="1300" dirty="0" err="1">
                <a:solidFill>
                  <a:srgbClr val="434F9B"/>
                </a:solidFill>
              </a:rPr>
              <a:t>Мультикомандная</a:t>
            </a:r>
            <a:r>
              <a:rPr lang="ru-RU" sz="1300" dirty="0">
                <a:solidFill>
                  <a:srgbClr val="434F9B"/>
                </a:solidFill>
              </a:rPr>
              <a:t> номинация «Лучшая площадка по сооружению» (вкл. в себя 4 укрупненных  номинаций)</a:t>
            </a:r>
          </a:p>
        </p:txBody>
      </p:sp>
      <p:sp>
        <p:nvSpPr>
          <p:cNvPr id="7" name="TextBox 6">
            <a:extLst>
              <a:ext uri="{FF2B5EF4-FFF2-40B4-BE49-F238E27FC236}">
                <a16:creationId xmlns:a16="http://schemas.microsoft.com/office/drawing/2014/main" id="{20AE1641-4CCF-DA27-1814-7DF92C491BF5}"/>
              </a:ext>
            </a:extLst>
          </p:cNvPr>
          <p:cNvSpPr txBox="1"/>
          <p:nvPr/>
        </p:nvSpPr>
        <p:spPr>
          <a:xfrm>
            <a:off x="6090207" y="5191213"/>
            <a:ext cx="4231532" cy="492443"/>
          </a:xfrm>
          <a:prstGeom prst="rect">
            <a:avLst/>
          </a:prstGeom>
          <a:noFill/>
        </p:spPr>
        <p:txBody>
          <a:bodyPr wrap="square">
            <a:spAutoFit/>
          </a:bodyPr>
          <a:lstStyle/>
          <a:p>
            <a:r>
              <a:rPr lang="ru-RU" sz="1300" dirty="0">
                <a:solidFill>
                  <a:srgbClr val="434F9B"/>
                </a:solidFill>
              </a:rPr>
              <a:t>- Индивидуальная номинация «Электросварщик ручной сварки»</a:t>
            </a:r>
          </a:p>
        </p:txBody>
      </p:sp>
      <p:sp>
        <p:nvSpPr>
          <p:cNvPr id="11" name="TextBox 10">
            <a:extLst>
              <a:ext uri="{FF2B5EF4-FFF2-40B4-BE49-F238E27FC236}">
                <a16:creationId xmlns:a16="http://schemas.microsoft.com/office/drawing/2014/main" id="{25A9118C-E653-3DC6-28C8-741543A56D72}"/>
              </a:ext>
            </a:extLst>
          </p:cNvPr>
          <p:cNvSpPr txBox="1"/>
          <p:nvPr/>
        </p:nvSpPr>
        <p:spPr>
          <a:xfrm>
            <a:off x="6096000" y="5815255"/>
            <a:ext cx="4586590" cy="292388"/>
          </a:xfrm>
          <a:prstGeom prst="rect">
            <a:avLst/>
          </a:prstGeom>
          <a:noFill/>
        </p:spPr>
        <p:txBody>
          <a:bodyPr wrap="square">
            <a:spAutoFit/>
          </a:bodyPr>
          <a:lstStyle/>
          <a:p>
            <a:r>
              <a:rPr lang="ru-RU" sz="1300" dirty="0">
                <a:solidFill>
                  <a:srgbClr val="434F9B"/>
                </a:solidFill>
              </a:rPr>
              <a:t>- Индивидуальная номинация «Охрана труда»</a:t>
            </a:r>
          </a:p>
        </p:txBody>
      </p:sp>
    </p:spTree>
    <p:extLst>
      <p:ext uri="{BB962C8B-B14F-4D97-AF65-F5344CB8AC3E}">
        <p14:creationId xmlns:p14="http://schemas.microsoft.com/office/powerpoint/2010/main" val="4865194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46FC93-117A-4678-A9B3-35C146CC67F6}"/>
              </a:ext>
            </a:extLst>
          </p:cNvPr>
          <p:cNvSpPr>
            <a:spLocks noGrp="1"/>
          </p:cNvSpPr>
          <p:nvPr>
            <p:ph type="title"/>
          </p:nvPr>
        </p:nvSpPr>
        <p:spPr>
          <a:xfrm>
            <a:off x="1610233" y="424900"/>
            <a:ext cx="7445123" cy="123780"/>
          </a:xfrm>
        </p:spPr>
        <p:txBody>
          <a:bodyPr vert="horz" lIns="68580" tIns="34290" rIns="68580" bIns="34290" rtlCol="0" anchor="ctr">
            <a:noAutofit/>
          </a:bodyPr>
          <a:lstStyle/>
          <a:p>
            <a:r>
              <a:rPr lang="ru-RU" sz="2200" dirty="0"/>
              <a:t>   Проект «Инженеру - рабочую профессию» </a:t>
            </a:r>
            <a:br>
              <a:rPr lang="ru-RU" sz="1500" dirty="0">
                <a:solidFill>
                  <a:srgbClr val="002060"/>
                </a:solidFill>
              </a:rPr>
            </a:br>
            <a:endParaRPr lang="ru-RU" sz="1500" dirty="0">
              <a:solidFill>
                <a:srgbClr val="002060"/>
              </a:solidFill>
            </a:endParaRPr>
          </a:p>
        </p:txBody>
      </p:sp>
      <p:sp>
        <p:nvSpPr>
          <p:cNvPr id="4" name="Номер слайда 3">
            <a:extLst>
              <a:ext uri="{FF2B5EF4-FFF2-40B4-BE49-F238E27FC236}">
                <a16:creationId xmlns:a16="http://schemas.microsoft.com/office/drawing/2014/main" id="{757C84CC-6941-41CA-BBC7-9A5316DA48B1}"/>
              </a:ext>
            </a:extLst>
          </p:cNvPr>
          <p:cNvSpPr>
            <a:spLocks noGrp="1"/>
          </p:cNvSpPr>
          <p:nvPr>
            <p:ph type="sldNum" sz="quarter" idx="12"/>
          </p:nvPr>
        </p:nvSpPr>
        <p:spPr>
          <a:xfrm>
            <a:off x="9536344" y="216563"/>
            <a:ext cx="2743200" cy="365125"/>
          </a:xfrm>
        </p:spPr>
        <p:txBody>
          <a:bodyPr/>
          <a:lstStyle/>
          <a:p>
            <a:fld id="{35A78594-8646-4D53-8F42-51980A186450}" type="slidenum">
              <a:rPr lang="ru-RU" smtClean="0"/>
              <a:pPr/>
              <a:t>66</a:t>
            </a:fld>
            <a:endParaRPr lang="ru-RU" dirty="0"/>
          </a:p>
        </p:txBody>
      </p:sp>
      <p:pic>
        <p:nvPicPr>
          <p:cNvPr id="7" name="Рисунок 6">
            <a:extLst>
              <a:ext uri="{FF2B5EF4-FFF2-40B4-BE49-F238E27FC236}">
                <a16:creationId xmlns:a16="http://schemas.microsoft.com/office/drawing/2014/main" id="{815D6C70-CA85-4B61-B8CB-E1D7682B76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0233" y="1530564"/>
            <a:ext cx="1950381" cy="3642376"/>
          </a:xfrm>
          <a:prstGeom prst="rect">
            <a:avLst/>
          </a:prstGeom>
        </p:spPr>
      </p:pic>
      <p:pic>
        <p:nvPicPr>
          <p:cNvPr id="8" name="Picture 6" descr="C:\Users\aniskina_es\Desktop\НОУ УЦПР\Выставки\Атомекс 2015\презентация\фото студенты\image-18-06-15-20_36.jpeg">
            <a:extLst>
              <a:ext uri="{FF2B5EF4-FFF2-40B4-BE49-F238E27FC236}">
                <a16:creationId xmlns:a16="http://schemas.microsoft.com/office/drawing/2014/main" id="{383FC3C4-574E-46AD-BF3A-CB476B7D0D9C}"/>
              </a:ext>
            </a:extLst>
          </p:cNvPr>
          <p:cNvPicPr>
            <a:picLocks noChangeAspect="1" noChangeArrowheads="1"/>
          </p:cNvPicPr>
          <p:nvPr/>
        </p:nvPicPr>
        <p:blipFill>
          <a:blip r:embed="rId3" cstate="print"/>
          <a:srcRect/>
          <a:stretch>
            <a:fillRect/>
          </a:stretch>
        </p:blipFill>
        <p:spPr bwMode="auto">
          <a:xfrm>
            <a:off x="3688139" y="3504547"/>
            <a:ext cx="2224523" cy="1668392"/>
          </a:xfrm>
          <a:prstGeom prst="rect">
            <a:avLst/>
          </a:prstGeom>
          <a:noFill/>
        </p:spPr>
      </p:pic>
      <p:pic>
        <p:nvPicPr>
          <p:cNvPr id="9" name="Рисунок 8">
            <a:extLst>
              <a:ext uri="{FF2B5EF4-FFF2-40B4-BE49-F238E27FC236}">
                <a16:creationId xmlns:a16="http://schemas.microsoft.com/office/drawing/2014/main" id="{45A3A65E-821E-4043-AFC6-B0977B05D6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8956" y="1695328"/>
            <a:ext cx="2363522" cy="3467345"/>
          </a:xfrm>
          <a:prstGeom prst="rect">
            <a:avLst/>
          </a:prstGeom>
        </p:spPr>
      </p:pic>
      <p:pic>
        <p:nvPicPr>
          <p:cNvPr id="10" name="Picture 7" descr="C:\Users\aniskina_es\Desktop\НОУ УЦПР\Выставки\Атомекс 2015\презентация\фото студенты\image-11-06-15-7_37-9.jpeg">
            <a:extLst>
              <a:ext uri="{FF2B5EF4-FFF2-40B4-BE49-F238E27FC236}">
                <a16:creationId xmlns:a16="http://schemas.microsoft.com/office/drawing/2014/main" id="{6F17CB64-38F1-4777-AC08-68C6E7A217F0}"/>
              </a:ext>
            </a:extLst>
          </p:cNvPr>
          <p:cNvPicPr>
            <a:picLocks noChangeAspect="1" noChangeArrowheads="1"/>
          </p:cNvPicPr>
          <p:nvPr/>
        </p:nvPicPr>
        <p:blipFill>
          <a:blip r:embed="rId5" cstate="print"/>
          <a:srcRect/>
          <a:stretch>
            <a:fillRect/>
          </a:stretch>
        </p:blipFill>
        <p:spPr bwMode="auto">
          <a:xfrm>
            <a:off x="3688139" y="1705595"/>
            <a:ext cx="2224523" cy="1668392"/>
          </a:xfrm>
          <a:prstGeom prst="rect">
            <a:avLst/>
          </a:prstGeom>
          <a:noFill/>
        </p:spPr>
      </p:pic>
      <p:sp>
        <p:nvSpPr>
          <p:cNvPr id="3" name="Прямоугольник 2"/>
          <p:cNvSpPr/>
          <p:nvPr/>
        </p:nvSpPr>
        <p:spPr>
          <a:xfrm>
            <a:off x="8482282" y="1302585"/>
            <a:ext cx="2213862" cy="661335"/>
          </a:xfrm>
          <a:prstGeom prst="rect">
            <a:avLst/>
          </a:prstGeom>
        </p:spPr>
        <p:txBody>
          <a:bodyPr vert="horz" lIns="68580" tIns="34290" rIns="68580" bIns="34290" rtlCol="0" anchor="ctr">
            <a:normAutofit fontScale="97500"/>
          </a:bodyPr>
          <a:lstStyle/>
          <a:p>
            <a:pPr>
              <a:lnSpc>
                <a:spcPct val="90000"/>
              </a:lnSpc>
              <a:spcBef>
                <a:spcPct val="0"/>
              </a:spcBef>
            </a:pPr>
            <a:r>
              <a:rPr lang="ru-RU" sz="1425" b="1" dirty="0">
                <a:solidFill>
                  <a:srgbClr val="FF0000"/>
                </a:solidFill>
                <a:latin typeface="+mj-lt"/>
                <a:ea typeface="+mj-ea"/>
                <a:cs typeface="+mj-cs"/>
              </a:rPr>
              <a:t>1352 </a:t>
            </a:r>
            <a:r>
              <a:rPr lang="ru-RU" sz="1400" dirty="0">
                <a:solidFill>
                  <a:srgbClr val="434F9B"/>
                </a:solidFill>
              </a:rPr>
              <a:t>студента по профессиям:</a:t>
            </a:r>
          </a:p>
        </p:txBody>
      </p:sp>
      <p:sp>
        <p:nvSpPr>
          <p:cNvPr id="5" name="Прямоугольник 4"/>
          <p:cNvSpPr/>
          <p:nvPr/>
        </p:nvSpPr>
        <p:spPr>
          <a:xfrm>
            <a:off x="8505518" y="1887453"/>
            <a:ext cx="2213862" cy="1384995"/>
          </a:xfrm>
          <a:prstGeom prst="rect">
            <a:avLst/>
          </a:prstGeom>
        </p:spPr>
        <p:txBody>
          <a:bodyPr wrap="square">
            <a:spAutoFit/>
          </a:bodyPr>
          <a:lstStyle/>
          <a:p>
            <a:r>
              <a:rPr lang="ru-RU" sz="1400" dirty="0">
                <a:solidFill>
                  <a:srgbClr val="434F9B"/>
                </a:solidFill>
              </a:rPr>
              <a:t>Бетонщик, Арматурщик; Монтажник опалубочных систем; Штукатур-маляр; Сварщик; Контролер сварочных работ.</a:t>
            </a:r>
          </a:p>
        </p:txBody>
      </p:sp>
      <p:sp>
        <p:nvSpPr>
          <p:cNvPr id="11" name="Прямоугольник 10"/>
          <p:cNvSpPr/>
          <p:nvPr/>
        </p:nvSpPr>
        <p:spPr>
          <a:xfrm>
            <a:off x="8456487" y="3373988"/>
            <a:ext cx="2213862" cy="584775"/>
          </a:xfrm>
          <a:prstGeom prst="rect">
            <a:avLst/>
          </a:prstGeom>
        </p:spPr>
        <p:txBody>
          <a:bodyPr wrap="square">
            <a:spAutoFit/>
          </a:bodyPr>
          <a:lstStyle/>
          <a:p>
            <a:r>
              <a:rPr lang="ru-RU" sz="1600" dirty="0">
                <a:solidFill>
                  <a:srgbClr val="434F9B"/>
                </a:solidFill>
              </a:rPr>
              <a:t>Из МГСУ</a:t>
            </a:r>
            <a:r>
              <a:rPr lang="en-US" sz="1600" dirty="0">
                <a:solidFill>
                  <a:srgbClr val="434F9B"/>
                </a:solidFill>
              </a:rPr>
              <a:t>,</a:t>
            </a:r>
            <a:r>
              <a:rPr lang="ru-RU" sz="1600" dirty="0">
                <a:solidFill>
                  <a:srgbClr val="434F9B"/>
                </a:solidFill>
              </a:rPr>
              <a:t> МИФИ</a:t>
            </a:r>
            <a:r>
              <a:rPr lang="en-US" sz="1600" dirty="0">
                <a:solidFill>
                  <a:srgbClr val="434F9B"/>
                </a:solidFill>
              </a:rPr>
              <a:t>, </a:t>
            </a:r>
            <a:r>
              <a:rPr lang="ru-RU" sz="1600" dirty="0">
                <a:solidFill>
                  <a:srgbClr val="434F9B"/>
                </a:solidFill>
              </a:rPr>
              <a:t>МАДИ, МЭИ</a:t>
            </a:r>
          </a:p>
        </p:txBody>
      </p:sp>
      <p:sp>
        <p:nvSpPr>
          <p:cNvPr id="13" name="Прямоугольник 12"/>
          <p:cNvSpPr/>
          <p:nvPr/>
        </p:nvSpPr>
        <p:spPr>
          <a:xfrm>
            <a:off x="8482282" y="3958762"/>
            <a:ext cx="2236304" cy="1084912"/>
          </a:xfrm>
          <a:prstGeom prst="rect">
            <a:avLst/>
          </a:prstGeom>
        </p:spPr>
        <p:txBody>
          <a:bodyPr wrap="square">
            <a:spAutoFit/>
          </a:bodyPr>
          <a:lstStyle/>
          <a:p>
            <a:endParaRPr lang="ru-RU" sz="750" dirty="0"/>
          </a:p>
          <a:p>
            <a:r>
              <a:rPr lang="ru-RU" sz="1350" b="1" dirty="0">
                <a:solidFill>
                  <a:srgbClr val="FF0000"/>
                </a:solidFill>
              </a:rPr>
              <a:t>369 </a:t>
            </a:r>
            <a:r>
              <a:rPr lang="ru-RU" sz="1400" dirty="0">
                <a:solidFill>
                  <a:srgbClr val="434F9B"/>
                </a:solidFill>
              </a:rPr>
              <a:t>студентов прошли обучение безопасным методам выполнения работ на высоте</a:t>
            </a:r>
          </a:p>
        </p:txBody>
      </p:sp>
      <p:sp>
        <p:nvSpPr>
          <p:cNvPr id="14" name="Заголовок 1">
            <a:extLst>
              <a:ext uri="{FF2B5EF4-FFF2-40B4-BE49-F238E27FC236}">
                <a16:creationId xmlns:a16="http://schemas.microsoft.com/office/drawing/2014/main" id="{E246FC93-117A-4678-A9B3-35C146CC67F6}"/>
              </a:ext>
            </a:extLst>
          </p:cNvPr>
          <p:cNvSpPr txBox="1">
            <a:spLocks/>
          </p:cNvSpPr>
          <p:nvPr/>
        </p:nvSpPr>
        <p:spPr>
          <a:xfrm>
            <a:off x="1965239" y="942313"/>
            <a:ext cx="4915952" cy="1237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800" kern="1200">
                <a:solidFill>
                  <a:srgbClr val="434F9B"/>
                </a:solidFill>
                <a:latin typeface="+mj-lt"/>
                <a:ea typeface="+mj-ea"/>
                <a:cs typeface="+mj-cs"/>
              </a:defRPr>
            </a:lvl1pPr>
          </a:lstStyle>
          <a:p>
            <a:r>
              <a:rPr lang="ru-RU" sz="1600" dirty="0">
                <a:latin typeface="+mn-lt"/>
                <a:ea typeface="+mn-ea"/>
                <a:cs typeface="+mn-cs"/>
              </a:rPr>
              <a:t>С 2015 г. в НОУ ДПО «УЦПР» прошли обучение:</a:t>
            </a:r>
          </a:p>
        </p:txBody>
      </p:sp>
      <p:sp>
        <p:nvSpPr>
          <p:cNvPr id="6" name="Прямоугольник 5"/>
          <p:cNvSpPr/>
          <p:nvPr/>
        </p:nvSpPr>
        <p:spPr>
          <a:xfrm>
            <a:off x="1610231" y="5303501"/>
            <a:ext cx="8367487" cy="830997"/>
          </a:xfrm>
          <a:prstGeom prst="rect">
            <a:avLst/>
          </a:prstGeom>
        </p:spPr>
        <p:txBody>
          <a:bodyPr wrap="square">
            <a:spAutoFit/>
          </a:bodyPr>
          <a:lstStyle/>
          <a:p>
            <a:pPr algn="l"/>
            <a:r>
              <a:rPr lang="ru-RU" sz="1600" dirty="0">
                <a:solidFill>
                  <a:srgbClr val="434F9B"/>
                </a:solidFill>
              </a:rPr>
              <a:t>Команды РСО принимают участие в конкурсах профессионального мастерства и Международном строительном чемпионате (World Construction </a:t>
            </a:r>
            <a:r>
              <a:rPr lang="en-US" sz="1600" dirty="0">
                <a:solidFill>
                  <a:srgbClr val="434F9B"/>
                </a:solidFill>
              </a:rPr>
              <a:t>Championship (WCC))</a:t>
            </a:r>
            <a:r>
              <a:rPr lang="ru-RU" sz="1600" dirty="0">
                <a:solidFill>
                  <a:srgbClr val="434F9B"/>
                </a:solidFill>
              </a:rPr>
              <a:t> в командных и индивидуальных номинациях.</a:t>
            </a:r>
          </a:p>
        </p:txBody>
      </p:sp>
    </p:spTree>
    <p:extLst>
      <p:ext uri="{BB962C8B-B14F-4D97-AF65-F5344CB8AC3E}">
        <p14:creationId xmlns:p14="http://schemas.microsoft.com/office/powerpoint/2010/main" val="1844666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36344" y="216563"/>
            <a:ext cx="2743200" cy="365125"/>
          </a:xfrm>
        </p:spPr>
        <p:txBody>
          <a:bodyPr/>
          <a:lstStyle/>
          <a:p>
            <a:fld id="{35A78594-8646-4D53-8F42-51980A186450}" type="slidenum">
              <a:rPr lang="ru-RU" smtClean="0"/>
              <a:pPr/>
              <a:t>67</a:t>
            </a:fld>
            <a:endParaRPr lang="ru-RU" dirty="0"/>
          </a:p>
        </p:txBody>
      </p:sp>
      <p:sp>
        <p:nvSpPr>
          <p:cNvPr id="5" name="Заголовок 1">
            <a:extLst>
              <a:ext uri="{FF2B5EF4-FFF2-40B4-BE49-F238E27FC236}">
                <a16:creationId xmlns:a16="http://schemas.microsoft.com/office/drawing/2014/main" id="{8407A948-AE88-4F8D-8CD7-9B5A896CF56E}"/>
              </a:ext>
            </a:extLst>
          </p:cNvPr>
          <p:cNvSpPr txBox="1">
            <a:spLocks/>
          </p:cNvSpPr>
          <p:nvPr/>
        </p:nvSpPr>
        <p:spPr>
          <a:xfrm>
            <a:off x="1648299" y="226826"/>
            <a:ext cx="8362950" cy="257670"/>
          </a:xfrm>
          <a:prstGeom prst="rect">
            <a:avLst/>
          </a:prstGeom>
        </p:spPr>
        <p:txBody>
          <a:bodyPr vert="horz" lIns="68580" tIns="34290" rIns="68580" bIns="34290" rtlCol="0" anchor="ctr">
            <a:noAutofit/>
          </a:bodyPr>
          <a:lstStyle>
            <a:defPPr>
              <a:defRPr lang="ru-RU"/>
            </a:defPPr>
            <a:lvl1pPr marR="0" lvl="0" indent="0" fontAlgn="auto">
              <a:lnSpc>
                <a:spcPct val="90000"/>
              </a:lnSpc>
              <a:spcBef>
                <a:spcPct val="0"/>
              </a:spcBef>
              <a:spcAft>
                <a:spcPts val="0"/>
              </a:spcAft>
              <a:buClrTx/>
              <a:buSzTx/>
              <a:buFontTx/>
              <a:buNone/>
              <a:tabLst/>
              <a:defRPr sz="1900">
                <a:solidFill>
                  <a:srgbClr val="002060"/>
                </a:solidFill>
                <a:latin typeface="+mj-lt"/>
                <a:ea typeface="+mj-ea"/>
                <a:cs typeface="+mj-cs"/>
              </a:defRPr>
            </a:lvl1pPr>
          </a:lstStyle>
          <a:p>
            <a:r>
              <a:rPr lang="ru-RU" sz="2400" dirty="0"/>
              <a:t>УПК-4 АЭС «</a:t>
            </a:r>
            <a:r>
              <a:rPr lang="ru-RU" sz="2400" dirty="0" err="1"/>
              <a:t>Руппур</a:t>
            </a:r>
            <a:r>
              <a:rPr lang="ru-RU" sz="2400" dirty="0"/>
              <a:t>» </a:t>
            </a:r>
            <a:r>
              <a:rPr lang="ru-RU" sz="2400" dirty="0">
                <a:solidFill>
                  <a:srgbClr val="FF0000"/>
                </a:solidFill>
              </a:rPr>
              <a:t>(проект реализован)</a:t>
            </a:r>
          </a:p>
        </p:txBody>
      </p:sp>
      <p:pic>
        <p:nvPicPr>
          <p:cNvPr id="3" name="Рисунок 2"/>
          <p:cNvPicPr>
            <a:picLocks noChangeAspect="1"/>
          </p:cNvPicPr>
          <p:nvPr/>
        </p:nvPicPr>
        <p:blipFill>
          <a:blip r:embed="rId2"/>
          <a:stretch>
            <a:fillRect/>
          </a:stretch>
        </p:blipFill>
        <p:spPr>
          <a:xfrm>
            <a:off x="1648299" y="1746382"/>
            <a:ext cx="7016090" cy="3911468"/>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8177" y="1490888"/>
            <a:ext cx="1844741" cy="1955240"/>
          </a:xfrm>
          <a:prstGeom prst="rect">
            <a:avLst/>
          </a:prstGeom>
        </p:spPr>
      </p:pic>
      <p:pic>
        <p:nvPicPr>
          <p:cNvPr id="13" name="Рисунок 12"/>
          <p:cNvPicPr>
            <a:picLocks noChangeAspect="1"/>
          </p:cNvPicPr>
          <p:nvPr/>
        </p:nvPicPr>
        <p:blipFill>
          <a:blip r:embed="rId4"/>
          <a:stretch>
            <a:fillRect/>
          </a:stretch>
        </p:blipFill>
        <p:spPr>
          <a:xfrm>
            <a:off x="8718176" y="3499598"/>
            <a:ext cx="1846064" cy="2454089"/>
          </a:xfrm>
          <a:prstGeom prst="rect">
            <a:avLst/>
          </a:prstGeom>
        </p:spPr>
      </p:pic>
    </p:spTree>
    <p:extLst>
      <p:ext uri="{BB962C8B-B14F-4D97-AF65-F5344CB8AC3E}">
        <p14:creationId xmlns:p14="http://schemas.microsoft.com/office/powerpoint/2010/main" val="1808471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r>
              <a:rPr lang="ru-RU" dirty="0"/>
              <a:t>Характеристики УПК-4</a:t>
            </a:r>
          </a:p>
        </p:txBody>
      </p:sp>
      <p:sp>
        <p:nvSpPr>
          <p:cNvPr id="4" name="Номер слайда 3"/>
          <p:cNvSpPr>
            <a:spLocks noGrp="1"/>
          </p:cNvSpPr>
          <p:nvPr>
            <p:ph type="sldNum" sz="quarter" idx="12"/>
          </p:nvPr>
        </p:nvSpPr>
        <p:spPr>
          <a:xfrm>
            <a:off x="9536344" y="216563"/>
            <a:ext cx="2743200" cy="365125"/>
          </a:xfrm>
        </p:spPr>
        <p:txBody>
          <a:bodyPr/>
          <a:lstStyle/>
          <a:p>
            <a:fld id="{3765C533-573A-49DE-874E-AB87EF57987D}" type="slidenum">
              <a:rPr lang="ru-RU" smtClean="0"/>
              <a:pPr/>
              <a:t>68</a:t>
            </a:fld>
            <a:endParaRPr lang="ru-RU" dirty="0"/>
          </a:p>
        </p:txBody>
      </p:sp>
      <p:graphicFrame>
        <p:nvGraphicFramePr>
          <p:cNvPr id="5" name="Объект 4"/>
          <p:cNvGraphicFramePr>
            <a:graphicFrameLocks/>
          </p:cNvGraphicFramePr>
          <p:nvPr/>
        </p:nvGraphicFramePr>
        <p:xfrm>
          <a:off x="1701210" y="834971"/>
          <a:ext cx="8554414" cy="5432267"/>
        </p:xfrm>
        <a:graphic>
          <a:graphicData uri="http://schemas.openxmlformats.org/drawingml/2006/table">
            <a:tbl>
              <a:tblPr firstRow="1" bandRow="1">
                <a:tableStyleId>{5C22544A-7EE6-4342-B048-85BDC9FD1C3A}</a:tableStyleId>
              </a:tblPr>
              <a:tblGrid>
                <a:gridCol w="2297049">
                  <a:extLst>
                    <a:ext uri="{9D8B030D-6E8A-4147-A177-3AD203B41FA5}">
                      <a16:colId xmlns:a16="http://schemas.microsoft.com/office/drawing/2014/main" val="2669463177"/>
                    </a:ext>
                  </a:extLst>
                </a:gridCol>
                <a:gridCol w="6257365">
                  <a:extLst>
                    <a:ext uri="{9D8B030D-6E8A-4147-A177-3AD203B41FA5}">
                      <a16:colId xmlns:a16="http://schemas.microsoft.com/office/drawing/2014/main" val="2912754066"/>
                    </a:ext>
                  </a:extLst>
                </a:gridCol>
              </a:tblGrid>
              <a:tr h="717456">
                <a:tc>
                  <a:txBody>
                    <a:bodyPr/>
                    <a:lstStyle/>
                    <a:p>
                      <a:pPr algn="ctr"/>
                      <a:r>
                        <a:rPr lang="ru-RU" sz="1400" dirty="0"/>
                        <a:t>Общая площадь комплекса</a:t>
                      </a:r>
                    </a:p>
                  </a:txBody>
                  <a:tcPr anchor="ctr">
                    <a:solidFill>
                      <a:srgbClr val="4957A9"/>
                    </a:solidFill>
                  </a:tcPr>
                </a:tc>
                <a:tc>
                  <a:txBody>
                    <a:bodyPr/>
                    <a:lstStyle/>
                    <a:p>
                      <a:pPr algn="ctr"/>
                      <a:r>
                        <a:rPr lang="ru-RU" sz="1600" dirty="0"/>
                        <a:t>Более 1600м2</a:t>
                      </a:r>
                    </a:p>
                  </a:txBody>
                  <a:tcPr anchor="ctr">
                    <a:solidFill>
                      <a:srgbClr val="4957A9"/>
                    </a:solidFill>
                  </a:tcPr>
                </a:tc>
                <a:extLst>
                  <a:ext uri="{0D108BD9-81ED-4DB2-BD59-A6C34878D82A}">
                    <a16:rowId xmlns:a16="http://schemas.microsoft.com/office/drawing/2014/main" val="1760331083"/>
                  </a:ext>
                </a:extLst>
              </a:tr>
              <a:tr h="1973003">
                <a:tc>
                  <a:txBody>
                    <a:bodyPr/>
                    <a:lstStyle/>
                    <a:p>
                      <a:pPr algn="ctr"/>
                      <a:r>
                        <a:rPr lang="ru-RU" sz="1600" b="1" dirty="0">
                          <a:solidFill>
                            <a:srgbClr val="002060"/>
                          </a:solidFill>
                        </a:rPr>
                        <a:t>Учебно-производственный комплекс</a:t>
                      </a:r>
                    </a:p>
                  </a:txBody>
                  <a:tcPr anchor="ctr">
                    <a:solidFill>
                      <a:schemeClr val="bg1">
                        <a:lumMod val="95000"/>
                      </a:schemeClr>
                    </a:solidFill>
                  </a:tcPr>
                </a:tc>
                <a:tc>
                  <a:txBody>
                    <a:bodyPr/>
                    <a:lstStyle/>
                    <a:p>
                      <a:pPr marL="342900" indent="-342900" algn="l">
                        <a:buFontTx/>
                        <a:buChar char="-"/>
                      </a:pPr>
                      <a:r>
                        <a:rPr lang="ru-RU" sz="1600" b="0" dirty="0">
                          <a:solidFill>
                            <a:srgbClr val="002060"/>
                          </a:solidFill>
                        </a:rPr>
                        <a:t>Отделение «Сварка и контроль»</a:t>
                      </a:r>
                    </a:p>
                    <a:p>
                      <a:pPr marL="342900" indent="-342900" algn="l">
                        <a:buFontTx/>
                        <a:buChar char="-"/>
                      </a:pPr>
                      <a:r>
                        <a:rPr lang="ru-RU" sz="1600" b="0" dirty="0">
                          <a:solidFill>
                            <a:srgbClr val="002060"/>
                          </a:solidFill>
                        </a:rPr>
                        <a:t>Электротехническое отделение</a:t>
                      </a:r>
                    </a:p>
                    <a:p>
                      <a:pPr marL="342900" indent="-342900" algn="l">
                        <a:buFontTx/>
                        <a:buChar char="-"/>
                      </a:pPr>
                      <a:r>
                        <a:rPr lang="ru-RU" sz="1600" b="0" dirty="0">
                          <a:solidFill>
                            <a:srgbClr val="002060"/>
                          </a:solidFill>
                        </a:rPr>
                        <a:t>Отделение общестроительных работ</a:t>
                      </a:r>
                    </a:p>
                    <a:p>
                      <a:pPr marL="342900" indent="-342900" algn="l">
                        <a:buFontTx/>
                        <a:buChar char="-"/>
                      </a:pPr>
                      <a:r>
                        <a:rPr lang="ru-RU" sz="1600" b="0" dirty="0">
                          <a:solidFill>
                            <a:srgbClr val="002060"/>
                          </a:solidFill>
                        </a:rPr>
                        <a:t>Отделение тепломонтажных работ (в т.</a:t>
                      </a:r>
                      <a:r>
                        <a:rPr lang="ru-RU" sz="1600" b="0" baseline="0" dirty="0">
                          <a:solidFill>
                            <a:srgbClr val="002060"/>
                          </a:solidFill>
                        </a:rPr>
                        <a:t> ч. вентиляция и кондиционирование, сантехнические работы)</a:t>
                      </a:r>
                      <a:endParaRPr lang="ru-RU" sz="1600" b="0" dirty="0">
                        <a:solidFill>
                          <a:srgbClr val="002060"/>
                        </a:solidFill>
                      </a:endParaRPr>
                    </a:p>
                    <a:p>
                      <a:pPr marL="342900" indent="-342900" algn="l">
                        <a:buFontTx/>
                        <a:buChar char="-"/>
                      </a:pPr>
                      <a:r>
                        <a:rPr lang="ru-RU" sz="1600" b="0" dirty="0">
                          <a:solidFill>
                            <a:srgbClr val="002060"/>
                          </a:solidFill>
                        </a:rPr>
                        <a:t>Отделение ОТ и ПБ (в т. ч.</a:t>
                      </a:r>
                      <a:r>
                        <a:rPr lang="ru-RU" sz="1600" b="0" baseline="0" dirty="0">
                          <a:solidFill>
                            <a:srgbClr val="002060"/>
                          </a:solidFill>
                        </a:rPr>
                        <a:t> стропальные и такелажные работы)</a:t>
                      </a:r>
                      <a:endParaRPr lang="ru-RU" sz="1600" b="0" dirty="0">
                        <a:solidFill>
                          <a:srgbClr val="002060"/>
                        </a:solidFill>
                      </a:endParaRPr>
                    </a:p>
                    <a:p>
                      <a:pPr marL="342900" indent="-342900" algn="l">
                        <a:buFontTx/>
                        <a:buChar char="-"/>
                      </a:pPr>
                      <a:r>
                        <a:rPr lang="ru-RU" sz="1600" b="0" dirty="0">
                          <a:solidFill>
                            <a:srgbClr val="002060"/>
                          </a:solidFill>
                        </a:rPr>
                        <a:t>Учебный полигон</a:t>
                      </a:r>
                    </a:p>
                  </a:txBody>
                  <a:tcPr anchor="ctr">
                    <a:solidFill>
                      <a:schemeClr val="bg1">
                        <a:lumMod val="95000"/>
                      </a:schemeClr>
                    </a:solidFill>
                  </a:tcPr>
                </a:tc>
                <a:extLst>
                  <a:ext uri="{0D108BD9-81ED-4DB2-BD59-A6C34878D82A}">
                    <a16:rowId xmlns:a16="http://schemas.microsoft.com/office/drawing/2014/main" val="1756036120"/>
                  </a:ext>
                </a:extLst>
              </a:tr>
              <a:tr h="778819">
                <a:tc>
                  <a:txBody>
                    <a:bodyPr/>
                    <a:lstStyle/>
                    <a:p>
                      <a:pPr algn="ctr"/>
                      <a:r>
                        <a:rPr lang="ru-RU" sz="1600" b="1" dirty="0">
                          <a:solidFill>
                            <a:srgbClr val="002060"/>
                          </a:solidFill>
                        </a:rPr>
                        <a:t>Учебно-лабораторный комплекс</a:t>
                      </a:r>
                    </a:p>
                  </a:txBody>
                  <a:tcPr anchor="ctr">
                    <a:solidFill>
                      <a:schemeClr val="bg1">
                        <a:lumMod val="95000"/>
                      </a:schemeClr>
                    </a:solidFill>
                  </a:tcPr>
                </a:tc>
                <a:tc>
                  <a:txBody>
                    <a:bodyPr/>
                    <a:lstStyle/>
                    <a:p>
                      <a:pPr marL="342900" indent="-342900" algn="l">
                        <a:buFontTx/>
                        <a:buChar char="-"/>
                      </a:pPr>
                      <a:r>
                        <a:rPr lang="ru-RU" sz="1600" b="0" dirty="0">
                          <a:solidFill>
                            <a:srgbClr val="002060"/>
                          </a:solidFill>
                        </a:rPr>
                        <a:t>3 кабинета теоретического</a:t>
                      </a:r>
                      <a:r>
                        <a:rPr lang="ru-RU" sz="1600" b="0" baseline="0" dirty="0">
                          <a:solidFill>
                            <a:srgbClr val="002060"/>
                          </a:solidFill>
                        </a:rPr>
                        <a:t> обучения на 48 мест</a:t>
                      </a:r>
                    </a:p>
                    <a:p>
                      <a:pPr marL="342900" indent="-342900" algn="l">
                        <a:buFontTx/>
                        <a:buChar char="-"/>
                      </a:pPr>
                      <a:r>
                        <a:rPr lang="ru-RU" sz="1600" b="0" baseline="0" dirty="0">
                          <a:solidFill>
                            <a:srgbClr val="002060"/>
                          </a:solidFill>
                        </a:rPr>
                        <a:t>Лаборатория неразрушающего контроля</a:t>
                      </a:r>
                    </a:p>
                    <a:p>
                      <a:pPr marL="342900" indent="-342900" algn="l">
                        <a:buFontTx/>
                        <a:buChar char="-"/>
                      </a:pPr>
                      <a:r>
                        <a:rPr lang="ru-RU" sz="1600" b="0" baseline="0" dirty="0">
                          <a:solidFill>
                            <a:srgbClr val="002060"/>
                          </a:solidFill>
                        </a:rPr>
                        <a:t>Компьютерный класс на 12 мест</a:t>
                      </a:r>
                    </a:p>
                  </a:txBody>
                  <a:tcPr anchor="ctr">
                    <a:solidFill>
                      <a:schemeClr val="bg1">
                        <a:lumMod val="95000"/>
                      </a:schemeClr>
                    </a:solidFill>
                  </a:tcPr>
                </a:tc>
                <a:extLst>
                  <a:ext uri="{0D108BD9-81ED-4DB2-BD59-A6C34878D82A}">
                    <a16:rowId xmlns:a16="http://schemas.microsoft.com/office/drawing/2014/main" val="689147640"/>
                  </a:ext>
                </a:extLst>
              </a:tr>
              <a:tr h="1157408">
                <a:tc>
                  <a:txBody>
                    <a:bodyPr/>
                    <a:lstStyle/>
                    <a:p>
                      <a:pPr algn="ctr"/>
                      <a:r>
                        <a:rPr lang="ru-RU" sz="1600" b="1" dirty="0">
                          <a:solidFill>
                            <a:srgbClr val="002060"/>
                          </a:solidFill>
                        </a:rPr>
                        <a:t>Единовременное обучение</a:t>
                      </a:r>
                    </a:p>
                    <a:p>
                      <a:pPr algn="ctr"/>
                      <a:endParaRPr lang="ru-RU" sz="1600" b="1" dirty="0">
                        <a:solidFill>
                          <a:srgbClr val="002060"/>
                        </a:solidFill>
                      </a:endParaRPr>
                    </a:p>
                    <a:p>
                      <a:pPr algn="ctr"/>
                      <a:r>
                        <a:rPr lang="ru-RU" sz="1600" b="1" dirty="0">
                          <a:solidFill>
                            <a:srgbClr val="002060"/>
                          </a:solidFill>
                        </a:rPr>
                        <a:t>Обучение в год</a:t>
                      </a:r>
                    </a:p>
                  </a:txBody>
                  <a:tcPr anchor="ctr">
                    <a:solidFill>
                      <a:schemeClr val="bg1">
                        <a:lumMod val="95000"/>
                      </a:schemeClr>
                    </a:solidFill>
                  </a:tcPr>
                </a:tc>
                <a:tc>
                  <a:txBody>
                    <a:bodyPr/>
                    <a:lstStyle/>
                    <a:p>
                      <a:pPr algn="ctr"/>
                      <a:r>
                        <a:rPr lang="ru-RU" sz="1600" b="0" dirty="0">
                          <a:solidFill>
                            <a:srgbClr val="002060"/>
                          </a:solidFill>
                        </a:rPr>
                        <a:t> 150 человек</a:t>
                      </a:r>
                    </a:p>
                    <a:p>
                      <a:pPr algn="ctr"/>
                      <a:endParaRPr lang="ru-RU" sz="1600" b="0" dirty="0">
                        <a:solidFill>
                          <a:srgbClr val="002060"/>
                        </a:solidFill>
                      </a:endParaRPr>
                    </a:p>
                    <a:p>
                      <a:pPr algn="ctr"/>
                      <a:r>
                        <a:rPr lang="ru-RU" sz="1600" b="0" dirty="0">
                          <a:solidFill>
                            <a:srgbClr val="002060"/>
                          </a:solidFill>
                        </a:rPr>
                        <a:t>3000</a:t>
                      </a:r>
                      <a:r>
                        <a:rPr lang="ru-RU" sz="1600" b="0" baseline="0" dirty="0">
                          <a:solidFill>
                            <a:srgbClr val="002060"/>
                          </a:solidFill>
                        </a:rPr>
                        <a:t> человек</a:t>
                      </a:r>
                      <a:endParaRPr lang="ru-RU" sz="1600" b="0" dirty="0">
                        <a:solidFill>
                          <a:srgbClr val="002060"/>
                        </a:solidFill>
                      </a:endParaRPr>
                    </a:p>
                  </a:txBody>
                  <a:tcPr anchor="ctr">
                    <a:solidFill>
                      <a:schemeClr val="bg1">
                        <a:lumMod val="95000"/>
                      </a:schemeClr>
                    </a:solidFill>
                  </a:tcPr>
                </a:tc>
                <a:extLst>
                  <a:ext uri="{0D108BD9-81ED-4DB2-BD59-A6C34878D82A}">
                    <a16:rowId xmlns:a16="http://schemas.microsoft.com/office/drawing/2014/main" val="2024129529"/>
                  </a:ext>
                </a:extLst>
              </a:tr>
              <a:tr h="692283">
                <a:tc gridSpan="2">
                  <a:txBody>
                    <a:bodyPr/>
                    <a:lstStyle/>
                    <a:p>
                      <a:pPr algn="ctr"/>
                      <a:r>
                        <a:rPr lang="ru-RU" sz="1700" b="1" dirty="0">
                          <a:solidFill>
                            <a:srgbClr val="002060"/>
                          </a:solidFill>
                        </a:rPr>
                        <a:t>Подготовка осуществляется</a:t>
                      </a:r>
                      <a:r>
                        <a:rPr lang="ru-RU" sz="1700" b="1" baseline="0" dirty="0">
                          <a:solidFill>
                            <a:srgbClr val="002060"/>
                          </a:solidFill>
                        </a:rPr>
                        <a:t> по 23 рабочим профессиям,      </a:t>
                      </a:r>
                    </a:p>
                    <a:p>
                      <a:pPr algn="ctr"/>
                      <a:r>
                        <a:rPr lang="ru-RU" sz="1700" b="1" baseline="0" dirty="0">
                          <a:solidFill>
                            <a:srgbClr val="002060"/>
                          </a:solidFill>
                        </a:rPr>
                        <a:t>42 программ ДПО</a:t>
                      </a:r>
                      <a:endParaRPr lang="ru-RU" sz="1700" b="1" dirty="0">
                        <a:solidFill>
                          <a:srgbClr val="002060"/>
                        </a:solidFill>
                      </a:endParaRPr>
                    </a:p>
                  </a:txBody>
                  <a:tcPr anchor="ctr">
                    <a:solidFill>
                      <a:srgbClr val="C4C9E6"/>
                    </a:solidFill>
                  </a:tcPr>
                </a:tc>
                <a:tc hMerge="1">
                  <a:txBody>
                    <a:bodyPr/>
                    <a:lstStyle/>
                    <a:p>
                      <a:pPr algn="ctr"/>
                      <a:endParaRPr lang="ru-RU" sz="2400" b="1" dirty="0">
                        <a:solidFill>
                          <a:srgbClr val="203864"/>
                        </a:solidFill>
                      </a:endParaRPr>
                    </a:p>
                  </a:txBody>
                  <a:tcPr anchor="ctr">
                    <a:solidFill>
                      <a:srgbClr val="C4C9E6"/>
                    </a:solidFill>
                  </a:tcPr>
                </a:tc>
                <a:extLst>
                  <a:ext uri="{0D108BD9-81ED-4DB2-BD59-A6C34878D82A}">
                    <a16:rowId xmlns:a16="http://schemas.microsoft.com/office/drawing/2014/main" val="2333990733"/>
                  </a:ext>
                </a:extLst>
              </a:tr>
            </a:tbl>
          </a:graphicData>
        </a:graphic>
      </p:graphicFrame>
    </p:spTree>
    <p:extLst>
      <p:ext uri="{BB962C8B-B14F-4D97-AF65-F5344CB8AC3E}">
        <p14:creationId xmlns:p14="http://schemas.microsoft.com/office/powerpoint/2010/main" val="2042542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17607"/>
            <a:ext cx="8316416" cy="343560"/>
          </a:xfrm>
        </p:spPr>
        <p:txBody>
          <a:bodyPr vert="horz" lIns="91440" tIns="45720" rIns="91440" bIns="45720" rtlCol="0" anchor="ctr">
            <a:normAutofit fontScale="90000"/>
          </a:bodyPr>
          <a:lstStyle/>
          <a:p>
            <a:r>
              <a:rPr lang="ru-RU" dirty="0">
                <a:solidFill>
                  <a:srgbClr val="002060"/>
                </a:solidFill>
              </a:rPr>
              <a:t>Опыт подготовки рабочих и ИТР на АЭС «</a:t>
            </a:r>
            <a:r>
              <a:rPr lang="ru-RU" dirty="0" err="1">
                <a:solidFill>
                  <a:srgbClr val="002060"/>
                </a:solidFill>
              </a:rPr>
              <a:t>Руппур</a:t>
            </a:r>
            <a:r>
              <a:rPr lang="ru-RU" dirty="0">
                <a:solidFill>
                  <a:srgbClr val="002060"/>
                </a:solidFill>
              </a:rPr>
              <a:t>»</a:t>
            </a:r>
          </a:p>
        </p:txBody>
      </p:sp>
      <p:sp>
        <p:nvSpPr>
          <p:cNvPr id="4" name="Номер слайда 3"/>
          <p:cNvSpPr>
            <a:spLocks noGrp="1"/>
          </p:cNvSpPr>
          <p:nvPr>
            <p:ph type="sldNum" sz="quarter" idx="12"/>
          </p:nvPr>
        </p:nvSpPr>
        <p:spPr>
          <a:xfrm>
            <a:off x="9536344" y="216563"/>
            <a:ext cx="2743200" cy="365125"/>
          </a:xfrm>
        </p:spPr>
        <p:txBody>
          <a:bodyPr/>
          <a:lstStyle/>
          <a:p>
            <a:fld id="{3765C533-573A-49DE-874E-AB87EF57987D}" type="slidenum">
              <a:rPr lang="ru-RU" smtClean="0"/>
              <a:pPr/>
              <a:t>69</a:t>
            </a:fld>
            <a:endParaRPr lang="ru-RU" dirty="0"/>
          </a:p>
        </p:txBody>
      </p:sp>
      <p:pic>
        <p:nvPicPr>
          <p:cNvPr id="5" name="Picture 2"/>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saturation sat="150000"/>
                    </a14:imgEffect>
                  </a14:imgLayer>
                </a14:imgProps>
              </a:ext>
              <a:ext uri="{28A0092B-C50C-407E-A947-70E740481C1C}">
                <a14:useLocalDpi xmlns:a14="http://schemas.microsoft.com/office/drawing/2010/main" val="0"/>
              </a:ext>
            </a:extLst>
          </a:blip>
          <a:srcRect/>
          <a:stretch>
            <a:fillRect/>
          </a:stretch>
        </p:blipFill>
        <p:spPr bwMode="auto">
          <a:xfrm>
            <a:off x="1524000" y="758957"/>
            <a:ext cx="91440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819" y="4085293"/>
            <a:ext cx="2440567" cy="243604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57688" y="1665876"/>
            <a:ext cx="3985082" cy="2954655"/>
          </a:xfrm>
          <a:prstGeom prst="rect">
            <a:avLst/>
          </a:prstGeom>
          <a:noFill/>
        </p:spPr>
        <p:txBody>
          <a:bodyPr wrap="square" rtlCol="0">
            <a:spAutoFit/>
          </a:bodyPr>
          <a:lstStyle/>
          <a:p>
            <a:r>
              <a:rPr lang="ru-RU" sz="1400" dirty="0"/>
              <a:t>9 месяцев 2022 г.  обучено </a:t>
            </a:r>
            <a:r>
              <a:rPr lang="ru-RU" b="1" dirty="0">
                <a:solidFill>
                  <a:srgbClr val="002060"/>
                </a:solidFill>
              </a:rPr>
              <a:t>2663 </a:t>
            </a:r>
            <a:r>
              <a:rPr lang="ru-RU" sz="1400" dirty="0"/>
              <a:t>сотрудника за из них:</a:t>
            </a:r>
          </a:p>
          <a:p>
            <a:r>
              <a:rPr lang="ru-RU" sz="1400" b="1" dirty="0"/>
              <a:t>-  264</a:t>
            </a:r>
            <a:r>
              <a:rPr lang="ru-RU" sz="1400" dirty="0"/>
              <a:t> арматурщиков (вкл. курсы целевого назначения);</a:t>
            </a:r>
          </a:p>
          <a:p>
            <a:r>
              <a:rPr lang="ru-RU" sz="1400" b="1" dirty="0"/>
              <a:t>-  58</a:t>
            </a:r>
            <a:r>
              <a:rPr lang="ru-RU" sz="1400" dirty="0"/>
              <a:t>   бетонщиков;</a:t>
            </a:r>
          </a:p>
          <a:p>
            <a:pPr>
              <a:buFontTx/>
              <a:buChar char="-"/>
            </a:pPr>
            <a:r>
              <a:rPr lang="ru-RU" sz="1400" b="1" dirty="0"/>
              <a:t>  495</a:t>
            </a:r>
            <a:r>
              <a:rPr lang="ru-RU" sz="1400" dirty="0"/>
              <a:t> монтажников ЖБК и МТ;</a:t>
            </a:r>
          </a:p>
          <a:p>
            <a:pPr>
              <a:buFontTx/>
              <a:buChar char="-"/>
            </a:pPr>
            <a:r>
              <a:rPr lang="ru-RU" sz="1400" dirty="0"/>
              <a:t>  </a:t>
            </a:r>
            <a:r>
              <a:rPr lang="ru-RU" sz="1400" b="1" dirty="0"/>
              <a:t>358</a:t>
            </a:r>
            <a:r>
              <a:rPr lang="ru-RU" sz="1400" dirty="0"/>
              <a:t> сварщиков;</a:t>
            </a:r>
          </a:p>
          <a:p>
            <a:pPr>
              <a:buFontTx/>
              <a:buChar char="-"/>
            </a:pPr>
            <a:r>
              <a:rPr lang="ru-RU" sz="1400" b="1" dirty="0"/>
              <a:t>  338</a:t>
            </a:r>
            <a:r>
              <a:rPr lang="ru-RU" sz="1400" dirty="0"/>
              <a:t> монтажник ТО;</a:t>
            </a:r>
          </a:p>
          <a:p>
            <a:pPr>
              <a:buFontTx/>
              <a:buChar char="-"/>
            </a:pPr>
            <a:r>
              <a:rPr lang="ru-RU" sz="1400" b="1" dirty="0"/>
              <a:t> 1105</a:t>
            </a:r>
            <a:r>
              <a:rPr lang="ru-RU" sz="1400" dirty="0"/>
              <a:t> охрана труда, ОЗП, 1-я помощь,    работы на высоте, стропальщик;</a:t>
            </a:r>
          </a:p>
          <a:p>
            <a:pPr>
              <a:buFontTx/>
              <a:buChar char="-"/>
            </a:pPr>
            <a:r>
              <a:rPr lang="ru-RU" sz="1400" b="1" dirty="0"/>
              <a:t>  45</a:t>
            </a:r>
            <a:r>
              <a:rPr lang="ru-RU" sz="1400" dirty="0"/>
              <a:t> машинист крана управляемого с пола и электролебедок</a:t>
            </a:r>
          </a:p>
          <a:p>
            <a:pPr>
              <a:buFontTx/>
              <a:buChar char="-"/>
            </a:pPr>
            <a:endParaRPr lang="ru-RU" sz="1400" dirty="0"/>
          </a:p>
        </p:txBody>
      </p:sp>
      <p:sp>
        <p:nvSpPr>
          <p:cNvPr id="8" name="TextBox 7"/>
          <p:cNvSpPr txBox="1"/>
          <p:nvPr/>
        </p:nvSpPr>
        <p:spPr>
          <a:xfrm>
            <a:off x="3957687" y="790012"/>
            <a:ext cx="3847472" cy="523220"/>
          </a:xfrm>
          <a:prstGeom prst="rect">
            <a:avLst/>
          </a:prstGeom>
          <a:noFill/>
        </p:spPr>
        <p:txBody>
          <a:bodyPr wrap="square" rtlCol="0">
            <a:spAutoFit/>
          </a:bodyPr>
          <a:lstStyle>
            <a:defPPr>
              <a:defRPr lang="ru-RU"/>
            </a:defPPr>
            <a:lvl1pPr algn="ctr">
              <a:defRPr sz="1400" b="1"/>
            </a:lvl1pPr>
          </a:lstStyle>
          <a:p>
            <a:r>
              <a:rPr lang="ru-RU" dirty="0"/>
              <a:t>70% </a:t>
            </a:r>
            <a:r>
              <a:rPr lang="ru-RU" b="0" dirty="0"/>
              <a:t>рабочего персонала на строительстве АЭС «</a:t>
            </a:r>
            <a:r>
              <a:rPr lang="ru-RU" b="0" dirty="0" err="1"/>
              <a:t>Руппур</a:t>
            </a:r>
            <a:r>
              <a:rPr lang="ru-RU" b="0" dirty="0"/>
              <a:t>» - граждане Бангладеш</a:t>
            </a:r>
          </a:p>
        </p:txBody>
      </p:sp>
      <p:pic>
        <p:nvPicPr>
          <p:cNvPr id="9" name="Picture 3" descr="C:\Users\20910359\AppData\Local\Microsoft\Windows\Temporary Internet Files\Content.Outlook\0Q35GYKZ\IMG-20190926-WA0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1611" y="1080463"/>
            <a:ext cx="2086408" cy="278250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 name="Picture 5" descr="C:\Users\20910359\AppData\Local\Microsoft\Windows\Temporary Internet Files\Content.Outlook\0Q35GYKZ\Обучение.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1080" y="4215305"/>
            <a:ext cx="2713820" cy="230603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2771" y="1202500"/>
            <a:ext cx="2587619" cy="269289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a:extLst>
              <a:ext uri="{FF2B5EF4-FFF2-40B4-BE49-F238E27FC236}">
                <a16:creationId xmlns:a16="http://schemas.microsoft.com/office/drawing/2014/main" id="{944656CA-6671-46A1-8185-24E2C3884F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AutoShape 4">
            <a:extLst>
              <a:ext uri="{FF2B5EF4-FFF2-40B4-BE49-F238E27FC236}">
                <a16:creationId xmlns:a16="http://schemas.microsoft.com/office/drawing/2014/main" id="{DCFBDD87-54C7-41DD-B786-6EF320F873D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AutoShape 6">
            <a:extLst>
              <a:ext uri="{FF2B5EF4-FFF2-40B4-BE49-F238E27FC236}">
                <a16:creationId xmlns:a16="http://schemas.microsoft.com/office/drawing/2014/main" id="{45EF0D07-B33F-4E5D-8100-B9F6A0596EB9}"/>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7" name="Рисунок 16">
            <a:extLst>
              <a:ext uri="{FF2B5EF4-FFF2-40B4-BE49-F238E27FC236}">
                <a16:creationId xmlns:a16="http://schemas.microsoft.com/office/drawing/2014/main" id="{CFB29DAD-5093-4DC0-AE9D-83A114DF7814}"/>
              </a:ext>
            </a:extLst>
          </p:cNvPr>
          <p:cNvPicPr>
            <a:picLocks noChangeAspect="1"/>
          </p:cNvPicPr>
          <p:nvPr/>
        </p:nvPicPr>
        <p:blipFill>
          <a:blip r:embed="rId8"/>
          <a:stretch>
            <a:fillRect/>
          </a:stretch>
        </p:blipFill>
        <p:spPr>
          <a:xfrm>
            <a:off x="3996202" y="4461976"/>
            <a:ext cx="3764878" cy="1700057"/>
          </a:xfrm>
          <a:prstGeom prst="rect">
            <a:avLst/>
          </a:prstGeom>
        </p:spPr>
      </p:pic>
      <p:sp>
        <p:nvSpPr>
          <p:cNvPr id="11" name="TextBox 10">
            <a:extLst>
              <a:ext uri="{FF2B5EF4-FFF2-40B4-BE49-F238E27FC236}">
                <a16:creationId xmlns:a16="http://schemas.microsoft.com/office/drawing/2014/main" id="{F61F9F40-3F2E-FB6B-1761-D77144CD2C2E}"/>
              </a:ext>
            </a:extLst>
          </p:cNvPr>
          <p:cNvSpPr txBox="1"/>
          <p:nvPr/>
        </p:nvSpPr>
        <p:spPr>
          <a:xfrm>
            <a:off x="3885631" y="1312061"/>
            <a:ext cx="4194813" cy="369332"/>
          </a:xfrm>
          <a:prstGeom prst="rect">
            <a:avLst/>
          </a:prstGeom>
          <a:noFill/>
        </p:spPr>
        <p:txBody>
          <a:bodyPr wrap="square" rtlCol="0">
            <a:spAutoFit/>
          </a:bodyPr>
          <a:lstStyle>
            <a:defPPr>
              <a:defRPr lang="ru-RU"/>
            </a:defPPr>
            <a:lvl1pPr algn="ctr">
              <a:defRPr sz="1400" b="1"/>
            </a:lvl1pPr>
          </a:lstStyle>
          <a:p>
            <a:pPr algn="l"/>
            <a:r>
              <a:rPr lang="ru-RU" dirty="0"/>
              <a:t>С 2019г. по 01.10.2022г. обучено – </a:t>
            </a:r>
            <a:r>
              <a:rPr lang="ru-RU" sz="1800" dirty="0">
                <a:solidFill>
                  <a:srgbClr val="002060"/>
                </a:solidFill>
              </a:rPr>
              <a:t>8 542 </a:t>
            </a:r>
            <a:r>
              <a:rPr lang="ru-RU" dirty="0"/>
              <a:t>чел.</a:t>
            </a:r>
            <a:endParaRPr lang="ru-RU" b="0" dirty="0"/>
          </a:p>
        </p:txBody>
      </p:sp>
    </p:spTree>
    <p:extLst>
      <p:ext uri="{BB962C8B-B14F-4D97-AF65-F5344CB8AC3E}">
        <p14:creationId xmlns:p14="http://schemas.microsoft.com/office/powerpoint/2010/main" val="456373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1472" y="216563"/>
            <a:ext cx="2743200" cy="365125"/>
          </a:xfrm>
        </p:spPr>
        <p:txBody>
          <a:bodyPr/>
          <a:lstStyle/>
          <a:p>
            <a:pPr>
              <a:defRPr/>
            </a:pPr>
            <a:fld id="{35A78594-8646-4D53-8F42-51980A186450}" type="slidenum">
              <a:rPr lang="ru-RU"/>
              <a:t>7</a:t>
            </a:fld>
            <a:endParaRPr lang="ru-RU" dirty="0"/>
          </a:p>
        </p:txBody>
      </p:sp>
      <p:sp>
        <p:nvSpPr>
          <p:cNvPr id="5" name="Заголовок 1"/>
          <p:cNvSpPr txBox="1"/>
          <p:nvPr/>
        </p:nvSpPr>
        <p:spPr bwMode="auto">
          <a:xfrm>
            <a:off x="69440" y="-67600"/>
            <a:ext cx="10610850" cy="933450"/>
          </a:xfrm>
          <a:prstGeom prst="rect">
            <a:avLst/>
          </a:prstGeom>
        </p:spPr>
        <p:txBody>
          <a:bodyPr vert="horz" lIns="91440" tIns="45720" rIns="91440" bIns="45720" rtlCol="0" anchor="ctr">
            <a:noAutofit/>
          </a:bodyPr>
          <a:lstStyle>
            <a:lvl1pPr algn="l" defTabSz="914400">
              <a:lnSpc>
                <a:spcPct val="90000"/>
              </a:lnSpc>
              <a:spcBef>
                <a:spcPts val="0"/>
              </a:spcBef>
              <a:buNone/>
              <a:defRPr sz="2400">
                <a:solidFill>
                  <a:srgbClr val="002060"/>
                </a:solidFill>
                <a:latin typeface="+mj-lt"/>
                <a:ea typeface="+mj-ea"/>
                <a:cs typeface="+mj-cs"/>
              </a:defRPr>
            </a:lvl1pPr>
          </a:lstStyle>
          <a:p>
            <a:pPr marL="0" marR="0" lvl="0" indent="0" algn="l" defTabSz="914400">
              <a:lnSpc>
                <a:spcPct val="90000"/>
              </a:lnSpc>
              <a:spcBef>
                <a:spcPts val="0"/>
              </a:spcBef>
              <a:spcAft>
                <a:spcPts val="0"/>
              </a:spcAft>
              <a:buClrTx/>
              <a:buSzTx/>
              <a:buFontTx/>
              <a:buNone/>
              <a:defRPr/>
            </a:pPr>
            <a:r>
              <a:rPr lang="ru-RU" sz="2000" b="0" i="0" u="none" strike="noStrike" cap="none" spc="0">
                <a:ln>
                  <a:noFill/>
                </a:ln>
                <a:solidFill>
                  <a:srgbClr val="002060"/>
                </a:solidFill>
                <a:latin typeface="Arial"/>
                <a:ea typeface="Arial"/>
                <a:cs typeface="Arial"/>
              </a:rPr>
              <a:t>Распределение объемов работ членов СРО по объектам капитального строительства</a:t>
            </a:r>
            <a:endParaRPr/>
          </a:p>
        </p:txBody>
      </p:sp>
      <p:graphicFrame>
        <p:nvGraphicFramePr>
          <p:cNvPr id="6" name="Объект 7"/>
          <p:cNvGraphicFramePr>
            <a:graphicFrameLocks/>
          </p:cNvGraphicFramePr>
          <p:nvPr/>
        </p:nvGraphicFramePr>
        <p:xfrm>
          <a:off x="1142882" y="1150013"/>
          <a:ext cx="9537408" cy="3176304"/>
        </p:xfrm>
        <a:graphic>
          <a:graphicData uri="http://schemas.openxmlformats.org/drawingml/2006/chart">
            <c:chart xmlns:c="http://schemas.openxmlformats.org/drawingml/2006/chart" xmlns:r="http://schemas.openxmlformats.org/officeDocument/2006/relationships" r:id="rId2"/>
          </a:graphicData>
        </a:graphic>
      </p:graphicFrame>
      <p:sp>
        <p:nvSpPr>
          <p:cNvPr id="7" name="Скругленный прямоугольник 4"/>
          <p:cNvSpPr/>
          <p:nvPr/>
        </p:nvSpPr>
        <p:spPr bwMode="auto">
          <a:xfrm>
            <a:off x="1749703" y="5115493"/>
            <a:ext cx="8515918" cy="1197160"/>
          </a:xfrm>
          <a:prstGeom prst="roundRect">
            <a:avLst>
              <a:gd name="adj" fmla="val 16667"/>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ru-RU" sz="1800" b="0" i="0" u="none" strike="noStrike" cap="none" spc="0">
              <a:ln>
                <a:noFill/>
              </a:ln>
              <a:solidFill>
                <a:srgbClr val="D9D9D9"/>
              </a:solidFill>
              <a:latin typeface="Arial"/>
              <a:ea typeface="Arial"/>
              <a:cs typeface="Arial"/>
            </a:endParaRPr>
          </a:p>
        </p:txBody>
      </p:sp>
      <p:sp>
        <p:nvSpPr>
          <p:cNvPr id="8" name="Прямоугольник 7"/>
          <p:cNvSpPr/>
          <p:nvPr/>
        </p:nvSpPr>
        <p:spPr bwMode="auto">
          <a:xfrm>
            <a:off x="1882106" y="5570319"/>
            <a:ext cx="374899" cy="372864"/>
          </a:xfrm>
          <a:prstGeom prst="rect">
            <a:avLst/>
          </a:prstGeom>
          <a:solidFill>
            <a:srgbClr val="00B1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ru-RU" sz="1800" b="0" i="0" u="none" strike="noStrike" cap="none" spc="0">
              <a:ln>
                <a:noFill/>
              </a:ln>
              <a:solidFill>
                <a:prstClr val="white"/>
              </a:solidFill>
              <a:latin typeface="Arial"/>
              <a:ea typeface="Arial"/>
              <a:cs typeface="Arial"/>
            </a:endParaRPr>
          </a:p>
        </p:txBody>
      </p:sp>
      <p:sp>
        <p:nvSpPr>
          <p:cNvPr id="9" name="Прямоугольник 8"/>
          <p:cNvSpPr/>
          <p:nvPr/>
        </p:nvSpPr>
        <p:spPr bwMode="auto">
          <a:xfrm>
            <a:off x="3915545" y="5570319"/>
            <a:ext cx="374899" cy="372864"/>
          </a:xfrm>
          <a:prstGeom prst="rect">
            <a:avLst/>
          </a:prstGeom>
          <a:solidFill>
            <a:srgbClr val="ED7E3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ru-RU" sz="1800" b="0" i="0" u="none" strike="noStrike" cap="none" spc="0">
              <a:ln>
                <a:noFill/>
              </a:ln>
              <a:solidFill>
                <a:prstClr val="white"/>
              </a:solidFill>
              <a:latin typeface="Arial"/>
              <a:ea typeface="Arial"/>
              <a:cs typeface="Arial"/>
            </a:endParaRPr>
          </a:p>
        </p:txBody>
      </p:sp>
      <p:sp>
        <p:nvSpPr>
          <p:cNvPr id="10" name="Прямоугольник 9"/>
          <p:cNvSpPr/>
          <p:nvPr/>
        </p:nvSpPr>
        <p:spPr bwMode="auto">
          <a:xfrm>
            <a:off x="7116529" y="5570319"/>
            <a:ext cx="374899" cy="372864"/>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ru-RU" sz="1800" b="0" i="0" u="none" strike="noStrike" cap="none" spc="0">
              <a:ln>
                <a:noFill/>
              </a:ln>
              <a:solidFill>
                <a:prstClr val="white"/>
              </a:solidFill>
              <a:latin typeface="Arial"/>
              <a:ea typeface="Arial"/>
              <a:cs typeface="Arial"/>
            </a:endParaRPr>
          </a:p>
        </p:txBody>
      </p:sp>
      <p:sp>
        <p:nvSpPr>
          <p:cNvPr id="11" name="TextBox 10"/>
          <p:cNvSpPr txBox="1"/>
          <p:nvPr/>
        </p:nvSpPr>
        <p:spPr bwMode="auto">
          <a:xfrm>
            <a:off x="2515937" y="5595841"/>
            <a:ext cx="725527" cy="307777"/>
          </a:xfrm>
          <a:prstGeom prst="rect">
            <a:avLst/>
          </a:prstGeom>
          <a:noFill/>
          <a:ln>
            <a:noFill/>
          </a:ln>
        </p:spPr>
        <p:txBody>
          <a:bodyPr wrap="square" rtlCol="0">
            <a:spAutoFit/>
          </a:bodyPr>
          <a:lstStyle/>
          <a:p>
            <a:pPr marL="0" marR="0" lvl="0" indent="0" algn="l" defTabSz="914400">
              <a:lnSpc>
                <a:spcPct val="100000"/>
              </a:lnSpc>
              <a:spcBef>
                <a:spcPts val="0"/>
              </a:spcBef>
              <a:spcAft>
                <a:spcPts val="0"/>
              </a:spcAft>
              <a:buClrTx/>
              <a:buSzTx/>
              <a:buFontTx/>
              <a:buNone/>
              <a:defRPr/>
            </a:pPr>
            <a:r>
              <a:rPr lang="ru-RU" sz="1400" b="0" i="0" u="none" strike="noStrike" cap="none" spc="0">
                <a:ln>
                  <a:noFill/>
                </a:ln>
                <a:solidFill>
                  <a:srgbClr val="002060"/>
                </a:solidFill>
                <a:latin typeface="Arial"/>
                <a:ea typeface="Arial"/>
                <a:cs typeface="Arial"/>
              </a:rPr>
              <a:t>ОИАЭ</a:t>
            </a:r>
            <a:endParaRPr/>
          </a:p>
        </p:txBody>
      </p:sp>
      <p:sp>
        <p:nvSpPr>
          <p:cNvPr id="12" name="TextBox 11"/>
          <p:cNvSpPr txBox="1"/>
          <p:nvPr/>
        </p:nvSpPr>
        <p:spPr bwMode="auto">
          <a:xfrm>
            <a:off x="4658545" y="5163729"/>
            <a:ext cx="2167079" cy="1092607"/>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ru-RU" sz="1300" b="0" i="0" u="none" strike="noStrike" cap="none" spc="0">
                <a:ln>
                  <a:noFill/>
                </a:ln>
                <a:solidFill>
                  <a:srgbClr val="002060"/>
                </a:solidFill>
                <a:latin typeface="Arial"/>
                <a:ea typeface="Arial"/>
                <a:cs typeface="Arial"/>
              </a:rPr>
              <a:t>особо опасные, технически сложные и уникальные объекты кап. строительства (кроме ОИАЭ)</a:t>
            </a:r>
            <a:endParaRPr/>
          </a:p>
        </p:txBody>
      </p:sp>
      <p:sp>
        <p:nvSpPr>
          <p:cNvPr id="13" name="TextBox 12"/>
          <p:cNvSpPr txBox="1"/>
          <p:nvPr/>
        </p:nvSpPr>
        <p:spPr bwMode="auto">
          <a:xfrm>
            <a:off x="7859529" y="5164197"/>
            <a:ext cx="2406092" cy="1092607"/>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ru-RU" sz="1300" b="0" i="0" u="none" strike="noStrike" cap="none" spc="0">
                <a:ln>
                  <a:noFill/>
                </a:ln>
                <a:solidFill>
                  <a:srgbClr val="002060"/>
                </a:solidFill>
                <a:latin typeface="Arial"/>
                <a:ea typeface="Arial"/>
                <a:cs typeface="Arial"/>
              </a:rPr>
              <a:t>объекты капитального строительства (кроме особо опасных, технически сложных и уникальных объектов, ОИАЭ)</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36344" y="216563"/>
            <a:ext cx="2743200" cy="365125"/>
          </a:xfrm>
        </p:spPr>
        <p:txBody>
          <a:bodyPr/>
          <a:lstStyle/>
          <a:p>
            <a:fld id="{35A78594-8646-4D53-8F42-51980A186450}" type="slidenum">
              <a:rPr lang="ru-RU" smtClean="0"/>
              <a:pPr/>
              <a:t>70</a:t>
            </a:fld>
            <a:endParaRPr lang="ru-RU" dirty="0"/>
          </a:p>
        </p:txBody>
      </p:sp>
      <p:sp>
        <p:nvSpPr>
          <p:cNvPr id="5" name="Заголовок 1">
            <a:extLst>
              <a:ext uri="{FF2B5EF4-FFF2-40B4-BE49-F238E27FC236}">
                <a16:creationId xmlns:a16="http://schemas.microsoft.com/office/drawing/2014/main" id="{8407A948-AE88-4F8D-8CD7-9B5A896CF56E}"/>
              </a:ext>
            </a:extLst>
          </p:cNvPr>
          <p:cNvSpPr txBox="1">
            <a:spLocks/>
          </p:cNvSpPr>
          <p:nvPr/>
        </p:nvSpPr>
        <p:spPr>
          <a:xfrm>
            <a:off x="1652319" y="221471"/>
            <a:ext cx="9052193" cy="257670"/>
          </a:xfrm>
          <a:prstGeom prst="rect">
            <a:avLst/>
          </a:prstGeom>
        </p:spPr>
        <p:txBody>
          <a:bodyPr vert="horz" lIns="68580" tIns="34290" rIns="68580" bIns="34290" rtlCol="0" anchor="ctr">
            <a:noAutofit/>
          </a:bodyPr>
          <a:lstStyle>
            <a:defPPr>
              <a:defRPr lang="ru-RU"/>
            </a:defPPr>
            <a:lvl1pPr marR="0" lvl="0" indent="0" fontAlgn="auto">
              <a:lnSpc>
                <a:spcPct val="90000"/>
              </a:lnSpc>
              <a:spcBef>
                <a:spcPct val="0"/>
              </a:spcBef>
              <a:spcAft>
                <a:spcPts val="0"/>
              </a:spcAft>
              <a:buClrTx/>
              <a:buSzTx/>
              <a:buFontTx/>
              <a:buNone/>
              <a:tabLst/>
              <a:defRPr sz="1900">
                <a:solidFill>
                  <a:srgbClr val="002060"/>
                </a:solidFill>
                <a:latin typeface="+mj-lt"/>
                <a:ea typeface="+mj-ea"/>
                <a:cs typeface="+mj-cs"/>
              </a:defRPr>
            </a:lvl1pPr>
          </a:lstStyle>
          <a:p>
            <a:r>
              <a:rPr lang="ru-RU" sz="1800" dirty="0"/>
              <a:t>Типовой проект УПК АЭС Эль-</a:t>
            </a:r>
            <a:r>
              <a:rPr lang="ru-RU" sz="1800" dirty="0" err="1"/>
              <a:t>Дабаа</a:t>
            </a:r>
            <a:r>
              <a:rPr lang="ru-RU" sz="1800" dirty="0"/>
              <a:t> (АРЕ) (ввод в эксплуатацию   март 2023г.)</a:t>
            </a:r>
          </a:p>
        </p:txBody>
      </p:sp>
      <p:pic>
        <p:nvPicPr>
          <p:cNvPr id="3" name="Рисунок 2"/>
          <p:cNvPicPr>
            <a:picLocks noChangeAspect="1"/>
          </p:cNvPicPr>
          <p:nvPr/>
        </p:nvPicPr>
        <p:blipFill>
          <a:blip r:embed="rId2"/>
          <a:stretch>
            <a:fillRect/>
          </a:stretch>
        </p:blipFill>
        <p:spPr>
          <a:xfrm>
            <a:off x="1816159" y="1490234"/>
            <a:ext cx="5795684" cy="4190646"/>
          </a:xfrm>
          <a:prstGeom prst="rect">
            <a:avLst/>
          </a:prstGeom>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77670" y="1557470"/>
            <a:ext cx="2720507" cy="183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a:extLst>
              <a:ext uri="{FF2B5EF4-FFF2-40B4-BE49-F238E27FC236}">
                <a16:creationId xmlns:a16="http://schemas.microsoft.com/office/drawing/2014/main" id="{8407A948-AE88-4F8D-8CD7-9B5A896CF56E}"/>
              </a:ext>
            </a:extLst>
          </p:cNvPr>
          <p:cNvSpPr txBox="1">
            <a:spLocks/>
          </p:cNvSpPr>
          <p:nvPr/>
        </p:nvSpPr>
        <p:spPr>
          <a:xfrm>
            <a:off x="8027894" y="4340039"/>
            <a:ext cx="2324100" cy="1202922"/>
          </a:xfrm>
          <a:prstGeom prst="rect">
            <a:avLst/>
          </a:prstGeom>
        </p:spPr>
        <p:txBody>
          <a:bodyPr vert="horz" lIns="68580" tIns="34290" rIns="68580" bIns="34290" rtlCol="0" anchor="ctr">
            <a:noAutofit/>
          </a:bodyPr>
          <a:lstStyle>
            <a:defPPr>
              <a:defRPr lang="ru-RU"/>
            </a:defPPr>
            <a:lvl1pPr marR="0" lvl="0" indent="0" fontAlgn="auto">
              <a:lnSpc>
                <a:spcPct val="90000"/>
              </a:lnSpc>
              <a:spcBef>
                <a:spcPct val="0"/>
              </a:spcBef>
              <a:spcAft>
                <a:spcPts val="0"/>
              </a:spcAft>
              <a:buClrTx/>
              <a:buSzTx/>
              <a:buFontTx/>
              <a:buNone/>
              <a:tabLst/>
              <a:defRPr sz="1900">
                <a:solidFill>
                  <a:srgbClr val="002060"/>
                </a:solidFill>
                <a:latin typeface="+mj-lt"/>
                <a:ea typeface="+mj-ea"/>
                <a:cs typeface="+mj-cs"/>
              </a:defRPr>
            </a:lvl1pPr>
          </a:lstStyle>
          <a:p>
            <a:pPr algn="ctr"/>
            <a:r>
              <a:rPr lang="ru-RU" sz="1425" dirty="0"/>
              <a:t>Размещение на площадках сооружения АЭС Эль-</a:t>
            </a:r>
            <a:r>
              <a:rPr lang="ru-RU" sz="1425" dirty="0" err="1"/>
              <a:t>Дабаа</a:t>
            </a:r>
            <a:endParaRPr lang="ru-RU" sz="1425" dirty="0"/>
          </a:p>
        </p:txBody>
      </p:sp>
    </p:spTree>
    <p:extLst>
      <p:ext uri="{BB962C8B-B14F-4D97-AF65-F5344CB8AC3E}">
        <p14:creationId xmlns:p14="http://schemas.microsoft.com/office/powerpoint/2010/main" val="1935209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54632" y="216563"/>
            <a:ext cx="2743200" cy="365125"/>
          </a:xfrm>
        </p:spPr>
        <p:txBody>
          <a:bodyPr/>
          <a:lstStyle/>
          <a:p>
            <a:fld id="{35A78594-8646-4D53-8F42-51980A186450}" type="slidenum">
              <a:rPr lang="ru-RU" smtClean="0"/>
              <a:pPr/>
              <a:t>71</a:t>
            </a:fld>
            <a:endParaRPr lang="ru-RU" dirty="0"/>
          </a:p>
        </p:txBody>
      </p:sp>
      <p:sp>
        <p:nvSpPr>
          <p:cNvPr id="8" name="TextBox 7">
            <a:extLst>
              <a:ext uri="{FF2B5EF4-FFF2-40B4-BE49-F238E27FC236}">
                <a16:creationId xmlns:a16="http://schemas.microsoft.com/office/drawing/2014/main" id="{128E3E10-22CB-4779-8474-898E6BFA3192}"/>
              </a:ext>
            </a:extLst>
          </p:cNvPr>
          <p:cNvSpPr txBox="1"/>
          <p:nvPr/>
        </p:nvSpPr>
        <p:spPr>
          <a:xfrm>
            <a:off x="1524000" y="207559"/>
            <a:ext cx="7898860" cy="341632"/>
          </a:xfrm>
          <a:prstGeom prst="rect">
            <a:avLst/>
          </a:prstGeom>
          <a:noFill/>
        </p:spPr>
        <p:txBody>
          <a:bodyPr wrap="square">
            <a:spAutoFit/>
          </a:bodyPr>
          <a:lstStyle/>
          <a:p>
            <a:pPr>
              <a:lnSpc>
                <a:spcPct val="90000"/>
              </a:lnSpc>
              <a:spcBef>
                <a:spcPct val="0"/>
              </a:spcBef>
            </a:pPr>
            <a:r>
              <a:rPr lang="ru-RU" dirty="0">
                <a:solidFill>
                  <a:srgbClr val="002060"/>
                </a:solidFill>
                <a:latin typeface="+mj-lt"/>
                <a:ea typeface="+mj-ea"/>
                <a:cs typeface="+mj-cs"/>
              </a:rPr>
              <a:t>Расположение УПК на площадке сооружения АЭС Эль-</a:t>
            </a:r>
            <a:r>
              <a:rPr lang="ru-RU" dirty="0" err="1">
                <a:solidFill>
                  <a:srgbClr val="002060"/>
                </a:solidFill>
                <a:latin typeface="+mj-lt"/>
                <a:ea typeface="+mj-ea"/>
                <a:cs typeface="+mj-cs"/>
              </a:rPr>
              <a:t>Дабаа</a:t>
            </a:r>
            <a:r>
              <a:rPr lang="ru-RU" dirty="0">
                <a:solidFill>
                  <a:srgbClr val="002060"/>
                </a:solidFill>
                <a:latin typeface="+mj-lt"/>
                <a:ea typeface="+mj-ea"/>
                <a:cs typeface="+mj-cs"/>
              </a:rPr>
              <a:t> (АРЕ) </a:t>
            </a:r>
          </a:p>
        </p:txBody>
      </p:sp>
      <p:pic>
        <p:nvPicPr>
          <p:cNvPr id="5" name="Рисунок 4">
            <a:extLst>
              <a:ext uri="{FF2B5EF4-FFF2-40B4-BE49-F238E27FC236}">
                <a16:creationId xmlns:a16="http://schemas.microsoft.com/office/drawing/2014/main" id="{AFF0E398-C1B8-38E3-C71F-2AC0EAD4E76D}"/>
              </a:ext>
            </a:extLst>
          </p:cNvPr>
          <p:cNvPicPr>
            <a:picLocks noChangeAspect="1"/>
          </p:cNvPicPr>
          <p:nvPr/>
        </p:nvPicPr>
        <p:blipFill>
          <a:blip r:embed="rId2"/>
          <a:stretch>
            <a:fillRect/>
          </a:stretch>
        </p:blipFill>
        <p:spPr>
          <a:xfrm>
            <a:off x="1837440" y="804862"/>
            <a:ext cx="8397722" cy="5751581"/>
          </a:xfrm>
          <a:prstGeom prst="rect">
            <a:avLst/>
          </a:prstGeom>
        </p:spPr>
      </p:pic>
    </p:spTree>
    <p:extLst>
      <p:ext uri="{BB962C8B-B14F-4D97-AF65-F5344CB8AC3E}">
        <p14:creationId xmlns:p14="http://schemas.microsoft.com/office/powerpoint/2010/main" val="676754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711CF-F0E1-4973-9B9B-7DA5136EDC85}"/>
              </a:ext>
            </a:extLst>
          </p:cNvPr>
          <p:cNvSpPr>
            <a:spLocks noGrp="1"/>
          </p:cNvSpPr>
          <p:nvPr>
            <p:ph type="title"/>
          </p:nvPr>
        </p:nvSpPr>
        <p:spPr>
          <a:xfrm>
            <a:off x="1755836" y="77638"/>
            <a:ext cx="7755147" cy="508958"/>
          </a:xfrm>
        </p:spPr>
        <p:txBody>
          <a:bodyPr>
            <a:normAutofit/>
          </a:bodyPr>
          <a:lstStyle/>
          <a:p>
            <a:r>
              <a:rPr lang="ru-RU" dirty="0">
                <a:solidFill>
                  <a:srgbClr val="002060"/>
                </a:solidFill>
              </a:rPr>
              <a:t>Программа  развития НОУ ДПО «УЦПР»</a:t>
            </a:r>
            <a:endParaRPr lang="ru-RU" dirty="0"/>
          </a:p>
        </p:txBody>
      </p:sp>
      <p:sp>
        <p:nvSpPr>
          <p:cNvPr id="3" name="Объект 2">
            <a:extLst>
              <a:ext uri="{FF2B5EF4-FFF2-40B4-BE49-F238E27FC236}">
                <a16:creationId xmlns:a16="http://schemas.microsoft.com/office/drawing/2014/main" id="{6613D4B7-F886-4189-9CCD-A57C9D397301}"/>
              </a:ext>
            </a:extLst>
          </p:cNvPr>
          <p:cNvSpPr>
            <a:spLocks noGrp="1"/>
          </p:cNvSpPr>
          <p:nvPr>
            <p:ph idx="1"/>
          </p:nvPr>
        </p:nvSpPr>
        <p:spPr>
          <a:xfrm>
            <a:off x="1755836" y="730428"/>
            <a:ext cx="8291507" cy="5722908"/>
          </a:xfrm>
        </p:spPr>
        <p:txBody>
          <a:bodyPr>
            <a:noAutofit/>
          </a:bodyPr>
          <a:lstStyle/>
          <a:p>
            <a:pPr marL="342900" indent="-342900" algn="just">
              <a:lnSpc>
                <a:spcPct val="100000"/>
              </a:lnSpc>
              <a:buFont typeface="+mj-lt"/>
              <a:buAutoNum type="arabicPeriod"/>
              <a:defRPr/>
            </a:pPr>
            <a:r>
              <a:rPr lang="ru-RU" sz="1400" dirty="0"/>
              <a:t>Исполнение Приказ ГК «Росатом» 24.06.2022 № 1/774-П о создании УПК по подготовке персонала на Курской АЭС-2, АЭС «</a:t>
            </a:r>
            <a:r>
              <a:rPr lang="ru-RU" sz="1400" dirty="0" err="1"/>
              <a:t>Руппур</a:t>
            </a:r>
            <a:r>
              <a:rPr lang="ru-RU" sz="1400" dirty="0"/>
              <a:t>» и   АЭС «Эль-</a:t>
            </a:r>
            <a:r>
              <a:rPr lang="ru-RU" sz="1400" dirty="0" err="1"/>
              <a:t>Дабаа</a:t>
            </a:r>
            <a:r>
              <a:rPr lang="ru-RU" sz="1400" dirty="0"/>
              <a:t>». </a:t>
            </a:r>
          </a:p>
          <a:p>
            <a:pPr marL="342900" indent="-342900" algn="just">
              <a:lnSpc>
                <a:spcPct val="100000"/>
              </a:lnSpc>
              <a:buFont typeface="+mj-lt"/>
              <a:buAutoNum type="arabicPeriod"/>
              <a:defRPr/>
            </a:pPr>
            <a:r>
              <a:rPr lang="ru-RU" sz="1400" dirty="0"/>
              <a:t> Укрепление материально-технической базы на площадке сооружения Курской АЭС-2 (2023г.)</a:t>
            </a:r>
          </a:p>
          <a:p>
            <a:pPr marL="342900" indent="-342900" algn="just">
              <a:lnSpc>
                <a:spcPct val="100000"/>
              </a:lnSpc>
              <a:buFont typeface="+mj-lt"/>
              <a:buAutoNum type="arabicPeriod"/>
              <a:defRPr/>
            </a:pPr>
            <a:r>
              <a:rPr lang="ru-RU" sz="1400" dirty="0"/>
              <a:t> Создание на базе Нововоронежского филиала (УПК-2), центра по подготовке персонала по выводу из эксплуатации объектов использования атомной энергии.</a:t>
            </a:r>
          </a:p>
          <a:p>
            <a:pPr marL="342900" indent="-342900" algn="just">
              <a:lnSpc>
                <a:spcPct val="100000"/>
              </a:lnSpc>
              <a:buFont typeface="+mj-lt"/>
              <a:buAutoNum type="arabicPeriod"/>
              <a:defRPr/>
            </a:pPr>
            <a:r>
              <a:rPr lang="ru-RU" sz="1400" dirty="0"/>
              <a:t> Развитие программного комплекса – разработка учебных программ: Информационному моделированию(ТИМ); Правила оценки соответствия продукции, для которой устанавливаются требования; Управление рисками функционирования систем </a:t>
            </a:r>
            <a:br>
              <a:rPr lang="ru-RU" sz="1400" dirty="0"/>
            </a:br>
            <a:r>
              <a:rPr lang="ru-RU" sz="1400" dirty="0"/>
              <a:t>менеджмента организаций. </a:t>
            </a:r>
          </a:p>
          <a:p>
            <a:pPr marL="342900" indent="-342900" algn="just">
              <a:lnSpc>
                <a:spcPct val="100000"/>
              </a:lnSpc>
              <a:buFont typeface="+mj-lt"/>
              <a:buAutoNum type="arabicPeriod"/>
              <a:defRPr/>
            </a:pPr>
            <a:r>
              <a:rPr lang="ru-RU" sz="1400" dirty="0"/>
              <a:t> Повышение квалификации педагогического персонала НОУ ДПО УЦПР.</a:t>
            </a:r>
          </a:p>
          <a:p>
            <a:pPr marL="342900" indent="-342900" algn="just">
              <a:lnSpc>
                <a:spcPct val="100000"/>
              </a:lnSpc>
              <a:buFont typeface="+mj-lt"/>
              <a:buAutoNum type="arabicPeriod"/>
              <a:defRPr/>
            </a:pPr>
            <a:r>
              <a:rPr lang="ru-RU" sz="1400" dirty="0"/>
              <a:t>Участие в подготовке и  проведении Международных чемпионатов в сфере промышленного строительства.</a:t>
            </a:r>
          </a:p>
          <a:p>
            <a:pPr marL="342900" indent="-342900" algn="just">
              <a:lnSpc>
                <a:spcPct val="100000"/>
              </a:lnSpc>
              <a:buFont typeface="+mj-lt"/>
              <a:buAutoNum type="arabicPeriod"/>
              <a:defRPr/>
            </a:pPr>
            <a:r>
              <a:rPr lang="ru-RU" sz="1400" dirty="0"/>
              <a:t> Обеспечение подготовки специалистов на действующих и вновь введенных УПК в 2022г. в количестве:</a:t>
            </a:r>
          </a:p>
          <a:p>
            <a:pPr marL="285750" indent="-285750">
              <a:lnSpc>
                <a:spcPct val="100000"/>
              </a:lnSpc>
              <a:buFont typeface="Arial" panose="020B0604020202020204" pitchFamily="34" charset="0"/>
              <a:buChar char="•"/>
            </a:pPr>
            <a:r>
              <a:rPr lang="ru-RU" sz="1400" dirty="0"/>
              <a:t>ДПО – 2500 чел., в т.ч.  по заказу СРО – 1</a:t>
            </a:r>
            <a:r>
              <a:rPr lang="en-US" sz="1400" dirty="0"/>
              <a:t>8</a:t>
            </a:r>
            <a:r>
              <a:rPr lang="ru-RU" sz="1400" dirty="0"/>
              <a:t>30 чел., линейный персонал – 300 чел.</a:t>
            </a:r>
          </a:p>
          <a:p>
            <a:pPr marL="285750" indent="-285750">
              <a:lnSpc>
                <a:spcPct val="100000"/>
              </a:lnSpc>
              <a:buFont typeface="Arial" panose="020B0604020202020204" pitchFamily="34" charset="0"/>
              <a:buChar char="•"/>
            </a:pPr>
            <a:r>
              <a:rPr lang="ru-RU" sz="1400" dirty="0"/>
              <a:t>Подготовка рабочих – </a:t>
            </a:r>
            <a:r>
              <a:rPr lang="en-US" sz="1400" dirty="0"/>
              <a:t>60</a:t>
            </a:r>
            <a:r>
              <a:rPr lang="ru-RU" sz="1400" dirty="0"/>
              <a:t>00 чел., в т.ч. </a:t>
            </a:r>
          </a:p>
          <a:p>
            <a:pPr indent="0">
              <a:lnSpc>
                <a:spcPct val="100000"/>
              </a:lnSpc>
              <a:buNone/>
            </a:pPr>
            <a:r>
              <a:rPr lang="ru-RU" sz="1400" dirty="0"/>
              <a:t>- по основным профессиям – 4</a:t>
            </a:r>
            <a:r>
              <a:rPr lang="en-US" sz="1400" dirty="0"/>
              <a:t>5</a:t>
            </a:r>
            <a:r>
              <a:rPr lang="ru-RU" sz="1400" dirty="0"/>
              <a:t>00 чел.</a:t>
            </a:r>
          </a:p>
          <a:p>
            <a:pPr indent="0">
              <a:lnSpc>
                <a:spcPct val="100000"/>
              </a:lnSpc>
              <a:buNone/>
            </a:pPr>
            <a:r>
              <a:rPr lang="ru-RU" sz="1400" dirty="0"/>
              <a:t>- входной контроль – 500 чел.</a:t>
            </a:r>
          </a:p>
          <a:p>
            <a:pPr indent="0">
              <a:lnSpc>
                <a:spcPct val="100000"/>
              </a:lnSpc>
              <a:buNone/>
            </a:pPr>
            <a:r>
              <a:rPr lang="ru-RU" sz="1400" dirty="0"/>
              <a:t>- специальные курсы – 1000 чел. (высота, ПТМ, охрана труда, оказание первой помощи)</a:t>
            </a:r>
          </a:p>
          <a:p>
            <a:pPr marL="342900" indent="-342900">
              <a:lnSpc>
                <a:spcPct val="114000"/>
              </a:lnSpc>
              <a:buFont typeface="+mj-lt"/>
              <a:buAutoNum type="arabicPeriod"/>
              <a:defRPr/>
            </a:pPr>
            <a:endParaRPr lang="ru-RU" sz="1400" dirty="0"/>
          </a:p>
          <a:p>
            <a:pPr marL="0" indent="0" algn="just">
              <a:lnSpc>
                <a:spcPct val="120000"/>
              </a:lnSpc>
              <a:buNone/>
            </a:pPr>
            <a:endParaRPr lang="ru-RU" sz="1300" dirty="0"/>
          </a:p>
        </p:txBody>
      </p:sp>
      <p:sp>
        <p:nvSpPr>
          <p:cNvPr id="4" name="Номер слайда 3">
            <a:extLst>
              <a:ext uri="{FF2B5EF4-FFF2-40B4-BE49-F238E27FC236}">
                <a16:creationId xmlns:a16="http://schemas.microsoft.com/office/drawing/2014/main" id="{536B2FB6-9833-4784-AC76-0202F40FAF20}"/>
              </a:ext>
            </a:extLst>
          </p:cNvPr>
          <p:cNvSpPr>
            <a:spLocks noGrp="1"/>
          </p:cNvSpPr>
          <p:nvPr>
            <p:ph type="sldNum" sz="quarter" idx="12"/>
          </p:nvPr>
        </p:nvSpPr>
        <p:spPr>
          <a:xfrm>
            <a:off x="9536344" y="216563"/>
            <a:ext cx="2743200" cy="365125"/>
          </a:xfrm>
        </p:spPr>
        <p:txBody>
          <a:bodyPr/>
          <a:lstStyle/>
          <a:p>
            <a:fld id="{3765C533-573A-49DE-874E-AB87EF57987D}" type="slidenum">
              <a:rPr lang="ru-RU" smtClean="0"/>
              <a:pPr/>
              <a:t>72</a:t>
            </a:fld>
            <a:endParaRPr lang="ru-RU" dirty="0"/>
          </a:p>
        </p:txBody>
      </p:sp>
    </p:spTree>
    <p:extLst>
      <p:ext uri="{BB962C8B-B14F-4D97-AF65-F5344CB8AC3E}">
        <p14:creationId xmlns:p14="http://schemas.microsoft.com/office/powerpoint/2010/main" val="3374660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482282" y="221472"/>
            <a:ext cx="2185718" cy="365125"/>
          </a:xfrm>
        </p:spPr>
        <p:txBody>
          <a:bodyPr/>
          <a:lstStyle/>
          <a:p>
            <a:fld id="{3765C533-573A-49DE-874E-AB87EF57987D}" type="slidenum">
              <a:rPr lang="ru-RU" smtClean="0"/>
              <a:pPr/>
              <a:t>73</a:t>
            </a:fld>
            <a:endParaRPr lang="ru-RU" dirty="0"/>
          </a:p>
        </p:txBody>
      </p:sp>
      <p:sp>
        <p:nvSpPr>
          <p:cNvPr id="5" name="TextBox 4"/>
          <p:cNvSpPr txBox="1"/>
          <p:nvPr/>
        </p:nvSpPr>
        <p:spPr>
          <a:xfrm>
            <a:off x="2674299" y="3007735"/>
            <a:ext cx="6984275" cy="707886"/>
          </a:xfrm>
          <a:prstGeom prst="rect">
            <a:avLst/>
          </a:prstGeom>
          <a:noFill/>
        </p:spPr>
        <p:txBody>
          <a:bodyPr wrap="square" rtlCol="0">
            <a:spAutoFit/>
          </a:bodyPr>
          <a:lstStyle/>
          <a:p>
            <a:pPr algn="ctr"/>
            <a:r>
              <a:rPr lang="ru-RU" sz="4000" b="1" dirty="0">
                <a:solidFill>
                  <a:srgbClr val="002060"/>
                </a:solidFill>
              </a:rPr>
              <a:t>Спасибо за внимание!</a:t>
            </a:r>
          </a:p>
        </p:txBody>
      </p:sp>
      <p:sp>
        <p:nvSpPr>
          <p:cNvPr id="6" name="Номер слайда 3">
            <a:extLst>
              <a:ext uri="{FF2B5EF4-FFF2-40B4-BE49-F238E27FC236}">
                <a16:creationId xmlns:a16="http://schemas.microsoft.com/office/drawing/2014/main" id="{30AA93A0-C340-4880-9A48-8493EB0B52B7}"/>
              </a:ext>
            </a:extLst>
          </p:cNvPr>
          <p:cNvSpPr txBox="1">
            <a:spLocks/>
          </p:cNvSpPr>
          <p:nvPr/>
        </p:nvSpPr>
        <p:spPr bwMode="auto">
          <a:xfrm>
            <a:off x="9528344" y="216563"/>
            <a:ext cx="2743200" cy="365125"/>
          </a:xfrm>
          <a:prstGeom prst="rect">
            <a:avLst/>
          </a:prstGeom>
        </p:spPr>
        <p:txBody>
          <a:bodyPr vert="horz" lIns="91440" tIns="45720" rIns="91440" bIns="45720" rtlCol="0" anchor="ctr"/>
          <a:lstStyle>
            <a:defPPr>
              <a:defRPr lang="ru-RU"/>
            </a:defPPr>
            <a:lvl1pPr marL="0" algn="r" defTabSz="914400">
              <a:defRPr sz="3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fld id="{3765C533-573A-49DE-874E-AB87EF57987D}" type="slidenum">
              <a:rPr lang="ru-RU" smtClean="0"/>
              <a:pPr/>
              <a:t>73</a:t>
            </a:fld>
            <a:endParaRPr lang="ru-RU" dirty="0"/>
          </a:p>
        </p:txBody>
      </p:sp>
    </p:spTree>
    <p:extLst>
      <p:ext uri="{BB962C8B-B14F-4D97-AF65-F5344CB8AC3E}">
        <p14:creationId xmlns:p14="http://schemas.microsoft.com/office/powerpoint/2010/main" val="190734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28344" y="207419"/>
            <a:ext cx="2743200" cy="365125"/>
          </a:xfrm>
        </p:spPr>
        <p:txBody>
          <a:bodyPr/>
          <a:lstStyle/>
          <a:p>
            <a:pPr>
              <a:defRPr/>
            </a:pPr>
            <a:fld id="{35A78594-8646-4D53-8F42-51980A186450}" type="slidenum">
              <a:rPr lang="ru-RU"/>
              <a:t>74</a:t>
            </a:fld>
            <a:endParaRPr lang="ru-RU" dirty="0"/>
          </a:p>
        </p:txBody>
      </p:sp>
      <p:sp>
        <p:nvSpPr>
          <p:cNvPr id="5" name="TextBox 4"/>
          <p:cNvSpPr txBox="1"/>
          <p:nvPr/>
        </p:nvSpPr>
        <p:spPr bwMode="auto">
          <a:xfrm>
            <a:off x="769917" y="2090172"/>
            <a:ext cx="10652165" cy="2677656"/>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ED7D31">
                    <a:lumMod val="75000"/>
                  </a:srgbClr>
                </a:solidFill>
              </a:rPr>
              <a:t>Вопрос №6</a:t>
            </a:r>
            <a:endParaRPr dirty="0"/>
          </a:p>
          <a:p>
            <a:pPr algn="just"/>
            <a:r>
              <a:rPr lang="ru-RU" sz="3200" dirty="0">
                <a:effectLst/>
                <a:latin typeface="Times New Roman" panose="02020603050405020304" pitchFamily="18" charset="0"/>
                <a:ea typeface="Calibri" panose="020F0502020204030204" pitchFamily="34" charset="0"/>
              </a:rPr>
              <a:t>	О развитии деятельности в области оценки соответствия. Сертификация систем менеджмента организаций на соответствие требованиям стандартов ИСО (ISO) и ГОСТ РВ 0015-002-2020.</a:t>
            </a:r>
            <a:endParaRPr lang="ru-RU" sz="3200" b="1" i="0" u="none" strike="noStrike" cap="none" spc="0" dirty="0">
              <a:ln>
                <a:noFill/>
              </a:ln>
              <a:solidFill>
                <a:srgbClr val="002060"/>
              </a:solidFill>
            </a:endParaRPr>
          </a:p>
        </p:txBody>
      </p:sp>
      <p:sp>
        <p:nvSpPr>
          <p:cNvPr id="6" name="TextBox 5">
            <a:extLst>
              <a:ext uri="{FF2B5EF4-FFF2-40B4-BE49-F238E27FC236}">
                <a16:creationId xmlns:a16="http://schemas.microsoft.com/office/drawing/2014/main" id="{8AF4928D-879E-4CBE-A19E-D976313C7578}"/>
              </a:ext>
            </a:extLst>
          </p:cNvPr>
          <p:cNvSpPr txBox="1"/>
          <p:nvPr/>
        </p:nvSpPr>
        <p:spPr bwMode="auto">
          <a:xfrm>
            <a:off x="7248128" y="5373216"/>
            <a:ext cx="4870580" cy="1384995"/>
          </a:xfrm>
          <a:prstGeom prst="rect">
            <a:avLst/>
          </a:prstGeom>
          <a:noFill/>
        </p:spPr>
        <p:txBody>
          <a:bodyPr wrap="square" rtlCol="0">
            <a:spAutoFit/>
          </a:bodyPr>
          <a:lstStyle/>
          <a:p>
            <a:pPr>
              <a:spcAft>
                <a:spcPts val="1200"/>
              </a:spcAft>
            </a:pPr>
            <a:r>
              <a:rPr lang="ru-RU" sz="2000" b="1" i="1" dirty="0">
                <a:solidFill>
                  <a:schemeClr val="tx2">
                    <a:lumMod val="75000"/>
                  </a:schemeClr>
                </a:solidFill>
              </a:rPr>
              <a:t>Нестеренок А.Г.</a:t>
            </a:r>
          </a:p>
          <a:p>
            <a:pPr>
              <a:spcAft>
                <a:spcPts val="1200"/>
              </a:spcAft>
            </a:pPr>
            <a:r>
              <a:rPr lang="ru-RU" i="1" dirty="0">
                <a:solidFill>
                  <a:schemeClr val="tx2">
                    <a:lumMod val="75000"/>
                  </a:schemeClr>
                </a:solidFill>
              </a:rPr>
              <a:t>Начальник отдела-главный эксперт отдела оценки соответствия ООО «ЦТКАО».</a:t>
            </a:r>
            <a:endParaRPr lang="ru-RU" sz="2000" b="1" i="1" dirty="0">
              <a:solidFill>
                <a:schemeClr val="tx2">
                  <a:lumMod val="75000"/>
                </a:schemeClr>
              </a:solidFill>
            </a:endParaRPr>
          </a:p>
        </p:txBody>
      </p:sp>
    </p:spTree>
    <p:extLst>
      <p:ext uri="{BB962C8B-B14F-4D97-AF65-F5344CB8AC3E}">
        <p14:creationId xmlns:p14="http://schemas.microsoft.com/office/powerpoint/2010/main" val="1746601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197" y="5718201"/>
            <a:ext cx="5318255" cy="707886"/>
          </a:xfrm>
          <a:prstGeom prst="rect">
            <a:avLst/>
          </a:prstGeom>
          <a:noFill/>
        </p:spPr>
        <p:txBody>
          <a:bodyPr wrap="square" rtlCol="0">
            <a:spAutoFit/>
          </a:bodyPr>
          <a:lstStyle>
            <a:defPPr>
              <a:defRPr lang="ru-RU"/>
            </a:defPPr>
            <a:lvl1pPr algn="ctr">
              <a:defRPr sz="4000" b="1">
                <a:solidFill>
                  <a:srgbClr val="002060"/>
                </a:solidFill>
              </a:defRPr>
            </a:lvl1pPr>
          </a:lstStyle>
          <a:p>
            <a:endParaRPr lang="ru-RU" sz="2000" dirty="0"/>
          </a:p>
          <a:p>
            <a:r>
              <a:rPr lang="ru-RU" sz="2000" dirty="0"/>
              <a:t>13 октября 20</a:t>
            </a:r>
            <a:r>
              <a:rPr lang="en-US" sz="2000" dirty="0"/>
              <a:t>2</a:t>
            </a:r>
            <a:r>
              <a:rPr lang="ru-RU" sz="2000" dirty="0"/>
              <a:t>2 года</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118" y="1037556"/>
            <a:ext cx="1210415" cy="1216291"/>
          </a:xfrm>
          <a:prstGeom prst="rect">
            <a:avLst/>
          </a:prstGeom>
        </p:spPr>
      </p:pic>
      <p:pic>
        <p:nvPicPr>
          <p:cNvPr id="3" name="Рисунок 2"/>
          <p:cNvPicPr>
            <a:picLocks noChangeAspect="1"/>
          </p:cNvPicPr>
          <p:nvPr/>
        </p:nvPicPr>
        <p:blipFill>
          <a:blip r:embed="rId3"/>
          <a:stretch>
            <a:fillRect/>
          </a:stretch>
        </p:blipFill>
        <p:spPr>
          <a:xfrm>
            <a:off x="2216143" y="3067385"/>
            <a:ext cx="7714439" cy="805505"/>
          </a:xfrm>
          <a:prstGeom prst="rect">
            <a:avLst/>
          </a:prstGeom>
        </p:spPr>
      </p:pic>
      <p:sp>
        <p:nvSpPr>
          <p:cNvPr id="5" name="Номер слайда 3">
            <a:extLst>
              <a:ext uri="{FF2B5EF4-FFF2-40B4-BE49-F238E27FC236}">
                <a16:creationId xmlns:a16="http://schemas.microsoft.com/office/drawing/2014/main" id="{9DE39381-1DA7-41AB-9F7E-343460C0A541}"/>
              </a:ext>
            </a:extLst>
          </p:cNvPr>
          <p:cNvSpPr>
            <a:spLocks noGrp="1"/>
          </p:cNvSpPr>
          <p:nvPr>
            <p:ph type="sldNum" sz="quarter" idx="12"/>
          </p:nvPr>
        </p:nvSpPr>
        <p:spPr bwMode="auto">
          <a:xfrm>
            <a:off x="9528344" y="207419"/>
            <a:ext cx="2743200" cy="365125"/>
          </a:xfrm>
        </p:spPr>
        <p:txBody>
          <a:bodyPr/>
          <a:lstStyle/>
          <a:p>
            <a:pPr>
              <a:defRPr/>
            </a:pPr>
            <a:fld id="{35A78594-8646-4D53-8F42-51980A186450}" type="slidenum">
              <a:rPr lang="ru-RU"/>
              <a:t>75</a:t>
            </a:fld>
            <a:endParaRPr lang="ru-RU" dirty="0"/>
          </a:p>
        </p:txBody>
      </p:sp>
    </p:spTree>
    <p:extLst>
      <p:ext uri="{BB962C8B-B14F-4D97-AF65-F5344CB8AC3E}">
        <p14:creationId xmlns:p14="http://schemas.microsoft.com/office/powerpoint/2010/main" val="3599076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История</a:t>
            </a:r>
          </a:p>
        </p:txBody>
      </p:sp>
      <p:sp>
        <p:nvSpPr>
          <p:cNvPr id="3" name="Объект 2"/>
          <p:cNvSpPr>
            <a:spLocks noGrp="1"/>
          </p:cNvSpPr>
          <p:nvPr>
            <p:ph idx="1"/>
          </p:nvPr>
        </p:nvSpPr>
        <p:spPr>
          <a:xfrm>
            <a:off x="3526537" y="836712"/>
            <a:ext cx="7538015" cy="5195126"/>
          </a:xfrm>
        </p:spPr>
        <p:txBody>
          <a:bodyPr>
            <a:normAutofit/>
          </a:bodyPr>
          <a:lstStyle/>
          <a:p>
            <a:pPr algn="just"/>
            <a:r>
              <a:rPr lang="ru-RU" dirty="0"/>
              <a:t>В 2018 году в структуре Центра технических компетенций атомной отрасли создан Орган по сертификации: ЦТКАО-эксперт.</a:t>
            </a:r>
          </a:p>
          <a:p>
            <a:pPr algn="just"/>
            <a:r>
              <a:rPr lang="ru-RU" dirty="0"/>
              <a:t>На данный момент успешно прошли сертификацию более 100 компаний участвующих в сооружении ОИАЭ</a:t>
            </a:r>
          </a:p>
          <a:p>
            <a:pPr algn="just"/>
            <a:endParaRPr lang="ru-RU" dirty="0"/>
          </a:p>
          <a:p>
            <a:pPr algn="just"/>
            <a:endParaRPr lang="ru-RU" dirty="0"/>
          </a:p>
          <a:p>
            <a:pPr algn="just"/>
            <a:endParaRPr lang="ru-RU" dirty="0"/>
          </a:p>
          <a:p>
            <a:pPr algn="just"/>
            <a:endParaRPr lang="ru-RU" dirty="0"/>
          </a:p>
          <a:p>
            <a:pPr algn="just"/>
            <a:endParaRPr lang="ru-RU" dirty="0"/>
          </a:p>
          <a:p>
            <a:endParaRPr lang="ru-RU" dirty="0"/>
          </a:p>
        </p:txBody>
      </p:sp>
      <p:sp>
        <p:nvSpPr>
          <p:cNvPr id="4" name="Номер слайда 3"/>
          <p:cNvSpPr>
            <a:spLocks noGrp="1"/>
          </p:cNvSpPr>
          <p:nvPr>
            <p:ph type="sldNum" sz="quarter" idx="12"/>
          </p:nvPr>
        </p:nvSpPr>
        <p:spPr>
          <a:xfrm>
            <a:off x="9536344" y="216563"/>
            <a:ext cx="2743200" cy="365125"/>
          </a:xfrm>
        </p:spPr>
        <p:txBody>
          <a:bodyPr/>
          <a:lstStyle/>
          <a:p>
            <a:fld id="{3765C533-573A-49DE-874E-AB87EF57987D}" type="slidenum">
              <a:rPr lang="ru-RU" smtClean="0"/>
              <a:pPr/>
              <a:t>76</a:t>
            </a:fld>
            <a:endParaRPr lang="ru-RU" dirty="0"/>
          </a:p>
        </p:txBody>
      </p:sp>
      <p:pic>
        <p:nvPicPr>
          <p:cNvPr id="5" name="Объект 10">
            <a:extLst>
              <a:ext uri="{FF2B5EF4-FFF2-40B4-BE49-F238E27FC236}">
                <a16:creationId xmlns:a16="http://schemas.microsoft.com/office/drawing/2014/main" id="{DC7B823F-37B4-456F-B352-8E34AAB51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646" y="938255"/>
            <a:ext cx="2063962" cy="2063962"/>
          </a:xfrm>
          <a:prstGeom prst="rect">
            <a:avLst/>
          </a:prstGeom>
        </p:spPr>
      </p:pic>
      <p:pic>
        <p:nvPicPr>
          <p:cNvPr id="9" name="Рисунок 8">
            <a:extLst>
              <a:ext uri="{FF2B5EF4-FFF2-40B4-BE49-F238E27FC236}">
                <a16:creationId xmlns:a16="http://schemas.microsoft.com/office/drawing/2014/main" id="{7499C7C6-2FC3-41AD-99CD-B8F650E7F8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0608" y="3002218"/>
            <a:ext cx="1780578" cy="765337"/>
          </a:xfrm>
          <a:prstGeom prst="rect">
            <a:avLst/>
          </a:prstGeom>
        </p:spPr>
      </p:pic>
      <p:pic>
        <p:nvPicPr>
          <p:cNvPr id="10" name="Рисунок 9">
            <a:extLst>
              <a:ext uri="{FF2B5EF4-FFF2-40B4-BE49-F238E27FC236}">
                <a16:creationId xmlns:a16="http://schemas.microsoft.com/office/drawing/2014/main" id="{242E7815-377F-40C9-B8E5-76D351DD9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906" y="3767555"/>
            <a:ext cx="1214671" cy="1214671"/>
          </a:xfrm>
          <a:prstGeom prst="rect">
            <a:avLst/>
          </a:prstGeom>
        </p:spPr>
      </p:pic>
      <p:pic>
        <p:nvPicPr>
          <p:cNvPr id="11" name="Рисунок 10">
            <a:extLst>
              <a:ext uri="{FF2B5EF4-FFF2-40B4-BE49-F238E27FC236}">
                <a16:creationId xmlns:a16="http://schemas.microsoft.com/office/drawing/2014/main" id="{CE9075C3-8160-45CE-9C9B-9DEBB7120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6536" y="4748787"/>
            <a:ext cx="1463040" cy="1550286"/>
          </a:xfrm>
          <a:prstGeom prst="rect">
            <a:avLst/>
          </a:prstGeom>
        </p:spPr>
      </p:pic>
      <p:pic>
        <p:nvPicPr>
          <p:cNvPr id="12" name="Рисунок 11">
            <a:extLst>
              <a:ext uri="{FF2B5EF4-FFF2-40B4-BE49-F238E27FC236}">
                <a16:creationId xmlns:a16="http://schemas.microsoft.com/office/drawing/2014/main" id="{9AB26A60-68C4-427A-A3EA-68BBA2E63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2764" y="3019870"/>
            <a:ext cx="2005732" cy="1195515"/>
          </a:xfrm>
          <a:prstGeom prst="rect">
            <a:avLst/>
          </a:prstGeom>
        </p:spPr>
      </p:pic>
      <p:pic>
        <p:nvPicPr>
          <p:cNvPr id="13" name="Рисунок 12">
            <a:extLst>
              <a:ext uri="{FF2B5EF4-FFF2-40B4-BE49-F238E27FC236}">
                <a16:creationId xmlns:a16="http://schemas.microsoft.com/office/drawing/2014/main" id="{E26A7C21-DDC2-43F8-A170-1282B42F43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2765" y="4200147"/>
            <a:ext cx="2060745" cy="1097280"/>
          </a:xfrm>
          <a:prstGeom prst="rect">
            <a:avLst/>
          </a:prstGeom>
        </p:spPr>
      </p:pic>
      <p:pic>
        <p:nvPicPr>
          <p:cNvPr id="14" name="Рисунок 13">
            <a:extLst>
              <a:ext uri="{FF2B5EF4-FFF2-40B4-BE49-F238E27FC236}">
                <a16:creationId xmlns:a16="http://schemas.microsoft.com/office/drawing/2014/main" id="{80E0D52D-012B-4C52-A9C4-7D334DBA5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2750" y="3026104"/>
            <a:ext cx="1732875" cy="1038474"/>
          </a:xfrm>
          <a:prstGeom prst="rect">
            <a:avLst/>
          </a:prstGeom>
        </p:spPr>
      </p:pic>
      <p:pic>
        <p:nvPicPr>
          <p:cNvPr id="15" name="Рисунок 14">
            <a:extLst>
              <a:ext uri="{FF2B5EF4-FFF2-40B4-BE49-F238E27FC236}">
                <a16:creationId xmlns:a16="http://schemas.microsoft.com/office/drawing/2014/main" id="{4A4D35A0-7124-48D0-A757-0BE07B6242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3855" y="4215385"/>
            <a:ext cx="2045495" cy="1546225"/>
          </a:xfrm>
          <a:prstGeom prst="rect">
            <a:avLst/>
          </a:prstGeom>
        </p:spPr>
      </p:pic>
      <p:pic>
        <p:nvPicPr>
          <p:cNvPr id="16" name="Рисунок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3496" y="5448234"/>
            <a:ext cx="2810358" cy="737719"/>
          </a:xfrm>
          <a:prstGeom prst="rect">
            <a:avLst/>
          </a:prstGeom>
        </p:spPr>
      </p:pic>
    </p:spTree>
    <p:extLst>
      <p:ext uri="{BB962C8B-B14F-4D97-AF65-F5344CB8AC3E}">
        <p14:creationId xmlns:p14="http://schemas.microsoft.com/office/powerpoint/2010/main" val="1389566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НАШ ВЗГЛЯД</a:t>
            </a:r>
          </a:p>
        </p:txBody>
      </p:sp>
      <p:sp>
        <p:nvSpPr>
          <p:cNvPr id="3" name="Объект 2"/>
          <p:cNvSpPr>
            <a:spLocks noGrp="1"/>
          </p:cNvSpPr>
          <p:nvPr>
            <p:ph idx="1"/>
          </p:nvPr>
        </p:nvSpPr>
        <p:spPr>
          <a:xfrm>
            <a:off x="2115779" y="1144989"/>
            <a:ext cx="7886700" cy="4156515"/>
          </a:xfrm>
        </p:spPr>
        <p:txBody>
          <a:bodyPr>
            <a:normAutofit/>
          </a:bodyPr>
          <a:lstStyle/>
          <a:p>
            <a:pPr algn="just"/>
            <a:r>
              <a:rPr lang="ru-RU" b="1" dirty="0"/>
              <a:t>Миссия</a:t>
            </a:r>
            <a:r>
              <a:rPr lang="en-US" dirty="0"/>
              <a:t>:</a:t>
            </a:r>
            <a:r>
              <a:rPr lang="ru-RU" dirty="0"/>
              <a:t>	Формирование в организациях строительного комплекса атомной отрасли высокорезультативных интегрированных систем менеджмента</a:t>
            </a:r>
            <a:r>
              <a:rPr lang="en-US" dirty="0"/>
              <a:t>.</a:t>
            </a:r>
            <a:endParaRPr lang="ru-RU" dirty="0"/>
          </a:p>
          <a:p>
            <a:pPr algn="just"/>
            <a:r>
              <a:rPr lang="ru-RU" b="1" dirty="0"/>
              <a:t>Цель</a:t>
            </a:r>
            <a:r>
              <a:rPr lang="en-US" dirty="0"/>
              <a:t>:</a:t>
            </a:r>
            <a:r>
              <a:rPr lang="ru-RU" dirty="0"/>
              <a:t>	Высококвалифицированное оказание услуг в области менеджмента</a:t>
            </a:r>
            <a:r>
              <a:rPr lang="en-US" dirty="0"/>
              <a:t>. </a:t>
            </a:r>
            <a:r>
              <a:rPr lang="ru-RU" dirty="0"/>
              <a:t>Совершенствование процессов управления в организациях строительного комплекса атомной отрасли</a:t>
            </a:r>
            <a:r>
              <a:rPr lang="en-US" dirty="0"/>
              <a:t>.</a:t>
            </a:r>
            <a:endParaRPr lang="ru-RU" dirty="0"/>
          </a:p>
          <a:p>
            <a:pPr algn="just"/>
            <a:r>
              <a:rPr lang="ru-RU" b="1" dirty="0"/>
              <a:t>Задачи</a:t>
            </a:r>
            <a:r>
              <a:rPr lang="en-US" dirty="0"/>
              <a:t>:</a:t>
            </a:r>
            <a:r>
              <a:rPr lang="ru-RU" dirty="0"/>
              <a:t>	Предоставление доступных, высокачественных услуг в области сертификации</a:t>
            </a:r>
            <a:r>
              <a:rPr lang="en-US" dirty="0"/>
              <a:t>.</a:t>
            </a:r>
            <a:endParaRPr lang="ru-RU" dirty="0"/>
          </a:p>
        </p:txBody>
      </p:sp>
      <p:sp>
        <p:nvSpPr>
          <p:cNvPr id="4" name="Номер слайда 3"/>
          <p:cNvSpPr>
            <a:spLocks noGrp="1"/>
          </p:cNvSpPr>
          <p:nvPr>
            <p:ph type="sldNum" sz="quarter" idx="12"/>
          </p:nvPr>
        </p:nvSpPr>
        <p:spPr>
          <a:xfrm>
            <a:off x="9473480" y="216563"/>
            <a:ext cx="2743200" cy="365125"/>
          </a:xfrm>
        </p:spPr>
        <p:txBody>
          <a:bodyPr/>
          <a:lstStyle/>
          <a:p>
            <a:fld id="{35A78594-8646-4D53-8F42-51980A186450}" type="slidenum">
              <a:rPr lang="ru-RU" smtClean="0"/>
              <a:pPr/>
              <a:t>77</a:t>
            </a:fld>
            <a:endParaRPr lang="ru-RU" dirty="0"/>
          </a:p>
        </p:txBody>
      </p:sp>
    </p:spTree>
    <p:extLst>
      <p:ext uri="{BB962C8B-B14F-4D97-AF65-F5344CB8AC3E}">
        <p14:creationId xmlns:p14="http://schemas.microsoft.com/office/powerpoint/2010/main" val="1884846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Международное сотрудничество</a:t>
            </a:r>
          </a:p>
        </p:txBody>
      </p:sp>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78</a:t>
            </a:fld>
            <a:endParaRPr lang="ru-RU" dirty="0"/>
          </a:p>
        </p:txBody>
      </p:sp>
      <p:pic>
        <p:nvPicPr>
          <p:cNvPr id="5" name="Объект 4"/>
          <p:cNvPicPr>
            <a:picLocks noGrp="1" noChangeAspect="1"/>
          </p:cNvPicPr>
          <p:nvPr>
            <p:ph idx="1"/>
          </p:nvPr>
        </p:nvPicPr>
        <p:blipFill>
          <a:blip r:embed="rId2"/>
          <a:stretch>
            <a:fillRect/>
          </a:stretch>
        </p:blipFill>
        <p:spPr>
          <a:xfrm>
            <a:off x="1834594" y="813397"/>
            <a:ext cx="1856535" cy="1856535"/>
          </a:xfrm>
          <a:prstGeom prst="rect">
            <a:avLst/>
          </a:prstGeom>
        </p:spPr>
      </p:pic>
      <p:sp>
        <p:nvSpPr>
          <p:cNvPr id="7" name="Прямоугольник 6"/>
          <p:cNvSpPr/>
          <p:nvPr/>
        </p:nvSpPr>
        <p:spPr>
          <a:xfrm>
            <a:off x="3810000" y="960120"/>
            <a:ext cx="6364224" cy="5352234"/>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ru-RU" sz="2200" dirty="0">
                <a:solidFill>
                  <a:srgbClr val="434F9B"/>
                </a:solidFill>
              </a:rPr>
              <a:t>21 июня 2022 года в Турецкой Республики открыта дочерняя организация ЦТКАО - </a:t>
            </a:r>
            <a:r>
              <a:rPr lang="en-US" sz="2200" dirty="0">
                <a:solidFill>
                  <a:srgbClr val="434F9B"/>
                </a:solidFill>
              </a:rPr>
              <a:t>CTKAO NÜKLEER ENDÜSTRİ TEKNİK YETERLİLİK MERKEZİ LTD. ŞTİ</a:t>
            </a:r>
            <a:r>
              <a:rPr lang="ru-RU" sz="2200" dirty="0">
                <a:solidFill>
                  <a:srgbClr val="434F9B"/>
                </a:solidFill>
              </a:rPr>
              <a:t> (</a:t>
            </a:r>
            <a:r>
              <a:rPr lang="tr-TR" sz="2200" dirty="0">
                <a:solidFill>
                  <a:srgbClr val="434F9B"/>
                </a:solidFill>
              </a:rPr>
              <a:t>CTKAO LTD. ŞTİ</a:t>
            </a:r>
            <a:r>
              <a:rPr lang="ru-RU" sz="2200" dirty="0">
                <a:solidFill>
                  <a:srgbClr val="434F9B"/>
                </a:solidFill>
              </a:rPr>
              <a:t>) г</a:t>
            </a:r>
            <a:r>
              <a:rPr lang="en-US" sz="2200" dirty="0">
                <a:solidFill>
                  <a:srgbClr val="434F9B"/>
                </a:solidFill>
              </a:rPr>
              <a:t>. </a:t>
            </a:r>
            <a:r>
              <a:rPr lang="ru-RU" sz="2200" dirty="0">
                <a:solidFill>
                  <a:srgbClr val="434F9B"/>
                </a:solidFill>
              </a:rPr>
              <a:t>Ташуджу (АЭС Аккую)</a:t>
            </a:r>
            <a:r>
              <a:rPr lang="en-US" sz="2200" dirty="0">
                <a:solidFill>
                  <a:srgbClr val="434F9B"/>
                </a:solidFill>
              </a:rPr>
              <a:t>.</a:t>
            </a:r>
            <a:endParaRPr lang="ru-RU" sz="2200" dirty="0">
              <a:solidFill>
                <a:srgbClr val="434F9B"/>
              </a:solidFill>
            </a:endParaRPr>
          </a:p>
          <a:p>
            <a:pPr marL="228600" indent="-228600" algn="just">
              <a:lnSpc>
                <a:spcPct val="90000"/>
              </a:lnSpc>
              <a:spcBef>
                <a:spcPts val="1000"/>
              </a:spcBef>
              <a:buFont typeface="Arial" panose="020B0604020202020204" pitchFamily="34" charset="0"/>
              <a:buChar char="•"/>
            </a:pPr>
            <a:r>
              <a:rPr lang="ru-RU" sz="2200" dirty="0">
                <a:solidFill>
                  <a:srgbClr val="434F9B"/>
                </a:solidFill>
              </a:rPr>
              <a:t>Основным направлением компании является сертификация компаний-заказчиков на требования международных стандартов</a:t>
            </a:r>
            <a:r>
              <a:rPr lang="en-US" sz="2200" dirty="0">
                <a:solidFill>
                  <a:srgbClr val="434F9B"/>
                </a:solidFill>
              </a:rPr>
              <a:t>:</a:t>
            </a:r>
            <a:br>
              <a:rPr lang="en-US" sz="2200" dirty="0">
                <a:solidFill>
                  <a:srgbClr val="434F9B"/>
                </a:solidFill>
              </a:rPr>
            </a:br>
            <a:r>
              <a:rPr lang="en-US" sz="2200" dirty="0">
                <a:solidFill>
                  <a:srgbClr val="434F9B"/>
                </a:solidFill>
              </a:rPr>
              <a:t>ISO 9001, 14001, 45001.</a:t>
            </a:r>
            <a:endParaRPr lang="ru-RU" sz="2200" dirty="0">
              <a:solidFill>
                <a:srgbClr val="434F9B"/>
              </a:solidFill>
            </a:endParaRPr>
          </a:p>
          <a:p>
            <a:pPr marL="228600" indent="-228600" algn="just">
              <a:lnSpc>
                <a:spcPct val="90000"/>
              </a:lnSpc>
              <a:spcBef>
                <a:spcPts val="1000"/>
              </a:spcBef>
              <a:buFont typeface="Arial" panose="020B0604020202020204" pitchFamily="34" charset="0"/>
              <a:buChar char="•"/>
            </a:pPr>
            <a:r>
              <a:rPr lang="ru-RU" sz="2200" dirty="0">
                <a:solidFill>
                  <a:srgbClr val="434F9B"/>
                </a:solidFill>
              </a:rPr>
              <a:t>В данный момент </a:t>
            </a:r>
            <a:r>
              <a:rPr lang="tr-TR" sz="2200" dirty="0">
                <a:solidFill>
                  <a:srgbClr val="434F9B"/>
                </a:solidFill>
              </a:rPr>
              <a:t>CTKAO LTD. ŞTİ</a:t>
            </a:r>
            <a:r>
              <a:rPr lang="ru-RU" sz="2200" dirty="0">
                <a:solidFill>
                  <a:srgbClr val="434F9B"/>
                </a:solidFill>
              </a:rPr>
              <a:t> проходит процедуру аккредитации в органе по аккредитации </a:t>
            </a:r>
            <a:r>
              <a:rPr lang="en-US" sz="2200" dirty="0">
                <a:solidFill>
                  <a:srgbClr val="434F9B"/>
                </a:solidFill>
              </a:rPr>
              <a:t>TURKAK</a:t>
            </a:r>
            <a:endParaRPr lang="ru-RU" sz="2200" dirty="0">
              <a:solidFill>
                <a:srgbClr val="434F9B"/>
              </a:solidFill>
            </a:endParaRPr>
          </a:p>
          <a:p>
            <a:pPr marL="228600" indent="-228600" algn="just">
              <a:lnSpc>
                <a:spcPct val="90000"/>
              </a:lnSpc>
              <a:spcBef>
                <a:spcPts val="1000"/>
              </a:spcBef>
              <a:buFont typeface="Arial" panose="020B0604020202020204" pitchFamily="34" charset="0"/>
              <a:buChar char="•"/>
            </a:pPr>
            <a:r>
              <a:rPr lang="ru-RU" sz="2200" dirty="0">
                <a:solidFill>
                  <a:srgbClr val="434F9B"/>
                </a:solidFill>
              </a:rPr>
              <a:t>В рамках компенсирующих мероприятий подписано тройственное соглашение о сотрудничестве с Турецким органом по сертификации </a:t>
            </a:r>
            <a:r>
              <a:rPr lang="en-US" sz="2200" dirty="0">
                <a:solidFill>
                  <a:srgbClr val="434F9B"/>
                </a:solidFill>
              </a:rPr>
              <a:t>North Kalite (</a:t>
            </a:r>
            <a:r>
              <a:rPr lang="ru-RU" sz="2200" dirty="0">
                <a:solidFill>
                  <a:srgbClr val="434F9B"/>
                </a:solidFill>
              </a:rPr>
              <a:t>г</a:t>
            </a:r>
            <a:r>
              <a:rPr lang="en-US" sz="2200" dirty="0">
                <a:solidFill>
                  <a:srgbClr val="434F9B"/>
                </a:solidFill>
              </a:rPr>
              <a:t>.</a:t>
            </a:r>
            <a:r>
              <a:rPr lang="ru-RU" sz="2200" dirty="0">
                <a:solidFill>
                  <a:srgbClr val="434F9B"/>
                </a:solidFill>
              </a:rPr>
              <a:t> Стамбул)</a:t>
            </a:r>
            <a:r>
              <a:rPr lang="en-US" sz="2200" dirty="0">
                <a:solidFill>
                  <a:srgbClr val="434F9B"/>
                </a:solidFill>
              </a:rPr>
              <a:t>.</a:t>
            </a:r>
            <a:endParaRPr lang="ru-RU" sz="2200" dirty="0">
              <a:solidFill>
                <a:srgbClr val="434F9B"/>
              </a:solidFill>
            </a:endParaRPr>
          </a:p>
        </p:txBody>
      </p:sp>
      <p:pic>
        <p:nvPicPr>
          <p:cNvPr id="8" name="Рисунок 7">
            <a:extLst>
              <a:ext uri="{FF2B5EF4-FFF2-40B4-BE49-F238E27FC236}">
                <a16:creationId xmlns:a16="http://schemas.microsoft.com/office/drawing/2014/main" id="{043D336A-4D56-46D5-85E3-BC760E551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150" y="2669931"/>
            <a:ext cx="2039414" cy="2039414"/>
          </a:xfrm>
          <a:prstGeom prst="rect">
            <a:avLst/>
          </a:prstGeom>
        </p:spPr>
      </p:pic>
      <p:pic>
        <p:nvPicPr>
          <p:cNvPr id="9" name="Рисунок 8" descr="C:\Users\Александр Нестеренок\Desktop\CTKAO\Презентации\logo-blc.png"/>
          <p:cNvPicPr/>
          <p:nvPr/>
        </p:nvPicPr>
        <p:blipFill>
          <a:blip r:embed="rId4"/>
          <a:stretch/>
        </p:blipFill>
        <p:spPr bwMode="auto">
          <a:xfrm>
            <a:off x="1834594" y="4890580"/>
            <a:ext cx="2149475" cy="514985"/>
          </a:xfrm>
          <a:prstGeom prst="rect">
            <a:avLst/>
          </a:prstGeom>
          <a:noFill/>
          <a:ln>
            <a:noFill/>
          </a:ln>
        </p:spPr>
      </p:pic>
    </p:spTree>
    <p:extLst>
      <p:ext uri="{BB962C8B-B14F-4D97-AF65-F5344CB8AC3E}">
        <p14:creationId xmlns:p14="http://schemas.microsoft.com/office/powerpoint/2010/main" val="1999758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Развитие</a:t>
            </a:r>
          </a:p>
        </p:txBody>
      </p:sp>
      <p:sp>
        <p:nvSpPr>
          <p:cNvPr id="3" name="Объект 2"/>
          <p:cNvSpPr>
            <a:spLocks noGrp="1"/>
          </p:cNvSpPr>
          <p:nvPr>
            <p:ph idx="1"/>
          </p:nvPr>
        </p:nvSpPr>
        <p:spPr>
          <a:xfrm>
            <a:off x="4400196" y="960120"/>
            <a:ext cx="5737453" cy="4882896"/>
          </a:xfrm>
        </p:spPr>
        <p:txBody>
          <a:bodyPr/>
          <a:lstStyle/>
          <a:p>
            <a:pPr marL="0" indent="0" algn="just">
              <a:lnSpc>
                <a:spcPct val="100000"/>
              </a:lnSpc>
              <a:buNone/>
            </a:pPr>
            <a:r>
              <a:rPr lang="ru-RU" sz="1600" b="1" dirty="0"/>
              <a:t>В рамках развития компетенций ЦТКАО-эксперт успешно прошел аккредитацию в СДС Военный Регистр для выполнения работ по стандарту </a:t>
            </a:r>
            <a:br>
              <a:rPr lang="ru-RU" sz="1600" b="1" dirty="0"/>
            </a:br>
            <a:r>
              <a:rPr lang="ru-RU" sz="1600" b="1" dirty="0"/>
              <a:t>ГОСТ РВ 0015-2020</a:t>
            </a:r>
          </a:p>
          <a:p>
            <a:pPr marL="0" indent="0" algn="just">
              <a:buNone/>
            </a:pPr>
            <a:endParaRPr lang="ru-RU" sz="1600" b="1" dirty="0"/>
          </a:p>
          <a:p>
            <a:pPr marL="0" indent="0" algn="just">
              <a:buNone/>
            </a:pPr>
            <a:r>
              <a:rPr lang="ru-RU" sz="1600" b="1" dirty="0"/>
              <a:t>ЦТКАО-эксперт прошел аккредитацию в  Федеральной службе по аккредитации (Росаккредитация) по требованиям стандарта </a:t>
            </a:r>
            <a:br>
              <a:rPr lang="ru-RU" sz="1600" b="1" dirty="0"/>
            </a:br>
            <a:r>
              <a:rPr lang="ru-RU" sz="1600" b="1" dirty="0"/>
              <a:t>ГОСТ Р 19443-2020</a:t>
            </a:r>
          </a:p>
          <a:p>
            <a:pPr marL="0" indent="0" algn="just">
              <a:buNone/>
            </a:pPr>
            <a:endParaRPr lang="ru-RU" sz="1600" b="1" dirty="0"/>
          </a:p>
          <a:p>
            <a:pPr marL="0" indent="0" algn="just">
              <a:buNone/>
            </a:pPr>
            <a:endParaRPr lang="ru-RU" sz="1600" b="1" dirty="0"/>
          </a:p>
          <a:p>
            <a:pPr marL="0" indent="0" algn="just">
              <a:buNone/>
            </a:pPr>
            <a:r>
              <a:rPr lang="ru-RU" sz="1600" b="1" dirty="0"/>
              <a:t>Соглашение о партнерстве</a:t>
            </a:r>
            <a:r>
              <a:rPr lang="en-US" sz="1600" b="1" dirty="0"/>
              <a:t>.</a:t>
            </a:r>
            <a:endParaRPr lang="ru-RU" sz="1600" b="1" dirty="0"/>
          </a:p>
          <a:p>
            <a:pPr marL="0" indent="0" algn="just">
              <a:buNone/>
            </a:pPr>
            <a:r>
              <a:rPr lang="ru-RU" sz="1600" b="1" dirty="0"/>
              <a:t>Субсидии на сертификацию, патентование, адаптацию продукции</a:t>
            </a:r>
            <a:r>
              <a:rPr lang="en-US" sz="1600" b="1" dirty="0"/>
              <a:t>.</a:t>
            </a:r>
            <a:endParaRPr lang="ru-RU" sz="1600" b="1" dirty="0"/>
          </a:p>
          <a:p>
            <a:pPr marL="0" indent="0" algn="just">
              <a:buNone/>
            </a:pPr>
            <a:r>
              <a:rPr lang="ru-RU" sz="1600" b="1" dirty="0"/>
              <a:t>Возмещение затрат на сертификацию </a:t>
            </a:r>
            <a:r>
              <a:rPr lang="en-US" sz="1600" b="1" dirty="0"/>
              <a:t>ISO </a:t>
            </a:r>
            <a:r>
              <a:rPr lang="ru-RU" sz="1600" b="1" dirty="0"/>
              <a:t>до 500 000 рублей</a:t>
            </a:r>
            <a:r>
              <a:rPr lang="en-US" sz="1600" b="1" dirty="0"/>
              <a:t>.</a:t>
            </a:r>
            <a:endParaRPr lang="ru-RU" sz="1600" b="1" dirty="0"/>
          </a:p>
          <a:p>
            <a:pPr algn="just"/>
            <a:endParaRPr lang="ru-RU" dirty="0"/>
          </a:p>
        </p:txBody>
      </p:sp>
      <p:sp>
        <p:nvSpPr>
          <p:cNvPr id="4" name="Номер слайда 3"/>
          <p:cNvSpPr>
            <a:spLocks noGrp="1"/>
          </p:cNvSpPr>
          <p:nvPr>
            <p:ph type="sldNum" sz="quarter" idx="12"/>
          </p:nvPr>
        </p:nvSpPr>
        <p:spPr>
          <a:xfrm>
            <a:off x="9537488" y="216563"/>
            <a:ext cx="2743200" cy="365125"/>
          </a:xfrm>
        </p:spPr>
        <p:txBody>
          <a:bodyPr/>
          <a:lstStyle/>
          <a:p>
            <a:fld id="{35A78594-8646-4D53-8F42-51980A186450}" type="slidenum">
              <a:rPr lang="ru-RU" smtClean="0"/>
              <a:pPr/>
              <a:t>79</a:t>
            </a:fld>
            <a:endParaRPr lang="ru-RU" dirty="0"/>
          </a:p>
        </p:txBody>
      </p:sp>
      <p:pic>
        <p:nvPicPr>
          <p:cNvPr id="7" name="Рисунок 6"/>
          <p:cNvPicPr/>
          <p:nvPr/>
        </p:nvPicPr>
        <p:blipFill>
          <a:blip r:embed="rId2" cstate="print">
            <a:extLst>
              <a:ext uri="{28A0092B-C50C-407E-A947-70E740481C1C}">
                <a14:useLocalDpi xmlns:a14="http://schemas.microsoft.com/office/drawing/2010/main" val="0"/>
              </a:ext>
            </a:extLst>
          </a:blip>
          <a:stretch>
            <a:fillRect/>
          </a:stretch>
        </p:blipFill>
        <p:spPr>
          <a:xfrm>
            <a:off x="1742436" y="2686348"/>
            <a:ext cx="2227714" cy="1126700"/>
          </a:xfrm>
          <a:prstGeom prst="rect">
            <a:avLst/>
          </a:prstGeom>
        </p:spPr>
      </p:pic>
      <p:pic>
        <p:nvPicPr>
          <p:cNvPr id="6" name="Рисунок 5">
            <a:extLst>
              <a:ext uri="{FF2B5EF4-FFF2-40B4-BE49-F238E27FC236}">
                <a16:creationId xmlns:a16="http://schemas.microsoft.com/office/drawing/2014/main" id="{6DB8B216-300A-4006-BAB0-035317528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436" y="960120"/>
            <a:ext cx="1802388" cy="120159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658" y="4337684"/>
            <a:ext cx="2362391" cy="1098620"/>
          </a:xfrm>
          <a:prstGeom prst="rect">
            <a:avLst/>
          </a:prstGeom>
        </p:spPr>
      </p:pic>
    </p:spTree>
    <p:extLst>
      <p:ext uri="{BB962C8B-B14F-4D97-AF65-F5344CB8AC3E}">
        <p14:creationId xmlns:p14="http://schemas.microsoft.com/office/powerpoint/2010/main" val="55132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1472" y="216563"/>
            <a:ext cx="2743200" cy="365125"/>
          </a:xfrm>
        </p:spPr>
        <p:txBody>
          <a:bodyPr/>
          <a:lstStyle/>
          <a:p>
            <a:pPr>
              <a:defRPr/>
            </a:pPr>
            <a:fld id="{35A78594-8646-4D53-8F42-51980A186450}" type="slidenum">
              <a:rPr lang="ru-RU"/>
              <a:t>8</a:t>
            </a:fld>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753998339"/>
              </p:ext>
            </p:extLst>
          </p:nvPr>
        </p:nvGraphicFramePr>
        <p:xfrm>
          <a:off x="1637151" y="842441"/>
          <a:ext cx="8984962" cy="2606744"/>
        </p:xfrm>
        <a:graphic>
          <a:graphicData uri="http://schemas.openxmlformats.org/drawingml/2006/table">
            <a:tbl>
              <a:tblPr>
                <a:tableStyleId>{1C4E5CC2-BC16-9F19-2FCB-D7A49B1E8F06}</a:tableStyleId>
              </a:tblPr>
              <a:tblGrid>
                <a:gridCol w="3342301">
                  <a:extLst>
                    <a:ext uri="{9D8B030D-6E8A-4147-A177-3AD203B41FA5}">
                      <a16:colId xmlns:a16="http://schemas.microsoft.com/office/drawing/2014/main" val="20000"/>
                    </a:ext>
                  </a:extLst>
                </a:gridCol>
                <a:gridCol w="2575923">
                  <a:extLst>
                    <a:ext uri="{9D8B030D-6E8A-4147-A177-3AD203B41FA5}">
                      <a16:colId xmlns:a16="http://schemas.microsoft.com/office/drawing/2014/main" val="20001"/>
                    </a:ext>
                  </a:extLst>
                </a:gridCol>
                <a:gridCol w="3066738">
                  <a:extLst>
                    <a:ext uri="{9D8B030D-6E8A-4147-A177-3AD203B41FA5}">
                      <a16:colId xmlns:a16="http://schemas.microsoft.com/office/drawing/2014/main" val="20002"/>
                    </a:ext>
                  </a:extLst>
                </a:gridCol>
              </a:tblGrid>
              <a:tr h="505924">
                <a:tc>
                  <a:txBody>
                    <a:bodyPr/>
                    <a:lstStyle/>
                    <a:p>
                      <a:pPr algn="ctr">
                        <a:defRPr/>
                      </a:pPr>
                      <a:r>
                        <a:rPr lang="ru-RU" sz="1400" u="none" strike="noStrike">
                          <a:solidFill>
                            <a:schemeClr val="bg1"/>
                          </a:solidFill>
                        </a:rPr>
                        <a:t>СРО</a:t>
                      </a:r>
                      <a:endParaRPr lang="ru-RU" sz="1400" b="1"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400" u="none" strike="noStrike" dirty="0">
                          <a:solidFill>
                            <a:schemeClr val="bg1"/>
                          </a:solidFill>
                        </a:rPr>
                        <a:t>КФ ВВ </a:t>
                      </a:r>
                      <a:br>
                        <a:rPr lang="ru-RU" sz="1400" u="none" strike="noStrike" dirty="0">
                          <a:solidFill>
                            <a:schemeClr val="bg1"/>
                          </a:solidFill>
                        </a:rPr>
                      </a:br>
                      <a:r>
                        <a:rPr lang="ru-RU" sz="1400" u="none" strike="noStrike" dirty="0">
                          <a:solidFill>
                            <a:schemeClr val="bg1"/>
                          </a:solidFill>
                        </a:rPr>
                        <a:t>на 01.10.2022</a:t>
                      </a:r>
                      <a:endParaRPr lang="ru-RU" sz="1400" b="0" i="0" u="none" strike="noStrike" dirty="0">
                        <a:solidFill>
                          <a:schemeClr val="bg1"/>
                        </a:solidFill>
                        <a:latin typeface="Calibri"/>
                      </a:endParaRPr>
                    </a:p>
                  </a:txBody>
                  <a:tcPr marL="9525" marR="9525" marT="9525" marB="0" anchor="ctr">
                    <a:solidFill>
                      <a:srgbClr val="002060"/>
                    </a:solidFill>
                  </a:tcPr>
                </a:tc>
                <a:tc>
                  <a:txBody>
                    <a:bodyPr/>
                    <a:lstStyle/>
                    <a:p>
                      <a:pPr algn="ctr">
                        <a:defRPr/>
                      </a:pPr>
                      <a:r>
                        <a:rPr lang="ru-RU" sz="1400" u="none" strike="noStrike" dirty="0">
                          <a:solidFill>
                            <a:schemeClr val="bg1"/>
                          </a:solidFill>
                        </a:rPr>
                        <a:t>КФ ОДО </a:t>
                      </a:r>
                      <a:br>
                        <a:rPr lang="ru-RU" sz="1400" u="none" strike="noStrike" dirty="0">
                          <a:solidFill>
                            <a:schemeClr val="bg1"/>
                          </a:solidFill>
                        </a:rPr>
                      </a:br>
                      <a:r>
                        <a:rPr lang="ru-RU" sz="1400" u="none" strike="noStrike" dirty="0">
                          <a:solidFill>
                            <a:schemeClr val="bg1"/>
                          </a:solidFill>
                        </a:rPr>
                        <a:t>на 01.10.2022</a:t>
                      </a:r>
                      <a:endParaRPr lang="ru-RU" sz="1400" b="0" i="0" u="none" strike="noStrike" dirty="0">
                        <a:solidFill>
                          <a:schemeClr val="bg1"/>
                        </a:solidFill>
                        <a:latin typeface="Calibri"/>
                      </a:endParaRPr>
                    </a:p>
                  </a:txBody>
                  <a:tcPr marL="9525" marR="9525" marT="9525" marB="0" anchor="ctr">
                    <a:solidFill>
                      <a:srgbClr val="002060"/>
                    </a:solidFill>
                  </a:tcPr>
                </a:tc>
                <a:extLst>
                  <a:ext uri="{0D108BD9-81ED-4DB2-BD59-A6C34878D82A}">
                    <a16:rowId xmlns:a16="http://schemas.microsoft.com/office/drawing/2014/main" val="10000"/>
                  </a:ext>
                </a:extLst>
              </a:tr>
              <a:tr h="399527">
                <a:tc>
                  <a:txBody>
                    <a:bodyPr/>
                    <a:lstStyle/>
                    <a:p>
                      <a:pPr algn="ctr">
                        <a:defRPr/>
                      </a:pPr>
                      <a:r>
                        <a:rPr lang="ru-RU" sz="1600" u="none" strike="noStrike">
                          <a:solidFill>
                            <a:schemeClr val="bg1"/>
                          </a:solidFill>
                        </a:rPr>
                        <a:t>Союзатомстрой</a:t>
                      </a:r>
                      <a:endParaRPr lang="ru-RU" sz="1600" b="0" i="0" u="none" strike="noStrike">
                        <a:solidFill>
                          <a:schemeClr val="bg1"/>
                        </a:solidFill>
                        <a:latin typeface="Calibri"/>
                      </a:endParaRPr>
                    </a:p>
                  </a:txBody>
                  <a:tcPr marL="9525" marR="9525" marT="9525" marB="0" anchor="ctr">
                    <a:solidFill>
                      <a:schemeClr val="accent1">
                        <a:lumMod val="75000"/>
                      </a:schemeClr>
                    </a:solidFill>
                  </a:tcPr>
                </a:tc>
                <a:tc>
                  <a:txBody>
                    <a:bodyPr/>
                    <a:lstStyle/>
                    <a:p>
                      <a:pPr algn="ctr">
                        <a:defRPr/>
                      </a:pPr>
                      <a:r>
                        <a:rPr lang="ru-RU" sz="1600" u="none" strike="noStrike" dirty="0">
                          <a:solidFill>
                            <a:schemeClr val="bg1"/>
                          </a:solidFill>
                        </a:rPr>
                        <a:t>208 651 468,75</a:t>
                      </a:r>
                      <a:endParaRPr lang="ru-RU" sz="1600" b="0" i="0" u="none" strike="noStrike" dirty="0">
                        <a:solidFill>
                          <a:schemeClr val="bg1"/>
                        </a:solidFill>
                        <a:latin typeface="Calibri"/>
                      </a:endParaRPr>
                    </a:p>
                  </a:txBody>
                  <a:tcPr marL="9525" marR="9525" marT="9525" marB="0" anchor="ctr">
                    <a:solidFill>
                      <a:schemeClr val="accent1">
                        <a:lumMod val="75000"/>
                      </a:schemeClr>
                    </a:solidFill>
                  </a:tcPr>
                </a:tc>
                <a:tc>
                  <a:txBody>
                    <a:bodyPr/>
                    <a:lstStyle/>
                    <a:p>
                      <a:pPr algn="ctr">
                        <a:defRPr/>
                      </a:pPr>
                      <a:r>
                        <a:rPr lang="ru-RU" sz="1600" u="none" strike="noStrike" dirty="0">
                          <a:solidFill>
                            <a:schemeClr val="bg1"/>
                          </a:solidFill>
                        </a:rPr>
                        <a:t>813 679 067,82</a:t>
                      </a:r>
                      <a:endParaRPr lang="ru-RU" sz="1600" b="0" i="0" u="none" strike="noStrike" dirty="0">
                        <a:solidFill>
                          <a:schemeClr val="bg1"/>
                        </a:solidFill>
                        <a:latin typeface="Calibri"/>
                      </a:endParaRPr>
                    </a:p>
                  </a:txBody>
                  <a:tcPr marL="9525" marR="9525" marT="9525" marB="0" anchor="ctr">
                    <a:solidFill>
                      <a:schemeClr val="accent1">
                        <a:lumMod val="75000"/>
                      </a:schemeClr>
                    </a:solidFill>
                  </a:tcPr>
                </a:tc>
                <a:extLst>
                  <a:ext uri="{0D108BD9-81ED-4DB2-BD59-A6C34878D82A}">
                    <a16:rowId xmlns:a16="http://schemas.microsoft.com/office/drawing/2014/main" val="10001"/>
                  </a:ext>
                </a:extLst>
              </a:tr>
              <a:tr h="428761">
                <a:tc>
                  <a:txBody>
                    <a:bodyPr/>
                    <a:lstStyle/>
                    <a:p>
                      <a:pPr algn="ctr">
                        <a:defRPr/>
                      </a:pPr>
                      <a:r>
                        <a:rPr lang="ru-RU" sz="1600" u="none" strike="noStrike">
                          <a:solidFill>
                            <a:schemeClr val="bg1"/>
                          </a:solidFill>
                        </a:rPr>
                        <a:t>Союзатомпроект</a:t>
                      </a:r>
                      <a:endParaRPr lang="ru-RU" sz="1600" b="0" i="0" u="none" strike="noStrike">
                        <a:solidFill>
                          <a:schemeClr val="bg1"/>
                        </a:solidFill>
                        <a:latin typeface="Calibri"/>
                      </a:endParaRPr>
                    </a:p>
                  </a:txBody>
                  <a:tcPr marL="9525" marR="9525" marT="9525" marB="0" anchor="ctr">
                    <a:solidFill>
                      <a:schemeClr val="accent1">
                        <a:lumMod val="75000"/>
                      </a:schemeClr>
                    </a:solidFill>
                  </a:tcPr>
                </a:tc>
                <a:tc>
                  <a:txBody>
                    <a:bodyPr/>
                    <a:lstStyle/>
                    <a:p>
                      <a:pPr algn="ctr">
                        <a:defRPr/>
                      </a:pPr>
                      <a:r>
                        <a:rPr lang="ru-RU" sz="1600" u="none" strike="noStrike" dirty="0">
                          <a:solidFill>
                            <a:schemeClr val="bg1"/>
                          </a:solidFill>
                        </a:rPr>
                        <a:t>64 399 876,89</a:t>
                      </a:r>
                      <a:endParaRPr lang="ru-RU" sz="1600" b="0" i="0" u="none" strike="noStrike" dirty="0">
                        <a:solidFill>
                          <a:schemeClr val="bg1"/>
                        </a:solidFill>
                        <a:latin typeface="Calibri"/>
                      </a:endParaRPr>
                    </a:p>
                  </a:txBody>
                  <a:tcPr marL="9525" marR="9525" marT="9525" marB="0" anchor="ctr">
                    <a:solidFill>
                      <a:schemeClr val="accent1">
                        <a:lumMod val="75000"/>
                      </a:schemeClr>
                    </a:solidFill>
                  </a:tcPr>
                </a:tc>
                <a:tc>
                  <a:txBody>
                    <a:bodyPr/>
                    <a:lstStyle/>
                    <a:p>
                      <a:pPr algn="ctr">
                        <a:defRPr/>
                      </a:pPr>
                      <a:r>
                        <a:rPr lang="ru-RU" sz="1600" u="none" strike="noStrike" dirty="0">
                          <a:solidFill>
                            <a:schemeClr val="bg1"/>
                          </a:solidFill>
                        </a:rPr>
                        <a:t>201 427 080,69</a:t>
                      </a:r>
                      <a:endParaRPr lang="ru-RU" sz="1600" b="0" i="0" u="none" strike="noStrike" dirty="0">
                        <a:solidFill>
                          <a:schemeClr val="bg1"/>
                        </a:solidFill>
                        <a:latin typeface="Calibri"/>
                      </a:endParaRPr>
                    </a:p>
                  </a:txBody>
                  <a:tcPr marL="9525" marR="9525" marT="9525" marB="0" anchor="ctr">
                    <a:solidFill>
                      <a:schemeClr val="accent1">
                        <a:lumMod val="75000"/>
                      </a:schemeClr>
                    </a:solidFill>
                  </a:tcPr>
                </a:tc>
                <a:extLst>
                  <a:ext uri="{0D108BD9-81ED-4DB2-BD59-A6C34878D82A}">
                    <a16:rowId xmlns:a16="http://schemas.microsoft.com/office/drawing/2014/main" val="10002"/>
                  </a:ext>
                </a:extLst>
              </a:tr>
              <a:tr h="419017">
                <a:tc>
                  <a:txBody>
                    <a:bodyPr/>
                    <a:lstStyle/>
                    <a:p>
                      <a:pPr algn="ctr">
                        <a:defRPr/>
                      </a:pPr>
                      <a:r>
                        <a:rPr lang="ru-RU" sz="1600" u="none" strike="noStrike">
                          <a:solidFill>
                            <a:schemeClr val="bg1"/>
                          </a:solidFill>
                        </a:rPr>
                        <a:t>Союзатомгео</a:t>
                      </a:r>
                      <a:endParaRPr lang="ru-RU" sz="1600" b="0" i="0" u="none" strike="noStrike">
                        <a:solidFill>
                          <a:schemeClr val="bg1"/>
                        </a:solidFill>
                        <a:latin typeface="Calibri"/>
                      </a:endParaRPr>
                    </a:p>
                  </a:txBody>
                  <a:tcPr marL="9525" marR="9525" marT="9525" marB="0" anchor="ctr">
                    <a:solidFill>
                      <a:schemeClr val="accent1">
                        <a:lumMod val="75000"/>
                      </a:schemeClr>
                    </a:solidFill>
                  </a:tcPr>
                </a:tc>
                <a:tc>
                  <a:txBody>
                    <a:bodyPr/>
                    <a:lstStyle/>
                    <a:p>
                      <a:pPr algn="ctr">
                        <a:defRPr/>
                      </a:pPr>
                      <a:r>
                        <a:rPr lang="ru-RU" sz="1600" u="none" strike="noStrike" dirty="0">
                          <a:solidFill>
                            <a:schemeClr val="bg1"/>
                          </a:solidFill>
                        </a:rPr>
                        <a:t>20 732 673,90</a:t>
                      </a:r>
                      <a:endParaRPr lang="ru-RU" sz="1600" b="0" i="0" u="none" strike="noStrike" dirty="0">
                        <a:solidFill>
                          <a:schemeClr val="bg1"/>
                        </a:solidFill>
                        <a:latin typeface="Calibri"/>
                      </a:endParaRPr>
                    </a:p>
                  </a:txBody>
                  <a:tcPr marL="9525" marR="9525" marT="9525" marB="0" anchor="ctr">
                    <a:solidFill>
                      <a:schemeClr val="accent1">
                        <a:lumMod val="75000"/>
                      </a:schemeClr>
                    </a:solidFill>
                  </a:tcPr>
                </a:tc>
                <a:tc>
                  <a:txBody>
                    <a:bodyPr/>
                    <a:lstStyle/>
                    <a:p>
                      <a:pPr algn="ctr">
                        <a:defRPr/>
                      </a:pPr>
                      <a:r>
                        <a:rPr lang="ru-RU" sz="1600" u="none" strike="noStrike" dirty="0">
                          <a:solidFill>
                            <a:schemeClr val="bg1"/>
                          </a:solidFill>
                        </a:rPr>
                        <a:t>56 561 377,21</a:t>
                      </a:r>
                      <a:endParaRPr lang="ru-RU" sz="1600" b="0" i="0" u="none" strike="noStrike" dirty="0">
                        <a:solidFill>
                          <a:schemeClr val="bg1"/>
                        </a:solidFill>
                        <a:latin typeface="Calibri"/>
                      </a:endParaRPr>
                    </a:p>
                  </a:txBody>
                  <a:tcPr marL="9525" marR="9525" marT="9525" marB="0" anchor="ctr">
                    <a:solidFill>
                      <a:schemeClr val="accent1">
                        <a:lumMod val="75000"/>
                      </a:schemeClr>
                    </a:solidFill>
                  </a:tcPr>
                </a:tc>
                <a:extLst>
                  <a:ext uri="{0D108BD9-81ED-4DB2-BD59-A6C34878D82A}">
                    <a16:rowId xmlns:a16="http://schemas.microsoft.com/office/drawing/2014/main" val="10003"/>
                  </a:ext>
                </a:extLst>
              </a:tr>
              <a:tr h="472731">
                <a:tc>
                  <a:txBody>
                    <a:bodyPr/>
                    <a:lstStyle/>
                    <a:p>
                      <a:pPr algn="ctr">
                        <a:defRPr/>
                      </a:pPr>
                      <a:r>
                        <a:rPr lang="ru-RU" sz="1600" b="1" u="none" strike="noStrike">
                          <a:solidFill>
                            <a:schemeClr val="tx1"/>
                          </a:solidFill>
                        </a:rPr>
                        <a:t>ИТОГО:</a:t>
                      </a:r>
                      <a:endParaRPr lang="ru-RU" sz="1600" b="1" i="0" u="none" strike="noStrike">
                        <a:solidFill>
                          <a:schemeClr val="tx1"/>
                        </a:solidFill>
                        <a:latin typeface="Calibri"/>
                      </a:endParaRPr>
                    </a:p>
                  </a:txBody>
                  <a:tcPr marL="9525" marR="9525" marT="9525" marB="0" anchor="ctr">
                    <a:solidFill>
                      <a:schemeClr val="accent3">
                        <a:lumMod val="60000"/>
                        <a:lumOff val="40000"/>
                      </a:schemeClr>
                    </a:solidFill>
                  </a:tcPr>
                </a:tc>
                <a:tc>
                  <a:txBody>
                    <a:bodyPr/>
                    <a:lstStyle/>
                    <a:p>
                      <a:pPr algn="ctr">
                        <a:defRPr/>
                      </a:pPr>
                      <a:r>
                        <a:rPr lang="ru-RU" sz="1600" b="1" u="none" strike="noStrike" dirty="0">
                          <a:solidFill>
                            <a:schemeClr val="tx1"/>
                          </a:solidFill>
                        </a:rPr>
                        <a:t>293 784 019,54</a:t>
                      </a:r>
                      <a:endParaRPr lang="ru-RU" sz="1600" b="1" i="0" u="none" strike="noStrike" dirty="0">
                        <a:solidFill>
                          <a:schemeClr val="tx1"/>
                        </a:solidFill>
                        <a:latin typeface="Calibri"/>
                      </a:endParaRPr>
                    </a:p>
                  </a:txBody>
                  <a:tcPr marL="9525" marR="9525" marT="9525" marB="0" anchor="ctr">
                    <a:solidFill>
                      <a:schemeClr val="accent3">
                        <a:lumMod val="60000"/>
                        <a:lumOff val="40000"/>
                      </a:schemeClr>
                    </a:solidFill>
                  </a:tcPr>
                </a:tc>
                <a:tc>
                  <a:txBody>
                    <a:bodyPr/>
                    <a:lstStyle/>
                    <a:p>
                      <a:pPr algn="ctr">
                        <a:defRPr/>
                      </a:pPr>
                      <a:r>
                        <a:rPr lang="ru-RU" sz="1600" b="1" u="none" strike="noStrike" dirty="0">
                          <a:solidFill>
                            <a:schemeClr val="tx1"/>
                          </a:solidFill>
                        </a:rPr>
                        <a:t>1 071 667 525,72</a:t>
                      </a:r>
                      <a:endParaRPr lang="ru-RU" sz="1600" b="1" i="0" u="none" strike="noStrike" dirty="0">
                        <a:solidFill>
                          <a:schemeClr val="tx1"/>
                        </a:solidFill>
                        <a:latin typeface="Calibri"/>
                      </a:endParaRPr>
                    </a:p>
                  </a:txBody>
                  <a:tcPr marL="9525" marR="9525" marT="9525" marB="0" anchor="ctr">
                    <a:solidFill>
                      <a:schemeClr val="accent3">
                        <a:lumMod val="60000"/>
                        <a:lumOff val="40000"/>
                      </a:schemeClr>
                    </a:solidFill>
                  </a:tcPr>
                </a:tc>
                <a:extLst>
                  <a:ext uri="{0D108BD9-81ED-4DB2-BD59-A6C34878D82A}">
                    <a16:rowId xmlns:a16="http://schemas.microsoft.com/office/drawing/2014/main" val="10004"/>
                  </a:ext>
                </a:extLst>
              </a:tr>
              <a:tr h="380784">
                <a:tc>
                  <a:txBody>
                    <a:bodyPr/>
                    <a:lstStyle/>
                    <a:p>
                      <a:pPr marL="0" algn="ctr" defTabSz="914400">
                        <a:defRPr/>
                      </a:pPr>
                      <a:endParaRPr lang="ru-RU" sz="2400" b="1" i="0">
                        <a:solidFill>
                          <a:schemeClr val="tx1"/>
                        </a:solidFill>
                        <a:latin typeface="Arial"/>
                        <a:ea typeface="Arial"/>
                        <a:cs typeface="Arial"/>
                      </a:endParaRPr>
                    </a:p>
                  </a:txBody>
                  <a:tcPr marL="9525" marR="9525" marT="9525" marB="0" anchor="ctr">
                    <a:solidFill>
                      <a:schemeClr val="accent3">
                        <a:lumMod val="60000"/>
                        <a:lumOff val="40000"/>
                      </a:schemeClr>
                    </a:solidFill>
                  </a:tcPr>
                </a:tc>
                <a:tc gridSpan="2">
                  <a:txBody>
                    <a:bodyPr/>
                    <a:lstStyle/>
                    <a:p>
                      <a:pPr algn="ctr">
                        <a:defRPr/>
                      </a:pPr>
                      <a:r>
                        <a:rPr lang="el-GR" sz="2400" b="1" i="0" dirty="0">
                          <a:solidFill>
                            <a:srgbClr val="002060"/>
                          </a:solidFill>
                          <a:latin typeface="Arial"/>
                          <a:ea typeface="Arial"/>
                          <a:cs typeface="Arial"/>
                        </a:rPr>
                        <a:t>Σ</a:t>
                      </a:r>
                      <a:r>
                        <a:rPr lang="ru-RU" sz="2400" b="1" u="none" strike="noStrike" dirty="0">
                          <a:solidFill>
                            <a:srgbClr val="002060"/>
                          </a:solidFill>
                        </a:rPr>
                        <a:t> </a:t>
                      </a:r>
                      <a:r>
                        <a:rPr lang="en-US" sz="2400" b="1" u="none" strike="noStrike" dirty="0">
                          <a:solidFill>
                            <a:srgbClr val="002060"/>
                          </a:solidFill>
                        </a:rPr>
                        <a:t>1 </a:t>
                      </a:r>
                      <a:r>
                        <a:rPr lang="ru-RU" sz="2400" b="1" u="none" strike="noStrike" dirty="0">
                          <a:solidFill>
                            <a:srgbClr val="002060"/>
                          </a:solidFill>
                        </a:rPr>
                        <a:t>365 451 545,26</a:t>
                      </a:r>
                      <a:endParaRPr lang="ru-RU" sz="2400" b="1" i="0" u="none" strike="noStrike" dirty="0">
                        <a:solidFill>
                          <a:srgbClr val="002060"/>
                        </a:solidFill>
                        <a:latin typeface="Calibri"/>
                      </a:endParaRPr>
                    </a:p>
                  </a:txBody>
                  <a:tcPr marL="9525" marR="9525" marT="9525" marB="0" anchor="ctr">
                    <a:solidFill>
                      <a:schemeClr val="accent3">
                        <a:lumMod val="60000"/>
                        <a:lumOff val="40000"/>
                      </a:schemeClr>
                    </a:solidFill>
                  </a:tcPr>
                </a:tc>
                <a:tc hMerge="1">
                  <a:txBody>
                    <a:bodyPr/>
                    <a:lstStyle/>
                    <a:p>
                      <a:endParaRPr/>
                    </a:p>
                  </a:txBody>
                  <a:tcPr/>
                </a:tc>
                <a:extLst>
                  <a:ext uri="{0D108BD9-81ED-4DB2-BD59-A6C34878D82A}">
                    <a16:rowId xmlns:a16="http://schemas.microsoft.com/office/drawing/2014/main" val="10005"/>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773865716"/>
              </p:ext>
            </p:extLst>
          </p:nvPr>
        </p:nvGraphicFramePr>
        <p:xfrm>
          <a:off x="1637151" y="4044320"/>
          <a:ext cx="4293466" cy="2490100"/>
        </p:xfrm>
        <a:graphic>
          <a:graphicData uri="http://schemas.openxmlformats.org/drawingml/2006/table">
            <a:tbl>
              <a:tblPr>
                <a:tableStyleId>{1C4E5CC2-BC16-9F19-2FCB-D7A49B1E8F06}</a:tableStyleId>
              </a:tblPr>
              <a:tblGrid>
                <a:gridCol w="599354">
                  <a:extLst>
                    <a:ext uri="{9D8B030D-6E8A-4147-A177-3AD203B41FA5}">
                      <a16:colId xmlns:a16="http://schemas.microsoft.com/office/drawing/2014/main" val="20000"/>
                    </a:ext>
                  </a:extLst>
                </a:gridCol>
                <a:gridCol w="942975">
                  <a:extLst>
                    <a:ext uri="{9D8B030D-6E8A-4147-A177-3AD203B41FA5}">
                      <a16:colId xmlns:a16="http://schemas.microsoft.com/office/drawing/2014/main" val="20001"/>
                    </a:ext>
                  </a:extLst>
                </a:gridCol>
                <a:gridCol w="942975">
                  <a:extLst>
                    <a:ext uri="{9D8B030D-6E8A-4147-A177-3AD203B41FA5}">
                      <a16:colId xmlns:a16="http://schemas.microsoft.com/office/drawing/2014/main" val="20002"/>
                    </a:ext>
                  </a:extLst>
                </a:gridCol>
                <a:gridCol w="942975">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tblGrid>
              <a:tr h="607744">
                <a:tc>
                  <a:txBody>
                    <a:bodyPr/>
                    <a:lstStyle/>
                    <a:p>
                      <a:pPr algn="ctr">
                        <a:defRPr/>
                      </a:pPr>
                      <a:r>
                        <a:rPr lang="ru-RU" sz="1100" u="none" strike="noStrike">
                          <a:solidFill>
                            <a:schemeClr val="bg1"/>
                          </a:solidFill>
                        </a:rPr>
                        <a:t>СРО</a:t>
                      </a:r>
                      <a:endParaRPr lang="ru-RU" sz="1100" b="1"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Прирост </a:t>
                      </a:r>
                      <a:br>
                        <a:rPr lang="ru-RU" sz="1100" u="none" strike="noStrike">
                          <a:solidFill>
                            <a:schemeClr val="bg1"/>
                          </a:solidFill>
                        </a:rPr>
                      </a:br>
                      <a:r>
                        <a:rPr lang="ru-RU" sz="1100" u="none" strike="noStrike">
                          <a:solidFill>
                            <a:schemeClr val="bg1"/>
                          </a:solidFill>
                        </a:rPr>
                        <a:t>КФ ВВ</a:t>
                      </a:r>
                      <a:endParaRPr lang="ru-RU" sz="1100" b="0"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За  счет </a:t>
                      </a:r>
                      <a:br>
                        <a:rPr lang="ru-RU" sz="1100" u="none" strike="noStrike">
                          <a:solidFill>
                            <a:schemeClr val="bg1"/>
                          </a:solidFill>
                        </a:rPr>
                      </a:br>
                      <a:r>
                        <a:rPr lang="ru-RU" sz="1100" u="none" strike="noStrike">
                          <a:solidFill>
                            <a:schemeClr val="bg1"/>
                          </a:solidFill>
                        </a:rPr>
                        <a:t>новых </a:t>
                      </a:r>
                      <a:br>
                        <a:rPr lang="ru-RU" sz="1100" u="none" strike="noStrike">
                          <a:solidFill>
                            <a:schemeClr val="bg1"/>
                          </a:solidFill>
                        </a:rPr>
                      </a:br>
                      <a:r>
                        <a:rPr lang="ru-RU" sz="1100" u="none" strike="noStrike">
                          <a:solidFill>
                            <a:schemeClr val="bg1"/>
                          </a:solidFill>
                        </a:rPr>
                        <a:t>членов</a:t>
                      </a:r>
                      <a:endParaRPr lang="ru-RU" sz="1100" b="0"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За счет</a:t>
                      </a:r>
                      <a:br>
                        <a:rPr lang="ru-RU" sz="1100" u="none" strike="noStrike">
                          <a:solidFill>
                            <a:schemeClr val="bg1"/>
                          </a:solidFill>
                        </a:rPr>
                      </a:br>
                      <a:r>
                        <a:rPr lang="ru-RU" sz="1100" u="none" strike="noStrike">
                          <a:solidFill>
                            <a:schemeClr val="bg1"/>
                          </a:solidFill>
                        </a:rPr>
                        <a:t> увеличения </a:t>
                      </a:r>
                      <a:br>
                        <a:rPr lang="ru-RU" sz="1100" u="none" strike="noStrike">
                          <a:solidFill>
                            <a:schemeClr val="bg1"/>
                          </a:solidFill>
                        </a:rPr>
                      </a:br>
                      <a:r>
                        <a:rPr lang="ru-RU" sz="1100" u="none" strike="noStrike">
                          <a:solidFill>
                            <a:schemeClr val="bg1"/>
                          </a:solidFill>
                        </a:rPr>
                        <a:t>уровней КФ</a:t>
                      </a:r>
                      <a:endParaRPr lang="ru-RU" sz="1100" b="0"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За счет</a:t>
                      </a:r>
                      <a:br>
                        <a:rPr lang="ru-RU" sz="1100" u="none" strike="noStrike">
                          <a:solidFill>
                            <a:schemeClr val="bg1"/>
                          </a:solidFill>
                        </a:rPr>
                      </a:br>
                      <a:r>
                        <a:rPr lang="ru-RU" sz="1100" u="none" strike="noStrike">
                          <a:solidFill>
                            <a:schemeClr val="bg1"/>
                          </a:solidFill>
                        </a:rPr>
                        <a:t> депозитов </a:t>
                      </a:r>
                      <a:br>
                        <a:rPr lang="ru-RU" sz="1100" u="none" strike="noStrike">
                          <a:solidFill>
                            <a:schemeClr val="bg1"/>
                          </a:solidFill>
                        </a:rPr>
                      </a:br>
                      <a:r>
                        <a:rPr lang="ru-RU" sz="1100" u="none" strike="noStrike">
                          <a:solidFill>
                            <a:schemeClr val="bg1"/>
                          </a:solidFill>
                        </a:rPr>
                        <a:t>банка</a:t>
                      </a:r>
                      <a:endParaRPr lang="ru-RU" sz="1100" b="0" i="0" u="none" strike="noStrike">
                        <a:solidFill>
                          <a:schemeClr val="bg1"/>
                        </a:solidFill>
                        <a:latin typeface="Calibri"/>
                      </a:endParaRPr>
                    </a:p>
                  </a:txBody>
                  <a:tcPr marL="9525" marR="9525" marT="9525" marB="0" anchor="ctr">
                    <a:solidFill>
                      <a:srgbClr val="002060"/>
                    </a:solidFill>
                  </a:tcPr>
                </a:tc>
                <a:extLst>
                  <a:ext uri="{0D108BD9-81ED-4DB2-BD59-A6C34878D82A}">
                    <a16:rowId xmlns:a16="http://schemas.microsoft.com/office/drawing/2014/main" val="10000"/>
                  </a:ext>
                </a:extLst>
              </a:tr>
              <a:tr h="528996">
                <a:tc>
                  <a:txBody>
                    <a:bodyPr/>
                    <a:lstStyle/>
                    <a:p>
                      <a:pPr algn="ctr">
                        <a:defRPr/>
                      </a:pPr>
                      <a:r>
                        <a:rPr lang="ru-RU" sz="1100" b="1" u="none" strike="noStrike">
                          <a:solidFill>
                            <a:schemeClr val="accent5">
                              <a:lumMod val="50000"/>
                            </a:schemeClr>
                          </a:solidFill>
                        </a:rPr>
                        <a:t>Союз</a:t>
                      </a:r>
                      <a:endParaRPr lang="en-US" sz="1100" b="1" u="none" strike="noStrike">
                        <a:solidFill>
                          <a:schemeClr val="accent5">
                            <a:lumMod val="50000"/>
                          </a:schemeClr>
                        </a:solidFill>
                      </a:endParaRPr>
                    </a:p>
                    <a:p>
                      <a:pPr algn="ctr">
                        <a:defRPr/>
                      </a:pPr>
                      <a:r>
                        <a:rPr lang="ru-RU" sz="1100" b="1" u="none" strike="noStrike">
                          <a:solidFill>
                            <a:schemeClr val="accent5">
                              <a:lumMod val="50000"/>
                            </a:schemeClr>
                          </a:solidFill>
                        </a:rPr>
                        <a:t>атом</a:t>
                      </a:r>
                      <a:endParaRPr lang="en-US" sz="1100" b="1" u="none" strike="noStrike">
                        <a:solidFill>
                          <a:schemeClr val="accent5">
                            <a:lumMod val="50000"/>
                          </a:schemeClr>
                        </a:solidFill>
                      </a:endParaRPr>
                    </a:p>
                    <a:p>
                      <a:pPr algn="ctr">
                        <a:defRPr/>
                      </a:pPr>
                      <a:r>
                        <a:rPr lang="ru-RU" sz="1100" b="1" u="none" strike="noStrike">
                          <a:solidFill>
                            <a:schemeClr val="accent5">
                              <a:lumMod val="50000"/>
                            </a:schemeClr>
                          </a:solidFill>
                        </a:rPr>
                        <a:t>строй</a:t>
                      </a:r>
                      <a:endParaRPr lang="ru-RU" sz="1100" b="1" i="0" u="none" strike="noStrike">
                        <a:solidFill>
                          <a:schemeClr val="accent5">
                            <a:lumMod val="50000"/>
                          </a:schemeClr>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13 142 513,83</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100 000,00</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a:t>7 000 000,00</a:t>
                      </a:r>
                      <a:endParaRPr lang="ru-RU" sz="1100" b="1" i="0" u="none" strike="noStrike">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6 042 513,83</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extLst>
                  <a:ext uri="{0D108BD9-81ED-4DB2-BD59-A6C34878D82A}">
                    <a16:rowId xmlns:a16="http://schemas.microsoft.com/office/drawing/2014/main" val="10001"/>
                  </a:ext>
                </a:extLst>
              </a:tr>
              <a:tr h="528996">
                <a:tc>
                  <a:txBody>
                    <a:bodyPr/>
                    <a:lstStyle/>
                    <a:p>
                      <a:pPr algn="ctr">
                        <a:defRPr/>
                      </a:pPr>
                      <a:r>
                        <a:rPr lang="ru-RU" sz="1100" b="1" u="none" strike="noStrike">
                          <a:solidFill>
                            <a:schemeClr val="accent5">
                              <a:lumMod val="50000"/>
                            </a:schemeClr>
                          </a:solidFill>
                        </a:rPr>
                        <a:t>Союз</a:t>
                      </a:r>
                      <a:endParaRPr/>
                    </a:p>
                    <a:p>
                      <a:pPr algn="ctr">
                        <a:defRPr/>
                      </a:pPr>
                      <a:r>
                        <a:rPr lang="ru-RU" sz="1100" b="1" u="none" strike="noStrike">
                          <a:solidFill>
                            <a:schemeClr val="accent5">
                              <a:lumMod val="50000"/>
                            </a:schemeClr>
                          </a:solidFill>
                        </a:rPr>
                        <a:t>Атом</a:t>
                      </a:r>
                      <a:endParaRPr/>
                    </a:p>
                    <a:p>
                      <a:pPr algn="ctr">
                        <a:defRPr/>
                      </a:pPr>
                      <a:r>
                        <a:rPr lang="ru-RU" sz="1100" b="1" u="none" strike="noStrike">
                          <a:solidFill>
                            <a:schemeClr val="accent5">
                              <a:lumMod val="50000"/>
                            </a:schemeClr>
                          </a:solidFill>
                        </a:rPr>
                        <a:t>проект</a:t>
                      </a:r>
                      <a:endParaRPr lang="ru-RU" sz="1100" b="1" i="0" u="none" strike="noStrike">
                        <a:solidFill>
                          <a:schemeClr val="accent5">
                            <a:lumMod val="50000"/>
                          </a:schemeClr>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3 362 357,95</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600 000,00</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900 000,00</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1 862 357,95</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extLst>
                  <a:ext uri="{0D108BD9-81ED-4DB2-BD59-A6C34878D82A}">
                    <a16:rowId xmlns:a16="http://schemas.microsoft.com/office/drawing/2014/main" val="10002"/>
                  </a:ext>
                </a:extLst>
              </a:tr>
              <a:tr h="528996">
                <a:tc>
                  <a:txBody>
                    <a:bodyPr/>
                    <a:lstStyle/>
                    <a:p>
                      <a:pPr algn="ctr">
                        <a:defRPr/>
                      </a:pPr>
                      <a:r>
                        <a:rPr lang="ru-RU" sz="1100" b="1" u="none" strike="noStrike">
                          <a:solidFill>
                            <a:schemeClr val="accent5">
                              <a:lumMod val="50000"/>
                            </a:schemeClr>
                          </a:solidFill>
                        </a:rPr>
                        <a:t>Союз</a:t>
                      </a:r>
                      <a:endParaRPr/>
                    </a:p>
                    <a:p>
                      <a:pPr algn="ctr">
                        <a:defRPr/>
                      </a:pPr>
                      <a:r>
                        <a:rPr lang="ru-RU" sz="1100" b="1" u="none" strike="noStrike">
                          <a:solidFill>
                            <a:schemeClr val="accent5">
                              <a:lumMod val="50000"/>
                            </a:schemeClr>
                          </a:solidFill>
                        </a:rPr>
                        <a:t>Атом</a:t>
                      </a:r>
                      <a:endParaRPr/>
                    </a:p>
                    <a:p>
                      <a:pPr algn="ctr">
                        <a:defRPr/>
                      </a:pPr>
                      <a:r>
                        <a:rPr lang="ru-RU" sz="1100" b="1" u="none" strike="noStrike">
                          <a:solidFill>
                            <a:schemeClr val="accent5">
                              <a:lumMod val="50000"/>
                            </a:schemeClr>
                          </a:solidFill>
                        </a:rPr>
                        <a:t>гео</a:t>
                      </a:r>
                      <a:endParaRPr lang="ru-RU" sz="1100" b="1" i="0" u="none" strike="noStrike">
                        <a:solidFill>
                          <a:schemeClr val="accent5">
                            <a:lumMod val="50000"/>
                          </a:schemeClr>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760 212,59</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150 000,00</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0,00</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tc>
                  <a:txBody>
                    <a:bodyPr/>
                    <a:lstStyle/>
                    <a:p>
                      <a:pPr algn="ctr">
                        <a:defRPr/>
                      </a:pPr>
                      <a:r>
                        <a:rPr lang="ru-RU" sz="1100" b="1" u="none" strike="noStrike" dirty="0"/>
                        <a:t>610 212,59</a:t>
                      </a:r>
                      <a:endParaRPr lang="ru-RU" sz="1100" b="1" i="0" u="none" strike="noStrike" dirty="0">
                        <a:solidFill>
                          <a:srgbClr val="000000"/>
                        </a:solidFill>
                        <a:latin typeface="Calibri"/>
                      </a:endParaRPr>
                    </a:p>
                  </a:txBody>
                  <a:tcPr marL="9525" marR="9525" marT="9525" marB="0" anchor="ctr">
                    <a:solidFill>
                      <a:srgbClr val="00B0F0">
                        <a:alpha val="50000"/>
                      </a:srgbClr>
                    </a:solidFill>
                  </a:tcPr>
                </a:tc>
                <a:extLst>
                  <a:ext uri="{0D108BD9-81ED-4DB2-BD59-A6C34878D82A}">
                    <a16:rowId xmlns:a16="http://schemas.microsoft.com/office/drawing/2014/main" val="10003"/>
                  </a:ext>
                </a:extLst>
              </a:tr>
              <a:tr h="295368">
                <a:tc>
                  <a:txBody>
                    <a:bodyPr/>
                    <a:lstStyle/>
                    <a:p>
                      <a:pPr algn="ctr">
                        <a:defRPr/>
                      </a:pPr>
                      <a:r>
                        <a:rPr lang="ru-RU" sz="1100" b="1" u="none" strike="noStrike">
                          <a:solidFill>
                            <a:schemeClr val="tx1"/>
                          </a:solidFill>
                        </a:rPr>
                        <a:t>ИТОГО:</a:t>
                      </a:r>
                      <a:endParaRPr lang="ru-RU" sz="1100" b="1" i="0" u="none" strike="noStrike">
                        <a:solidFill>
                          <a:schemeClr val="tx1"/>
                        </a:solidFill>
                        <a:latin typeface="Calibri"/>
                      </a:endParaRPr>
                    </a:p>
                  </a:txBody>
                  <a:tcPr marL="9525" marR="9525" marT="9525" marB="0" anchor="ctr">
                    <a:solidFill>
                      <a:schemeClr val="bg2">
                        <a:lumMod val="90000"/>
                      </a:schemeClr>
                    </a:solidFill>
                  </a:tcPr>
                </a:tc>
                <a:tc>
                  <a:txBody>
                    <a:bodyPr/>
                    <a:lstStyle/>
                    <a:p>
                      <a:pPr algn="ctr">
                        <a:defRPr/>
                      </a:pPr>
                      <a:r>
                        <a:rPr lang="ru-RU" sz="1100" b="1" u="none" strike="noStrike" dirty="0">
                          <a:solidFill>
                            <a:schemeClr val="tx1"/>
                          </a:solidFill>
                        </a:rPr>
                        <a:t>17 265 084,37</a:t>
                      </a:r>
                      <a:endParaRPr lang="ru-RU" sz="1100" b="1" i="0" u="none" strike="noStrike" dirty="0">
                        <a:solidFill>
                          <a:schemeClr val="tx1"/>
                        </a:solidFill>
                        <a:latin typeface="Calibri"/>
                      </a:endParaRPr>
                    </a:p>
                  </a:txBody>
                  <a:tcPr marL="9525" marR="9525" marT="9525" marB="0" anchor="ctr">
                    <a:solidFill>
                      <a:schemeClr val="bg2">
                        <a:lumMod val="90000"/>
                      </a:schemeClr>
                    </a:solidFill>
                  </a:tcPr>
                </a:tc>
                <a:tc>
                  <a:txBody>
                    <a:bodyPr/>
                    <a:lstStyle/>
                    <a:p>
                      <a:pPr algn="ctr">
                        <a:defRPr/>
                      </a:pPr>
                      <a:r>
                        <a:rPr lang="ru-RU" sz="1100" b="1" u="none" strike="noStrike" dirty="0">
                          <a:solidFill>
                            <a:schemeClr val="tx1"/>
                          </a:solidFill>
                        </a:rPr>
                        <a:t>850 000,00</a:t>
                      </a:r>
                      <a:endParaRPr lang="ru-RU" sz="1100" b="1" i="0" u="none" strike="noStrike" dirty="0">
                        <a:solidFill>
                          <a:schemeClr val="tx1"/>
                        </a:solidFill>
                        <a:latin typeface="Calibri"/>
                      </a:endParaRPr>
                    </a:p>
                  </a:txBody>
                  <a:tcPr marL="9525" marR="9525" marT="9525" marB="0" anchor="ctr">
                    <a:solidFill>
                      <a:schemeClr val="bg2">
                        <a:lumMod val="90000"/>
                      </a:schemeClr>
                    </a:solidFill>
                  </a:tcPr>
                </a:tc>
                <a:tc>
                  <a:txBody>
                    <a:bodyPr/>
                    <a:lstStyle/>
                    <a:p>
                      <a:pPr algn="ctr">
                        <a:defRPr/>
                      </a:pPr>
                      <a:r>
                        <a:rPr lang="ru-RU" sz="1100" b="1" u="none" strike="noStrike" dirty="0">
                          <a:solidFill>
                            <a:schemeClr val="tx1"/>
                          </a:solidFill>
                        </a:rPr>
                        <a:t>7 900 000,00</a:t>
                      </a:r>
                      <a:endParaRPr lang="ru-RU" sz="1100" b="1" i="0" u="none" strike="noStrike" dirty="0">
                        <a:solidFill>
                          <a:schemeClr val="tx1"/>
                        </a:solidFill>
                        <a:latin typeface="Calibri"/>
                      </a:endParaRPr>
                    </a:p>
                  </a:txBody>
                  <a:tcPr marL="9525" marR="9525" marT="9525" marB="0" anchor="ctr">
                    <a:solidFill>
                      <a:schemeClr val="bg2">
                        <a:lumMod val="90000"/>
                      </a:schemeClr>
                    </a:solidFill>
                  </a:tcPr>
                </a:tc>
                <a:tc>
                  <a:txBody>
                    <a:bodyPr/>
                    <a:lstStyle/>
                    <a:p>
                      <a:pPr algn="ctr">
                        <a:defRPr/>
                      </a:pPr>
                      <a:r>
                        <a:rPr lang="ru-RU" sz="1100" b="1" u="none" strike="noStrike" dirty="0">
                          <a:solidFill>
                            <a:schemeClr val="tx1"/>
                          </a:solidFill>
                        </a:rPr>
                        <a:t>8 515 084,37</a:t>
                      </a:r>
                      <a:endParaRPr lang="ru-RU" sz="1100" b="1" i="0" u="none" strike="noStrike" dirty="0">
                        <a:solidFill>
                          <a:schemeClr val="tx1"/>
                        </a:solidFill>
                        <a:latin typeface="Calibri"/>
                      </a:endParaRPr>
                    </a:p>
                  </a:txBody>
                  <a:tcPr marL="9525" marR="9525" marT="9525" marB="0" anchor="ctr">
                    <a:solidFill>
                      <a:schemeClr val="bg2">
                        <a:lumMod val="90000"/>
                      </a:schemeClr>
                    </a:solidFill>
                  </a:tcPr>
                </a:tc>
                <a:extLst>
                  <a:ext uri="{0D108BD9-81ED-4DB2-BD59-A6C34878D82A}">
                    <a16:rowId xmlns:a16="http://schemas.microsoft.com/office/drawing/2014/main" val="10004"/>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820723907"/>
              </p:ext>
            </p:extLst>
          </p:nvPr>
        </p:nvGraphicFramePr>
        <p:xfrm>
          <a:off x="6137626" y="4044320"/>
          <a:ext cx="4484487" cy="2490098"/>
        </p:xfrm>
        <a:graphic>
          <a:graphicData uri="http://schemas.openxmlformats.org/drawingml/2006/table">
            <a:tbl>
              <a:tblPr>
                <a:tableStyleId>{1C4E5CC2-BC16-9F19-2FCB-D7A49B1E8F06}</a:tableStyleId>
              </a:tblPr>
              <a:tblGrid>
                <a:gridCol w="618040">
                  <a:extLst>
                    <a:ext uri="{9D8B030D-6E8A-4147-A177-3AD203B41FA5}">
                      <a16:colId xmlns:a16="http://schemas.microsoft.com/office/drawing/2014/main" val="20000"/>
                    </a:ext>
                  </a:extLst>
                </a:gridCol>
                <a:gridCol w="972374">
                  <a:extLst>
                    <a:ext uri="{9D8B030D-6E8A-4147-A177-3AD203B41FA5}">
                      <a16:colId xmlns:a16="http://schemas.microsoft.com/office/drawing/2014/main" val="20001"/>
                    </a:ext>
                  </a:extLst>
                </a:gridCol>
                <a:gridCol w="972374">
                  <a:extLst>
                    <a:ext uri="{9D8B030D-6E8A-4147-A177-3AD203B41FA5}">
                      <a16:colId xmlns:a16="http://schemas.microsoft.com/office/drawing/2014/main" val="20002"/>
                    </a:ext>
                  </a:extLst>
                </a:gridCol>
                <a:gridCol w="972374">
                  <a:extLst>
                    <a:ext uri="{9D8B030D-6E8A-4147-A177-3AD203B41FA5}">
                      <a16:colId xmlns:a16="http://schemas.microsoft.com/office/drawing/2014/main" val="20003"/>
                    </a:ext>
                  </a:extLst>
                </a:gridCol>
                <a:gridCol w="949325">
                  <a:extLst>
                    <a:ext uri="{9D8B030D-6E8A-4147-A177-3AD203B41FA5}">
                      <a16:colId xmlns:a16="http://schemas.microsoft.com/office/drawing/2014/main" val="20004"/>
                    </a:ext>
                  </a:extLst>
                </a:gridCol>
              </a:tblGrid>
              <a:tr h="661883">
                <a:tc>
                  <a:txBody>
                    <a:bodyPr/>
                    <a:lstStyle/>
                    <a:p>
                      <a:pPr algn="ctr">
                        <a:defRPr/>
                      </a:pPr>
                      <a:r>
                        <a:rPr lang="ru-RU" sz="1100" u="none" strike="noStrike">
                          <a:solidFill>
                            <a:schemeClr val="bg1"/>
                          </a:solidFill>
                        </a:rPr>
                        <a:t>СРО</a:t>
                      </a:r>
                      <a:endParaRPr lang="ru-RU" sz="1100" b="1"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Прирост </a:t>
                      </a:r>
                      <a:br>
                        <a:rPr lang="ru-RU" sz="1100" u="none" strike="noStrike">
                          <a:solidFill>
                            <a:schemeClr val="bg1"/>
                          </a:solidFill>
                        </a:rPr>
                      </a:br>
                      <a:r>
                        <a:rPr lang="ru-RU" sz="1100" u="none" strike="noStrike">
                          <a:solidFill>
                            <a:schemeClr val="bg1"/>
                          </a:solidFill>
                        </a:rPr>
                        <a:t>КФ ОДО</a:t>
                      </a:r>
                      <a:endParaRPr lang="ru-RU" sz="1100" b="0"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За  счет </a:t>
                      </a:r>
                      <a:br>
                        <a:rPr lang="ru-RU" sz="1100" u="none" strike="noStrike">
                          <a:solidFill>
                            <a:schemeClr val="bg1"/>
                          </a:solidFill>
                        </a:rPr>
                      </a:br>
                      <a:r>
                        <a:rPr lang="ru-RU" sz="1100" u="none" strike="noStrike">
                          <a:solidFill>
                            <a:schemeClr val="bg1"/>
                          </a:solidFill>
                        </a:rPr>
                        <a:t>новых </a:t>
                      </a:r>
                      <a:br>
                        <a:rPr lang="ru-RU" sz="1100" u="none" strike="noStrike">
                          <a:solidFill>
                            <a:schemeClr val="bg1"/>
                          </a:solidFill>
                        </a:rPr>
                      </a:br>
                      <a:r>
                        <a:rPr lang="ru-RU" sz="1100" u="none" strike="noStrike">
                          <a:solidFill>
                            <a:schemeClr val="bg1"/>
                          </a:solidFill>
                        </a:rPr>
                        <a:t>членов</a:t>
                      </a:r>
                      <a:endParaRPr lang="ru-RU" sz="1100" b="0"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За счет</a:t>
                      </a:r>
                      <a:br>
                        <a:rPr lang="ru-RU" sz="1100" u="none" strike="noStrike">
                          <a:solidFill>
                            <a:schemeClr val="bg1"/>
                          </a:solidFill>
                        </a:rPr>
                      </a:br>
                      <a:r>
                        <a:rPr lang="ru-RU" sz="1100" u="none" strike="noStrike">
                          <a:solidFill>
                            <a:schemeClr val="bg1"/>
                          </a:solidFill>
                        </a:rPr>
                        <a:t> увеличения </a:t>
                      </a:r>
                      <a:br>
                        <a:rPr lang="ru-RU" sz="1100" u="none" strike="noStrike">
                          <a:solidFill>
                            <a:schemeClr val="bg1"/>
                          </a:solidFill>
                        </a:rPr>
                      </a:br>
                      <a:r>
                        <a:rPr lang="ru-RU" sz="1100" u="none" strike="noStrike">
                          <a:solidFill>
                            <a:schemeClr val="bg1"/>
                          </a:solidFill>
                        </a:rPr>
                        <a:t>уровней КФ</a:t>
                      </a:r>
                      <a:endParaRPr lang="ru-RU" sz="1100" b="0" i="0" u="none" strike="noStrike">
                        <a:solidFill>
                          <a:schemeClr val="bg1"/>
                        </a:solidFill>
                        <a:latin typeface="Calibri"/>
                      </a:endParaRPr>
                    </a:p>
                  </a:txBody>
                  <a:tcPr marL="9525" marR="9525" marT="9525" marB="0" anchor="ctr">
                    <a:solidFill>
                      <a:srgbClr val="002060"/>
                    </a:solidFill>
                  </a:tcPr>
                </a:tc>
                <a:tc>
                  <a:txBody>
                    <a:bodyPr/>
                    <a:lstStyle/>
                    <a:p>
                      <a:pPr algn="ctr">
                        <a:defRPr/>
                      </a:pPr>
                      <a:r>
                        <a:rPr lang="ru-RU" sz="1100" u="none" strike="noStrike">
                          <a:solidFill>
                            <a:schemeClr val="bg1"/>
                          </a:solidFill>
                        </a:rPr>
                        <a:t>За счет</a:t>
                      </a:r>
                      <a:br>
                        <a:rPr lang="ru-RU" sz="1100" u="none" strike="noStrike">
                          <a:solidFill>
                            <a:schemeClr val="bg1"/>
                          </a:solidFill>
                        </a:rPr>
                      </a:br>
                      <a:r>
                        <a:rPr lang="ru-RU" sz="1100" u="none" strike="noStrike">
                          <a:solidFill>
                            <a:schemeClr val="bg1"/>
                          </a:solidFill>
                        </a:rPr>
                        <a:t> депозитов </a:t>
                      </a:r>
                      <a:br>
                        <a:rPr lang="ru-RU" sz="1100" u="none" strike="noStrike">
                          <a:solidFill>
                            <a:schemeClr val="bg1"/>
                          </a:solidFill>
                        </a:rPr>
                      </a:br>
                      <a:r>
                        <a:rPr lang="ru-RU" sz="1100" u="none" strike="noStrike">
                          <a:solidFill>
                            <a:schemeClr val="bg1"/>
                          </a:solidFill>
                        </a:rPr>
                        <a:t>банка</a:t>
                      </a:r>
                      <a:endParaRPr lang="ru-RU" sz="1100" b="0" i="0" u="none" strike="noStrike">
                        <a:solidFill>
                          <a:schemeClr val="bg1"/>
                        </a:solidFill>
                        <a:latin typeface="Calibri"/>
                      </a:endParaRPr>
                    </a:p>
                  </a:txBody>
                  <a:tcPr marL="9525" marR="9525" marT="9525" marB="0" anchor="ctr">
                    <a:solidFill>
                      <a:srgbClr val="002060"/>
                    </a:solidFill>
                  </a:tcPr>
                </a:tc>
                <a:extLst>
                  <a:ext uri="{0D108BD9-81ED-4DB2-BD59-A6C34878D82A}">
                    <a16:rowId xmlns:a16="http://schemas.microsoft.com/office/drawing/2014/main" val="10000"/>
                  </a:ext>
                </a:extLst>
              </a:tr>
              <a:tr h="457200">
                <a:tc>
                  <a:txBody>
                    <a:bodyPr/>
                    <a:lstStyle/>
                    <a:p>
                      <a:pPr algn="ctr">
                        <a:defRPr/>
                      </a:pPr>
                      <a:r>
                        <a:rPr lang="ru-RU" sz="1100" b="1" u="none" strike="noStrike">
                          <a:solidFill>
                            <a:schemeClr val="accent5">
                              <a:lumMod val="50000"/>
                            </a:schemeClr>
                          </a:solidFill>
                        </a:rPr>
                        <a:t>Союз</a:t>
                      </a:r>
                      <a:endParaRPr lang="en-US" sz="1100" b="1" u="none" strike="noStrike">
                        <a:solidFill>
                          <a:schemeClr val="accent5">
                            <a:lumMod val="50000"/>
                          </a:schemeClr>
                        </a:solidFill>
                      </a:endParaRPr>
                    </a:p>
                    <a:p>
                      <a:pPr algn="ctr">
                        <a:defRPr/>
                      </a:pPr>
                      <a:r>
                        <a:rPr lang="ru-RU" sz="1100" b="1" u="none" strike="noStrike">
                          <a:solidFill>
                            <a:schemeClr val="accent5">
                              <a:lumMod val="50000"/>
                            </a:schemeClr>
                          </a:solidFill>
                        </a:rPr>
                        <a:t>атом</a:t>
                      </a:r>
                      <a:endParaRPr lang="en-US" sz="1100" b="1" u="none" strike="noStrike">
                        <a:solidFill>
                          <a:schemeClr val="accent5">
                            <a:lumMod val="50000"/>
                          </a:schemeClr>
                        </a:solidFill>
                      </a:endParaRPr>
                    </a:p>
                    <a:p>
                      <a:pPr algn="ctr">
                        <a:defRPr/>
                      </a:pPr>
                      <a:r>
                        <a:rPr lang="ru-RU" sz="1100" b="1" u="none" strike="noStrike">
                          <a:solidFill>
                            <a:schemeClr val="accent5">
                              <a:lumMod val="50000"/>
                            </a:schemeClr>
                          </a:solidFill>
                        </a:rPr>
                        <a:t>строй</a:t>
                      </a:r>
                      <a:endParaRPr lang="ru-RU" sz="1100" b="1" i="0" u="none" strike="noStrike">
                        <a:solidFill>
                          <a:schemeClr val="accent5">
                            <a:lumMod val="50000"/>
                          </a:schemeClr>
                        </a:solidFill>
                        <a:latin typeface="Calibri"/>
                      </a:endParaRPr>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42 837 067,73</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0,00</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15 300 000,00</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27 537 067,73</a:t>
                      </a:r>
                      <a:endParaRPr dirty="0"/>
                    </a:p>
                  </a:txBody>
                  <a:tcPr marL="9525" marR="9525" marT="9525" marB="0" anchor="ctr">
                    <a:solidFill>
                      <a:srgbClr val="00B0F0">
                        <a:alpha val="50000"/>
                      </a:srgbClr>
                    </a:solidFill>
                  </a:tcPr>
                </a:tc>
                <a:extLst>
                  <a:ext uri="{0D108BD9-81ED-4DB2-BD59-A6C34878D82A}">
                    <a16:rowId xmlns:a16="http://schemas.microsoft.com/office/drawing/2014/main" val="10001"/>
                  </a:ext>
                </a:extLst>
              </a:tr>
              <a:tr h="514303">
                <a:tc>
                  <a:txBody>
                    <a:bodyPr/>
                    <a:lstStyle/>
                    <a:p>
                      <a:pPr algn="ctr">
                        <a:defRPr/>
                      </a:pPr>
                      <a:r>
                        <a:rPr lang="ru-RU" sz="1100" b="1" u="none" strike="noStrike">
                          <a:solidFill>
                            <a:schemeClr val="accent5">
                              <a:lumMod val="50000"/>
                            </a:schemeClr>
                          </a:solidFill>
                        </a:rPr>
                        <a:t>Союз</a:t>
                      </a:r>
                      <a:endParaRPr/>
                    </a:p>
                    <a:p>
                      <a:pPr algn="ctr">
                        <a:defRPr/>
                      </a:pPr>
                      <a:r>
                        <a:rPr lang="ru-RU" sz="1100" b="1" u="none" strike="noStrike">
                          <a:solidFill>
                            <a:schemeClr val="accent5">
                              <a:lumMod val="50000"/>
                            </a:schemeClr>
                          </a:solidFill>
                        </a:rPr>
                        <a:t>Атом</a:t>
                      </a:r>
                      <a:endParaRPr/>
                    </a:p>
                    <a:p>
                      <a:pPr algn="ctr">
                        <a:defRPr/>
                      </a:pPr>
                      <a:r>
                        <a:rPr lang="ru-RU" sz="1100" b="1" u="none" strike="noStrike">
                          <a:solidFill>
                            <a:schemeClr val="accent5">
                              <a:lumMod val="50000"/>
                            </a:schemeClr>
                          </a:solidFill>
                        </a:rPr>
                        <a:t>проект</a:t>
                      </a:r>
                      <a:endParaRPr lang="ru-RU" sz="1100" b="1" i="0" u="none" strike="noStrike">
                        <a:solidFill>
                          <a:schemeClr val="accent5">
                            <a:lumMod val="50000"/>
                          </a:schemeClr>
                        </a:solidFill>
                        <a:latin typeface="Calibri"/>
                      </a:endParaRPr>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8 460 866,42</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950 000,00</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750 000,00</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6 760 866,42</a:t>
                      </a:r>
                      <a:endParaRPr dirty="0"/>
                    </a:p>
                  </a:txBody>
                  <a:tcPr marL="9525" marR="9525" marT="9525" marB="0" anchor="ctr">
                    <a:solidFill>
                      <a:srgbClr val="00B0F0">
                        <a:alpha val="50000"/>
                      </a:srgbClr>
                    </a:solidFill>
                  </a:tcPr>
                </a:tc>
                <a:extLst>
                  <a:ext uri="{0D108BD9-81ED-4DB2-BD59-A6C34878D82A}">
                    <a16:rowId xmlns:a16="http://schemas.microsoft.com/office/drawing/2014/main" val="10002"/>
                  </a:ext>
                </a:extLst>
              </a:tr>
              <a:tr h="514303">
                <a:tc>
                  <a:txBody>
                    <a:bodyPr/>
                    <a:lstStyle/>
                    <a:p>
                      <a:pPr algn="ctr">
                        <a:defRPr/>
                      </a:pPr>
                      <a:r>
                        <a:rPr lang="ru-RU" sz="1100" b="1" u="none" strike="noStrike">
                          <a:solidFill>
                            <a:schemeClr val="accent5">
                              <a:lumMod val="50000"/>
                            </a:schemeClr>
                          </a:solidFill>
                        </a:rPr>
                        <a:t>Союз</a:t>
                      </a:r>
                      <a:endParaRPr/>
                    </a:p>
                    <a:p>
                      <a:pPr algn="ctr">
                        <a:defRPr/>
                      </a:pPr>
                      <a:r>
                        <a:rPr lang="ru-RU" sz="1100" b="1" u="none" strike="noStrike">
                          <a:solidFill>
                            <a:schemeClr val="accent5">
                              <a:lumMod val="50000"/>
                            </a:schemeClr>
                          </a:solidFill>
                        </a:rPr>
                        <a:t>Атом</a:t>
                      </a:r>
                      <a:endParaRPr/>
                    </a:p>
                    <a:p>
                      <a:pPr algn="ctr">
                        <a:defRPr/>
                      </a:pPr>
                      <a:r>
                        <a:rPr lang="ru-RU" sz="1100" b="1" u="none" strike="noStrike">
                          <a:solidFill>
                            <a:schemeClr val="accent5">
                              <a:lumMod val="50000"/>
                            </a:schemeClr>
                          </a:solidFill>
                        </a:rPr>
                        <a:t>гео</a:t>
                      </a:r>
                      <a:endParaRPr lang="ru-RU" sz="1100" b="1" i="0" u="none" strike="noStrike">
                        <a:solidFill>
                          <a:schemeClr val="accent5">
                            <a:lumMod val="50000"/>
                          </a:schemeClr>
                        </a:solidFill>
                        <a:latin typeface="Calibri"/>
                      </a:endParaRPr>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2 054 009,56</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150 000,00</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0,00</a:t>
                      </a:r>
                      <a:endParaRPr dirty="0"/>
                    </a:p>
                  </a:txBody>
                  <a:tcPr marL="9525" marR="9525" marT="9525" marB="0" anchor="ctr">
                    <a:solidFill>
                      <a:srgbClr val="00B0F0">
                        <a:alpha val="50000"/>
                      </a:srgbClr>
                    </a:solidFill>
                  </a:tcPr>
                </a:tc>
                <a:tc>
                  <a:txBody>
                    <a:bodyPr/>
                    <a:lstStyle/>
                    <a:p>
                      <a:pPr algn="ctr">
                        <a:defRPr/>
                      </a:pPr>
                      <a:r>
                        <a:rPr lang="ru-RU" sz="1100" b="1" i="0" u="none" strike="noStrike" dirty="0">
                          <a:solidFill>
                            <a:srgbClr val="000000"/>
                          </a:solidFill>
                          <a:latin typeface="Arial"/>
                        </a:rPr>
                        <a:t>1 904 009,56</a:t>
                      </a:r>
                      <a:endParaRPr dirty="0"/>
                    </a:p>
                  </a:txBody>
                  <a:tcPr marL="9525" marR="9525" marT="9525" marB="0" anchor="ctr">
                    <a:solidFill>
                      <a:srgbClr val="00B0F0">
                        <a:alpha val="50000"/>
                      </a:srgbClr>
                    </a:solidFill>
                  </a:tcPr>
                </a:tc>
                <a:extLst>
                  <a:ext uri="{0D108BD9-81ED-4DB2-BD59-A6C34878D82A}">
                    <a16:rowId xmlns:a16="http://schemas.microsoft.com/office/drawing/2014/main" val="10003"/>
                  </a:ext>
                </a:extLst>
              </a:tr>
              <a:tr h="287164">
                <a:tc>
                  <a:txBody>
                    <a:bodyPr/>
                    <a:lstStyle/>
                    <a:p>
                      <a:pPr algn="ctr">
                        <a:defRPr/>
                      </a:pPr>
                      <a:r>
                        <a:rPr lang="ru-RU" sz="1100" b="1" u="none" strike="noStrike">
                          <a:solidFill>
                            <a:schemeClr val="tx1"/>
                          </a:solidFill>
                        </a:rPr>
                        <a:t>ИТОГО:</a:t>
                      </a:r>
                      <a:endParaRPr lang="ru-RU" sz="1100" b="1" i="0" u="none" strike="noStrike">
                        <a:solidFill>
                          <a:schemeClr val="tx1"/>
                        </a:solidFill>
                        <a:latin typeface="Calibri"/>
                      </a:endParaRPr>
                    </a:p>
                  </a:txBody>
                  <a:tcPr marL="9525" marR="9525" marT="9525" marB="0" anchor="ctr">
                    <a:solidFill>
                      <a:schemeClr val="bg2">
                        <a:lumMod val="90000"/>
                      </a:schemeClr>
                    </a:solidFill>
                  </a:tcPr>
                </a:tc>
                <a:tc>
                  <a:txBody>
                    <a:bodyPr/>
                    <a:lstStyle/>
                    <a:p>
                      <a:pPr algn="ctr">
                        <a:defRPr/>
                      </a:pPr>
                      <a:r>
                        <a:rPr lang="ru-RU" sz="1100" b="1" i="0" u="none" strike="noStrike" dirty="0">
                          <a:solidFill>
                            <a:schemeClr val="tx1"/>
                          </a:solidFill>
                          <a:latin typeface="Arial"/>
                        </a:rPr>
                        <a:t>53 351 943,71</a:t>
                      </a:r>
                      <a:endParaRPr dirty="0"/>
                    </a:p>
                  </a:txBody>
                  <a:tcPr marL="9525" marR="9525" marT="9525" marB="0" anchor="ctr">
                    <a:solidFill>
                      <a:schemeClr val="bg2">
                        <a:lumMod val="90000"/>
                      </a:schemeClr>
                    </a:solidFill>
                  </a:tcPr>
                </a:tc>
                <a:tc>
                  <a:txBody>
                    <a:bodyPr/>
                    <a:lstStyle/>
                    <a:p>
                      <a:pPr algn="ctr">
                        <a:defRPr/>
                      </a:pPr>
                      <a:r>
                        <a:rPr lang="ru-RU" sz="1100" b="1" i="0" u="none" strike="noStrike" dirty="0">
                          <a:solidFill>
                            <a:schemeClr val="tx1"/>
                          </a:solidFill>
                          <a:latin typeface="Arial"/>
                        </a:rPr>
                        <a:t>1 100 000,00</a:t>
                      </a:r>
                      <a:endParaRPr dirty="0"/>
                    </a:p>
                  </a:txBody>
                  <a:tcPr marL="9525" marR="9525" marT="9525" marB="0" anchor="ctr">
                    <a:solidFill>
                      <a:schemeClr val="bg2">
                        <a:lumMod val="90000"/>
                      </a:schemeClr>
                    </a:solidFill>
                  </a:tcPr>
                </a:tc>
                <a:tc>
                  <a:txBody>
                    <a:bodyPr/>
                    <a:lstStyle/>
                    <a:p>
                      <a:pPr algn="ctr">
                        <a:defRPr/>
                      </a:pPr>
                      <a:r>
                        <a:rPr lang="ru-RU" sz="1100" b="1" i="0" u="none" strike="noStrike" dirty="0">
                          <a:solidFill>
                            <a:schemeClr val="tx1"/>
                          </a:solidFill>
                          <a:latin typeface="Arial"/>
                        </a:rPr>
                        <a:t>16 050 000,00</a:t>
                      </a:r>
                      <a:endParaRPr dirty="0"/>
                    </a:p>
                  </a:txBody>
                  <a:tcPr marL="9525" marR="9525" marT="9525" marB="0" anchor="ctr">
                    <a:solidFill>
                      <a:schemeClr val="bg2">
                        <a:lumMod val="90000"/>
                      </a:schemeClr>
                    </a:solidFill>
                  </a:tcPr>
                </a:tc>
                <a:tc>
                  <a:txBody>
                    <a:bodyPr/>
                    <a:lstStyle/>
                    <a:p>
                      <a:pPr algn="ctr">
                        <a:defRPr/>
                      </a:pPr>
                      <a:r>
                        <a:rPr lang="ru-RU" sz="1100" b="1" i="0" u="none" strike="noStrike" dirty="0">
                          <a:solidFill>
                            <a:schemeClr val="tx1"/>
                          </a:solidFill>
                          <a:latin typeface="Arial"/>
                        </a:rPr>
                        <a:t>36 201 943,71</a:t>
                      </a:r>
                      <a:endParaRPr dirty="0"/>
                    </a:p>
                  </a:txBody>
                  <a:tcPr marL="9525" marR="9525" marT="9525" marB="0" anchor="ctr">
                    <a:solidFill>
                      <a:schemeClr val="bg2">
                        <a:lumMod val="90000"/>
                      </a:schemeClr>
                    </a:solidFill>
                  </a:tcPr>
                </a:tc>
                <a:extLst>
                  <a:ext uri="{0D108BD9-81ED-4DB2-BD59-A6C34878D82A}">
                    <a16:rowId xmlns:a16="http://schemas.microsoft.com/office/drawing/2014/main" val="10004"/>
                  </a:ext>
                </a:extLst>
              </a:tr>
            </a:tbl>
          </a:graphicData>
        </a:graphic>
      </p:graphicFrame>
      <p:cxnSp>
        <p:nvCxnSpPr>
          <p:cNvPr id="8" name="Прямая соединительная линия 7"/>
          <p:cNvCxnSpPr>
            <a:cxnSpLocks/>
          </p:cNvCxnSpPr>
          <p:nvPr/>
        </p:nvCxnSpPr>
        <p:spPr bwMode="auto">
          <a:xfrm>
            <a:off x="6030385" y="3648652"/>
            <a:ext cx="10200" cy="28857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Заголовок 1"/>
          <p:cNvSpPr txBox="1"/>
          <p:nvPr/>
        </p:nvSpPr>
        <p:spPr bwMode="auto">
          <a:xfrm>
            <a:off x="2697139" y="3648652"/>
            <a:ext cx="2173490" cy="343560"/>
          </a:xfrm>
          <a:prstGeom prst="rect">
            <a:avLst/>
          </a:prstGeom>
        </p:spPr>
        <p:txBody>
          <a:bodyPr vert="horz" lIns="91440" tIns="45720" rIns="91440" bIns="45720" rtlCol="0" anchor="ctr">
            <a:noAutofit/>
          </a:bodyPr>
          <a:lstStyle>
            <a:lvl1pPr algn="l" defTabSz="914400">
              <a:lnSpc>
                <a:spcPct val="90000"/>
              </a:lnSpc>
              <a:spcBef>
                <a:spcPts val="0"/>
              </a:spcBef>
              <a:buNone/>
              <a:defRPr sz="2800">
                <a:solidFill>
                  <a:srgbClr val="434F9B"/>
                </a:solidFill>
                <a:latin typeface="+mj-lt"/>
                <a:ea typeface="+mj-ea"/>
                <a:cs typeface="+mj-cs"/>
              </a:defRPr>
            </a:lvl1pPr>
          </a:lstStyle>
          <a:p>
            <a:pPr>
              <a:defRPr/>
            </a:pPr>
            <a:r>
              <a:rPr lang="ru-RU" sz="2000" b="1">
                <a:solidFill>
                  <a:srgbClr val="002060"/>
                </a:solidFill>
                <a:latin typeface="Arial"/>
              </a:rPr>
              <a:t>Прирост КФ ВВ</a:t>
            </a:r>
            <a:endParaRPr/>
          </a:p>
        </p:txBody>
      </p:sp>
      <p:sp>
        <p:nvSpPr>
          <p:cNvPr id="10" name="Заголовок 1"/>
          <p:cNvSpPr txBox="1"/>
          <p:nvPr/>
        </p:nvSpPr>
        <p:spPr bwMode="auto">
          <a:xfrm>
            <a:off x="7196432" y="3620966"/>
            <a:ext cx="2366872" cy="343560"/>
          </a:xfrm>
          <a:prstGeom prst="rect">
            <a:avLst/>
          </a:prstGeom>
        </p:spPr>
        <p:txBody>
          <a:bodyPr vert="horz" lIns="91440" tIns="45720" rIns="91440" bIns="45720" rtlCol="0" anchor="ctr">
            <a:noAutofit/>
          </a:bodyPr>
          <a:lstStyle>
            <a:lvl1pPr algn="l" defTabSz="914400">
              <a:lnSpc>
                <a:spcPct val="90000"/>
              </a:lnSpc>
              <a:spcBef>
                <a:spcPts val="0"/>
              </a:spcBef>
              <a:buNone/>
              <a:defRPr sz="2800">
                <a:solidFill>
                  <a:srgbClr val="434F9B"/>
                </a:solidFill>
                <a:latin typeface="+mj-lt"/>
                <a:ea typeface="+mj-ea"/>
                <a:cs typeface="+mj-cs"/>
              </a:defRPr>
            </a:lvl1pPr>
          </a:lstStyle>
          <a:p>
            <a:pPr>
              <a:defRPr/>
            </a:pPr>
            <a:r>
              <a:rPr lang="ru-RU" sz="2000" b="1">
                <a:solidFill>
                  <a:srgbClr val="002060"/>
                </a:solidFill>
                <a:latin typeface="Arial"/>
              </a:rPr>
              <a:t>Прирост КФ ОДО</a:t>
            </a:r>
            <a:endParaRPr/>
          </a:p>
        </p:txBody>
      </p:sp>
      <p:sp>
        <p:nvSpPr>
          <p:cNvPr id="11" name="Заголовок 1"/>
          <p:cNvSpPr>
            <a:spLocks noGrp="1"/>
          </p:cNvSpPr>
          <p:nvPr>
            <p:ph type="title"/>
          </p:nvPr>
        </p:nvSpPr>
        <p:spPr bwMode="auto">
          <a:xfrm>
            <a:off x="-1" y="243036"/>
            <a:ext cx="7360025" cy="343560"/>
          </a:xfrm>
        </p:spPr>
        <p:txBody>
          <a:bodyPr vert="horz" lIns="91440" tIns="45720" rIns="91440" bIns="45720" rtlCol="0" anchor="ctr">
            <a:noAutofit/>
          </a:bodyPr>
          <a:lstStyle/>
          <a:p>
            <a:pPr>
              <a:defRPr/>
            </a:pPr>
            <a:r>
              <a:rPr lang="ru-RU" sz="2000" dirty="0">
                <a:solidFill>
                  <a:srgbClr val="002060"/>
                </a:solidFill>
                <a:latin typeface="Arial"/>
              </a:rPr>
              <a:t>Компенсационные фонды СРО по состоянию на 01.10.2022</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44D218-AAEE-4A41-9096-AA8F7680627A}"/>
              </a:ext>
            </a:extLst>
          </p:cNvPr>
          <p:cNvSpPr>
            <a:spLocks noGrp="1"/>
          </p:cNvSpPr>
          <p:nvPr>
            <p:ph type="title"/>
          </p:nvPr>
        </p:nvSpPr>
        <p:spPr/>
        <p:txBody>
          <a:bodyPr>
            <a:normAutofit/>
          </a:bodyPr>
          <a:lstStyle/>
          <a:p>
            <a:r>
              <a:rPr lang="ru-RU" dirty="0"/>
              <a:t>Повышение квалификации</a:t>
            </a:r>
          </a:p>
        </p:txBody>
      </p:sp>
      <p:sp>
        <p:nvSpPr>
          <p:cNvPr id="4" name="Номер слайда 3">
            <a:extLst>
              <a:ext uri="{FF2B5EF4-FFF2-40B4-BE49-F238E27FC236}">
                <a16:creationId xmlns:a16="http://schemas.microsoft.com/office/drawing/2014/main" id="{CE13EFA1-8C0B-4C5D-A0C6-8D58686D0CAC}"/>
              </a:ext>
            </a:extLst>
          </p:cNvPr>
          <p:cNvSpPr>
            <a:spLocks noGrp="1"/>
          </p:cNvSpPr>
          <p:nvPr>
            <p:ph type="sldNum" sz="quarter" idx="12"/>
          </p:nvPr>
        </p:nvSpPr>
        <p:spPr>
          <a:xfrm>
            <a:off x="9527200" y="216563"/>
            <a:ext cx="2743200" cy="365125"/>
          </a:xfrm>
        </p:spPr>
        <p:txBody>
          <a:bodyPr/>
          <a:lstStyle/>
          <a:p>
            <a:fld id="{3765C533-573A-49DE-874E-AB87EF57987D}" type="slidenum">
              <a:rPr lang="ru-RU" smtClean="0"/>
              <a:pPr/>
              <a:t>80</a:t>
            </a:fld>
            <a:endParaRPr lang="ru-RU" dirty="0"/>
          </a:p>
        </p:txBody>
      </p:sp>
      <p:sp>
        <p:nvSpPr>
          <p:cNvPr id="16" name="Прямоугольник: скругленные углы 15">
            <a:extLst>
              <a:ext uri="{FF2B5EF4-FFF2-40B4-BE49-F238E27FC236}">
                <a16:creationId xmlns:a16="http://schemas.microsoft.com/office/drawing/2014/main" id="{059DC703-85B1-4D2F-8316-81C5B23E54B5}"/>
              </a:ext>
            </a:extLst>
          </p:cNvPr>
          <p:cNvSpPr/>
          <p:nvPr/>
        </p:nvSpPr>
        <p:spPr>
          <a:xfrm>
            <a:off x="1871472" y="1060705"/>
            <a:ext cx="8360894" cy="168249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dirty="0"/>
              <a:t>В 2021 году по поручению президента СРО Атомной отрасли </a:t>
            </a:r>
            <a:br>
              <a:rPr lang="ru-RU" dirty="0"/>
            </a:br>
            <a:r>
              <a:rPr lang="ru-RU" dirty="0"/>
              <a:t>В</a:t>
            </a:r>
            <a:r>
              <a:rPr lang="en-US" dirty="0"/>
              <a:t>.</a:t>
            </a:r>
            <a:r>
              <a:rPr lang="ru-RU" dirty="0"/>
              <a:t>С</a:t>
            </a:r>
            <a:r>
              <a:rPr lang="en-US" dirty="0"/>
              <a:t>.</a:t>
            </a:r>
            <a:r>
              <a:rPr lang="ru-RU" dirty="0"/>
              <a:t> Опекунова разработаны программы повышения квалификации и на базе НОУ ДПО УЦПР проходят курсы по созданию, внедрению и  функционированию интегрированной системы менеджмента в организациях строительного комплекса атомной отрасли</a:t>
            </a:r>
          </a:p>
        </p:txBody>
      </p:sp>
      <p:sp>
        <p:nvSpPr>
          <p:cNvPr id="26" name="Прямоугольник: скругленные углы 25">
            <a:extLst>
              <a:ext uri="{FF2B5EF4-FFF2-40B4-BE49-F238E27FC236}">
                <a16:creationId xmlns:a16="http://schemas.microsoft.com/office/drawing/2014/main" id="{5739F725-4E59-4DEB-9377-371E6EFA3CA4}"/>
              </a:ext>
            </a:extLst>
          </p:cNvPr>
          <p:cNvSpPr/>
          <p:nvPr/>
        </p:nvSpPr>
        <p:spPr>
          <a:xfrm>
            <a:off x="4941067" y="2891063"/>
            <a:ext cx="2163952" cy="1633229"/>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dirty="0"/>
              <a:t>НОУ ДПО УЦПР</a:t>
            </a:r>
          </a:p>
        </p:txBody>
      </p:sp>
      <p:sp>
        <p:nvSpPr>
          <p:cNvPr id="27" name="Прямоугольник: скругленные углы 26">
            <a:extLst>
              <a:ext uri="{FF2B5EF4-FFF2-40B4-BE49-F238E27FC236}">
                <a16:creationId xmlns:a16="http://schemas.microsoft.com/office/drawing/2014/main" id="{E31A00CE-20B8-4096-99B5-B725A6E193EF}"/>
              </a:ext>
            </a:extLst>
          </p:cNvPr>
          <p:cNvSpPr/>
          <p:nvPr/>
        </p:nvSpPr>
        <p:spPr>
          <a:xfrm>
            <a:off x="4913297" y="4714528"/>
            <a:ext cx="2191722" cy="139207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ru-RU" sz="2000" dirty="0"/>
              <a:t>ЦТКАО-эксперт</a:t>
            </a:r>
          </a:p>
        </p:txBody>
      </p:sp>
      <p:sp>
        <p:nvSpPr>
          <p:cNvPr id="28" name="Прямоугольник: скругленные углы 27">
            <a:extLst>
              <a:ext uri="{FF2B5EF4-FFF2-40B4-BE49-F238E27FC236}">
                <a16:creationId xmlns:a16="http://schemas.microsoft.com/office/drawing/2014/main" id="{EDB8A900-C06A-494E-BF95-10F5FE444A20}"/>
              </a:ext>
            </a:extLst>
          </p:cNvPr>
          <p:cNvSpPr/>
          <p:nvPr/>
        </p:nvSpPr>
        <p:spPr>
          <a:xfrm>
            <a:off x="7614700" y="2891062"/>
            <a:ext cx="2617667" cy="163323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600" dirty="0"/>
              <a:t>Повышение квалификации сотрудников, создание, внедрение интегрированных систем менеджмента </a:t>
            </a:r>
          </a:p>
        </p:txBody>
      </p:sp>
      <p:sp>
        <p:nvSpPr>
          <p:cNvPr id="29" name="Прямоугольник: скругленные углы 28">
            <a:extLst>
              <a:ext uri="{FF2B5EF4-FFF2-40B4-BE49-F238E27FC236}">
                <a16:creationId xmlns:a16="http://schemas.microsoft.com/office/drawing/2014/main" id="{E5D2949B-105E-40B0-8B5E-3E70116779B8}"/>
              </a:ext>
            </a:extLst>
          </p:cNvPr>
          <p:cNvSpPr/>
          <p:nvPr/>
        </p:nvSpPr>
        <p:spPr>
          <a:xfrm>
            <a:off x="7614700" y="4714528"/>
            <a:ext cx="2617667" cy="139207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dirty="0"/>
              <a:t>Сертификация </a:t>
            </a:r>
          </a:p>
          <a:p>
            <a:pPr algn="ctr"/>
            <a:r>
              <a:rPr lang="ru-RU" dirty="0"/>
              <a:t>9001,14001,45001, 19443</a:t>
            </a:r>
          </a:p>
        </p:txBody>
      </p:sp>
      <p:pic>
        <p:nvPicPr>
          <p:cNvPr id="31" name="Рисунок 30">
            <a:extLst>
              <a:ext uri="{FF2B5EF4-FFF2-40B4-BE49-F238E27FC236}">
                <a16:creationId xmlns:a16="http://schemas.microsoft.com/office/drawing/2014/main" id="{8655CF1F-F685-4D53-9D7A-5AD3B1AC4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10" y="3386494"/>
            <a:ext cx="2265482" cy="2275595"/>
          </a:xfrm>
          <a:prstGeom prst="rect">
            <a:avLst/>
          </a:prstGeom>
        </p:spPr>
      </p:pic>
      <p:pic>
        <p:nvPicPr>
          <p:cNvPr id="32" name="Объект 10">
            <a:extLst>
              <a:ext uri="{FF2B5EF4-FFF2-40B4-BE49-F238E27FC236}">
                <a16:creationId xmlns:a16="http://schemas.microsoft.com/office/drawing/2014/main" id="{98F65BC6-A66C-4410-8AA9-3E19D56719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8448" y="4763992"/>
            <a:ext cx="914400" cy="914400"/>
          </a:xfrm>
        </p:spPr>
      </p:pic>
      <p:sp>
        <p:nvSpPr>
          <p:cNvPr id="3" name="Стрелка: вниз 2">
            <a:extLst>
              <a:ext uri="{FF2B5EF4-FFF2-40B4-BE49-F238E27FC236}">
                <a16:creationId xmlns:a16="http://schemas.microsoft.com/office/drawing/2014/main" id="{5D49F336-FE49-4B85-B6F5-E060BEF449E9}"/>
              </a:ext>
            </a:extLst>
          </p:cNvPr>
          <p:cNvSpPr/>
          <p:nvPr/>
        </p:nvSpPr>
        <p:spPr>
          <a:xfrm rot="15176890">
            <a:off x="4064241" y="327240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a:extLst>
              <a:ext uri="{FF2B5EF4-FFF2-40B4-BE49-F238E27FC236}">
                <a16:creationId xmlns:a16="http://schemas.microsoft.com/office/drawing/2014/main" id="{B04CAB63-9CEB-4903-A0ED-206360034DB8}"/>
              </a:ext>
            </a:extLst>
          </p:cNvPr>
          <p:cNvSpPr/>
          <p:nvPr/>
        </p:nvSpPr>
        <p:spPr>
          <a:xfrm rot="17735230">
            <a:off x="4057116" y="474305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a:extLst>
              <a:ext uri="{FF2B5EF4-FFF2-40B4-BE49-F238E27FC236}">
                <a16:creationId xmlns:a16="http://schemas.microsoft.com/office/drawing/2014/main" id="{DDF4F84F-9AF1-408F-BB6C-CA647410E9BF}"/>
              </a:ext>
            </a:extLst>
          </p:cNvPr>
          <p:cNvSpPr/>
          <p:nvPr/>
        </p:nvSpPr>
        <p:spPr>
          <a:xfrm>
            <a:off x="7173004" y="3530496"/>
            <a:ext cx="3737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a:extLst>
              <a:ext uri="{FF2B5EF4-FFF2-40B4-BE49-F238E27FC236}">
                <a16:creationId xmlns:a16="http://schemas.microsoft.com/office/drawing/2014/main" id="{681884F1-928C-4BD7-B322-C492927302BE}"/>
              </a:ext>
            </a:extLst>
          </p:cNvPr>
          <p:cNvSpPr/>
          <p:nvPr/>
        </p:nvSpPr>
        <p:spPr>
          <a:xfrm>
            <a:off x="7173004" y="5168249"/>
            <a:ext cx="3737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43347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B2EE90-52AD-462E-BBE4-DD8A8AA076AC}"/>
              </a:ext>
            </a:extLst>
          </p:cNvPr>
          <p:cNvSpPr>
            <a:spLocks noGrp="1"/>
          </p:cNvSpPr>
          <p:nvPr>
            <p:ph type="title"/>
          </p:nvPr>
        </p:nvSpPr>
        <p:spPr/>
        <p:txBody>
          <a:bodyPr>
            <a:normAutofit/>
          </a:bodyPr>
          <a:lstStyle/>
          <a:p>
            <a:r>
              <a:rPr lang="ru-RU" dirty="0"/>
              <a:t>Наше предложение </a:t>
            </a:r>
          </a:p>
        </p:txBody>
      </p:sp>
      <p:sp>
        <p:nvSpPr>
          <p:cNvPr id="3" name="Объект 2">
            <a:extLst>
              <a:ext uri="{FF2B5EF4-FFF2-40B4-BE49-F238E27FC236}">
                <a16:creationId xmlns:a16="http://schemas.microsoft.com/office/drawing/2014/main" id="{811D93E8-8CB8-4F34-A7FC-AB55CF6DBF02}"/>
              </a:ext>
            </a:extLst>
          </p:cNvPr>
          <p:cNvSpPr>
            <a:spLocks noGrp="1"/>
          </p:cNvSpPr>
          <p:nvPr>
            <p:ph idx="1"/>
          </p:nvPr>
        </p:nvSpPr>
        <p:spPr/>
        <p:txBody>
          <a:bodyPr/>
          <a:lstStyle/>
          <a:p>
            <a:pPr marL="0" indent="0">
              <a:buNone/>
            </a:pPr>
            <a:r>
              <a:rPr lang="ru-RU" dirty="0"/>
              <a:t> </a:t>
            </a:r>
          </a:p>
        </p:txBody>
      </p:sp>
      <p:sp>
        <p:nvSpPr>
          <p:cNvPr id="4" name="Номер слайда 3">
            <a:extLst>
              <a:ext uri="{FF2B5EF4-FFF2-40B4-BE49-F238E27FC236}">
                <a16:creationId xmlns:a16="http://schemas.microsoft.com/office/drawing/2014/main" id="{EC806FDE-530E-491E-91C1-960ACFBE4882}"/>
              </a:ext>
            </a:extLst>
          </p:cNvPr>
          <p:cNvSpPr>
            <a:spLocks noGrp="1"/>
          </p:cNvSpPr>
          <p:nvPr>
            <p:ph type="sldNum" sz="quarter" idx="12"/>
          </p:nvPr>
        </p:nvSpPr>
        <p:spPr>
          <a:xfrm>
            <a:off x="9536344" y="216563"/>
            <a:ext cx="2743200" cy="365125"/>
          </a:xfrm>
        </p:spPr>
        <p:txBody>
          <a:bodyPr/>
          <a:lstStyle/>
          <a:p>
            <a:fld id="{3765C533-573A-49DE-874E-AB87EF57987D}" type="slidenum">
              <a:rPr lang="ru-RU" smtClean="0"/>
              <a:pPr/>
              <a:t>81</a:t>
            </a:fld>
            <a:endParaRPr lang="ru-RU" dirty="0"/>
          </a:p>
        </p:txBody>
      </p:sp>
      <p:sp>
        <p:nvSpPr>
          <p:cNvPr id="5" name="Прямоугольник: скругленные углы 4">
            <a:extLst>
              <a:ext uri="{FF2B5EF4-FFF2-40B4-BE49-F238E27FC236}">
                <a16:creationId xmlns:a16="http://schemas.microsoft.com/office/drawing/2014/main" id="{F7A200EB-09AD-4998-8AA7-7AE07322C87B}"/>
              </a:ext>
            </a:extLst>
          </p:cNvPr>
          <p:cNvSpPr/>
          <p:nvPr/>
        </p:nvSpPr>
        <p:spPr>
          <a:xfrm>
            <a:off x="2152650" y="1295803"/>
            <a:ext cx="7886700" cy="4837577"/>
          </a:xfrm>
          <a:prstGeom prst="roundRect">
            <a:avLst/>
          </a:prstGeom>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442913" indent="-442913" algn="just">
              <a:buFont typeface="+mj-lt"/>
              <a:buAutoNum type="arabicPeriod"/>
              <a:tabLst>
                <a:tab pos="2779713" algn="l"/>
                <a:tab pos="3141663" algn="l"/>
              </a:tabLst>
            </a:pPr>
            <a:r>
              <a:rPr lang="ru-RU" sz="2200" b="1" dirty="0">
                <a:latin typeface="+mj-lt"/>
                <a:ea typeface="Calibri" panose="020F0502020204030204" pitchFamily="34" charset="0"/>
              </a:rPr>
              <a:t>Отметить исключительную важность уровня зрелости систем менеджмента организаций в обеспечении их эффективности и конкурентоспособности при реализации сложных инженерных объектов атомной отрасли</a:t>
            </a:r>
            <a:r>
              <a:rPr lang="en-US" sz="2200" b="1" dirty="0">
                <a:latin typeface="+mj-lt"/>
                <a:ea typeface="Calibri" panose="020F0502020204030204" pitchFamily="34" charset="0"/>
              </a:rPr>
              <a:t>.</a:t>
            </a:r>
            <a:endParaRPr lang="ru-RU" sz="2200" b="1" dirty="0">
              <a:latin typeface="+mj-lt"/>
              <a:ea typeface="Calibri" panose="020F0502020204030204" pitchFamily="34" charset="0"/>
            </a:endParaRPr>
          </a:p>
          <a:p>
            <a:pPr marL="442913" indent="-442913" algn="just">
              <a:buFont typeface="+mj-lt"/>
              <a:buAutoNum type="arabicPeriod"/>
              <a:tabLst>
                <a:tab pos="450215" algn="l"/>
                <a:tab pos="630555" algn="l"/>
              </a:tabLst>
            </a:pPr>
            <a:r>
              <a:rPr lang="ru-RU" sz="2200" b="1" dirty="0">
                <a:latin typeface="+mj-lt"/>
                <a:ea typeface="Calibri" panose="020F0502020204030204" pitchFamily="34" charset="0"/>
              </a:rPr>
              <a:t>Рекомендовать АО </a:t>
            </a:r>
            <a:r>
              <a:rPr lang="ru-RU" sz="2200" b="1" dirty="0">
                <a:solidFill>
                  <a:schemeClr val="bg1"/>
                </a:solidFill>
                <a:latin typeface="+mj-lt"/>
                <a:ea typeface="Calibri" panose="020F0502020204030204" pitchFamily="34" charset="0"/>
              </a:rPr>
              <a:t>ГНЦ «НИАР», АО «Институт </a:t>
            </a:r>
            <a:r>
              <a:rPr lang="ru-RU" sz="2200" b="1" dirty="0" err="1">
                <a:solidFill>
                  <a:schemeClr val="bg1"/>
                </a:solidFill>
                <a:latin typeface="+mj-lt"/>
                <a:ea typeface="Calibri" panose="020F0502020204030204" pitchFamily="34" charset="0"/>
              </a:rPr>
              <a:t>Оргэнегострой</a:t>
            </a:r>
            <a:r>
              <a:rPr lang="ru-RU" sz="2200" b="1" dirty="0">
                <a:solidFill>
                  <a:schemeClr val="bg1"/>
                </a:solidFill>
                <a:latin typeface="+mj-lt"/>
                <a:ea typeface="Calibri" panose="020F0502020204030204" pitchFamily="34" charset="0"/>
              </a:rPr>
              <a:t>», СРО АО организовать с привлечением ЦТКАО проведение анализа систем менеджмента организаций-участников сооружения объектов проекта ИЯУ «МБИР» </a:t>
            </a:r>
            <a:r>
              <a:rPr lang="ru-RU" sz="2200" b="1" dirty="0">
                <a:latin typeface="+mj-lt"/>
                <a:ea typeface="Calibri" panose="020F0502020204030204" pitchFamily="34" charset="0"/>
              </a:rPr>
              <a:t>в целях оценки целесообразности их гармонизации.</a:t>
            </a:r>
          </a:p>
        </p:txBody>
      </p:sp>
    </p:spTree>
    <p:extLst>
      <p:ext uri="{BB962C8B-B14F-4D97-AF65-F5344CB8AC3E}">
        <p14:creationId xmlns:p14="http://schemas.microsoft.com/office/powerpoint/2010/main" val="364628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482282" y="221472"/>
            <a:ext cx="2185718" cy="365125"/>
          </a:xfrm>
        </p:spPr>
        <p:txBody>
          <a:bodyPr/>
          <a:lstStyle/>
          <a:p>
            <a:fld id="{3765C533-573A-49DE-874E-AB87EF57987D}" type="slidenum">
              <a:rPr lang="ru-RU" smtClean="0"/>
              <a:pPr/>
              <a:t>82</a:t>
            </a:fld>
            <a:endParaRPr lang="ru-RU" dirty="0"/>
          </a:p>
        </p:txBody>
      </p:sp>
      <p:sp>
        <p:nvSpPr>
          <p:cNvPr id="5" name="TextBox 4"/>
          <p:cNvSpPr txBox="1"/>
          <p:nvPr/>
        </p:nvSpPr>
        <p:spPr>
          <a:xfrm>
            <a:off x="2873532" y="2917189"/>
            <a:ext cx="7034579" cy="707886"/>
          </a:xfrm>
          <a:prstGeom prst="rect">
            <a:avLst/>
          </a:prstGeom>
          <a:noFill/>
        </p:spPr>
        <p:txBody>
          <a:bodyPr wrap="square" rtlCol="0">
            <a:spAutoFit/>
          </a:bodyPr>
          <a:lstStyle/>
          <a:p>
            <a:pPr algn="ctr"/>
            <a:r>
              <a:rPr lang="ru-RU" sz="4000" b="1" dirty="0">
                <a:solidFill>
                  <a:srgbClr val="002060"/>
                </a:solidFill>
              </a:rPr>
              <a:t>Спасибо за внимание!</a:t>
            </a:r>
          </a:p>
        </p:txBody>
      </p:sp>
      <p:sp>
        <p:nvSpPr>
          <p:cNvPr id="6" name="Номер слайда 3">
            <a:extLst>
              <a:ext uri="{FF2B5EF4-FFF2-40B4-BE49-F238E27FC236}">
                <a16:creationId xmlns:a16="http://schemas.microsoft.com/office/drawing/2014/main" id="{D8132606-9DB2-4AA1-AE47-1AB80C3AA7B5}"/>
              </a:ext>
            </a:extLst>
          </p:cNvPr>
          <p:cNvSpPr txBox="1">
            <a:spLocks/>
          </p:cNvSpPr>
          <p:nvPr/>
        </p:nvSpPr>
        <p:spPr bwMode="auto">
          <a:xfrm>
            <a:off x="9536344" y="216563"/>
            <a:ext cx="2743200" cy="365125"/>
          </a:xfrm>
          <a:prstGeom prst="rect">
            <a:avLst/>
          </a:prstGeom>
        </p:spPr>
        <p:txBody>
          <a:bodyPr vert="horz" lIns="91440" tIns="45720" rIns="91440" bIns="45720" rtlCol="0" anchor="ctr"/>
          <a:lstStyle>
            <a:defPPr>
              <a:defRPr lang="ru-RU"/>
            </a:defPPr>
            <a:lvl1pPr marL="0" algn="r" defTabSz="914400">
              <a:defRPr sz="3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fld id="{3765C533-573A-49DE-874E-AB87EF57987D}" type="slidenum">
              <a:rPr lang="ru-RU" smtClean="0"/>
              <a:pPr/>
              <a:t>82</a:t>
            </a:fld>
            <a:endParaRPr lang="ru-RU" dirty="0"/>
          </a:p>
        </p:txBody>
      </p:sp>
    </p:spTree>
    <p:extLst>
      <p:ext uri="{BB962C8B-B14F-4D97-AF65-F5344CB8AC3E}">
        <p14:creationId xmlns:p14="http://schemas.microsoft.com/office/powerpoint/2010/main" val="1536063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46632" y="207419"/>
            <a:ext cx="2743200" cy="365125"/>
          </a:xfrm>
        </p:spPr>
        <p:txBody>
          <a:bodyPr/>
          <a:lstStyle/>
          <a:p>
            <a:pPr>
              <a:defRPr/>
            </a:pPr>
            <a:fld id="{35A78594-8646-4D53-8F42-51980A186450}" type="slidenum">
              <a:rPr lang="ru-RU"/>
              <a:t>83</a:t>
            </a:fld>
            <a:endParaRPr lang="ru-RU" dirty="0"/>
          </a:p>
        </p:txBody>
      </p:sp>
      <p:sp>
        <p:nvSpPr>
          <p:cNvPr id="5" name="TextBox 4"/>
          <p:cNvSpPr txBox="1"/>
          <p:nvPr/>
        </p:nvSpPr>
        <p:spPr bwMode="auto">
          <a:xfrm>
            <a:off x="769917" y="2090172"/>
            <a:ext cx="10652165" cy="2185214"/>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ED7D31">
                    <a:lumMod val="75000"/>
                  </a:srgbClr>
                </a:solidFill>
              </a:rPr>
              <a:t>Вопрос №7</a:t>
            </a:r>
            <a:endParaRPr dirty="0"/>
          </a:p>
          <a:p>
            <a:pPr algn="just"/>
            <a:r>
              <a:rPr lang="ru-RU" sz="3200" dirty="0">
                <a:effectLst/>
                <a:latin typeface="Times New Roman" panose="02020603050405020304" pitchFamily="18" charset="0"/>
                <a:ea typeface="Calibri" panose="020F0502020204030204" pitchFamily="34" charset="0"/>
              </a:rPr>
              <a:t>	О результатах контрольной деятельности СРО АО за 9 месяцев 2022 года и мерах по её совершенствованию.</a:t>
            </a:r>
            <a:endParaRPr lang="ru-RU" sz="3200" b="1" i="0" u="none" strike="noStrike" cap="none" spc="0" dirty="0">
              <a:ln>
                <a:noFill/>
              </a:ln>
              <a:solidFill>
                <a:srgbClr val="002060"/>
              </a:solidFill>
            </a:endParaRPr>
          </a:p>
        </p:txBody>
      </p:sp>
      <p:sp>
        <p:nvSpPr>
          <p:cNvPr id="6" name="TextBox 5">
            <a:extLst>
              <a:ext uri="{FF2B5EF4-FFF2-40B4-BE49-F238E27FC236}">
                <a16:creationId xmlns:a16="http://schemas.microsoft.com/office/drawing/2014/main" id="{8AF4928D-879E-4CBE-A19E-D976313C7578}"/>
              </a:ext>
            </a:extLst>
          </p:cNvPr>
          <p:cNvSpPr txBox="1"/>
          <p:nvPr/>
        </p:nvSpPr>
        <p:spPr bwMode="auto">
          <a:xfrm>
            <a:off x="7248128" y="5561364"/>
            <a:ext cx="4870580" cy="1107996"/>
          </a:xfrm>
          <a:prstGeom prst="rect">
            <a:avLst/>
          </a:prstGeom>
          <a:noFill/>
        </p:spPr>
        <p:txBody>
          <a:bodyPr wrap="square" rtlCol="0">
            <a:spAutoFit/>
          </a:bodyPr>
          <a:lstStyle/>
          <a:p>
            <a:pPr>
              <a:spcAft>
                <a:spcPts val="1200"/>
              </a:spcAft>
            </a:pPr>
            <a:r>
              <a:rPr lang="ru-RU" sz="2000" b="1" i="1" dirty="0">
                <a:solidFill>
                  <a:schemeClr val="tx2">
                    <a:lumMod val="75000"/>
                  </a:schemeClr>
                </a:solidFill>
              </a:rPr>
              <a:t>Шишков В. Н.</a:t>
            </a:r>
          </a:p>
          <a:p>
            <a:pPr>
              <a:spcAft>
                <a:spcPts val="1200"/>
              </a:spcAft>
            </a:pPr>
            <a:r>
              <a:rPr lang="ru-RU" i="1" dirty="0">
                <a:solidFill>
                  <a:schemeClr val="tx2">
                    <a:lumMod val="75000"/>
                  </a:schemeClr>
                </a:solidFill>
              </a:rPr>
              <a:t>Начальник отдела технического надзора СРО АО.</a:t>
            </a:r>
            <a:endParaRPr lang="ru-RU" sz="2000" b="1" i="1" dirty="0">
              <a:solidFill>
                <a:schemeClr val="tx2">
                  <a:lumMod val="75000"/>
                </a:schemeClr>
              </a:solidFill>
            </a:endParaRPr>
          </a:p>
        </p:txBody>
      </p:sp>
    </p:spTree>
    <p:extLst>
      <p:ext uri="{BB962C8B-B14F-4D97-AF65-F5344CB8AC3E}">
        <p14:creationId xmlns:p14="http://schemas.microsoft.com/office/powerpoint/2010/main" val="215958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Скругленный прямоугольник 18"/>
          <p:cNvSpPr/>
          <p:nvPr/>
        </p:nvSpPr>
        <p:spPr>
          <a:xfrm>
            <a:off x="6143054" y="1612673"/>
            <a:ext cx="4357055" cy="142043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4538">
              <a:lnSpc>
                <a:spcPct val="120000"/>
              </a:lnSpc>
            </a:pPr>
            <a:endParaRPr lang="ru-RU" dirty="0">
              <a:solidFill>
                <a:schemeClr val="tx1"/>
              </a:solidFill>
            </a:endParaRPr>
          </a:p>
          <a:p>
            <a:pPr algn="ctr" defTabSz="374538"/>
            <a:r>
              <a:rPr lang="ru-RU" u="sng" dirty="0">
                <a:solidFill>
                  <a:schemeClr val="tx1"/>
                </a:solidFill>
              </a:rPr>
              <a:t>Контроль соблюдения требования </a:t>
            </a:r>
            <a:r>
              <a:rPr lang="ru-RU" u="sng" kern="1200" dirty="0">
                <a:solidFill>
                  <a:prstClr val="black"/>
                </a:solidFill>
                <a:latin typeface="Arial"/>
              </a:rPr>
              <a:t>законодательства :</a:t>
            </a:r>
            <a:endParaRPr lang="ru-RU" u="sng" dirty="0">
              <a:solidFill>
                <a:schemeClr val="tx1"/>
              </a:solidFill>
            </a:endParaRPr>
          </a:p>
          <a:p>
            <a:pPr defTabSz="374538">
              <a:lnSpc>
                <a:spcPct val="150000"/>
              </a:lnSpc>
            </a:pPr>
            <a:r>
              <a:rPr lang="ru-RU" sz="1600" dirty="0">
                <a:solidFill>
                  <a:schemeClr val="tx1"/>
                </a:solidFill>
              </a:rPr>
              <a:t>-</a:t>
            </a:r>
            <a:r>
              <a:rPr lang="ru-RU" sz="1600" kern="1200" dirty="0">
                <a:solidFill>
                  <a:prstClr val="black">
                    <a:lumMod val="75000"/>
                    <a:lumOff val="25000"/>
                  </a:prstClr>
                </a:solidFill>
                <a:latin typeface="Arial"/>
              </a:rPr>
              <a:t> </a:t>
            </a:r>
            <a:r>
              <a:rPr lang="ru-RU" sz="1600" kern="1200" dirty="0">
                <a:solidFill>
                  <a:srgbClr val="7030A0"/>
                </a:solidFill>
                <a:latin typeface="Arial"/>
              </a:rPr>
              <a:t>о градостроительной деятельности;</a:t>
            </a:r>
            <a:endParaRPr lang="ru-RU" sz="1600" dirty="0">
              <a:solidFill>
                <a:srgbClr val="7030A0"/>
              </a:solidFill>
            </a:endParaRPr>
          </a:p>
          <a:p>
            <a:pPr defTabSz="374538"/>
            <a:r>
              <a:rPr lang="ru-RU" sz="1600" dirty="0">
                <a:solidFill>
                  <a:srgbClr val="7030A0"/>
                </a:solidFill>
              </a:rPr>
              <a:t>-</a:t>
            </a:r>
            <a:r>
              <a:rPr lang="ru-RU" sz="1600" kern="1200" dirty="0">
                <a:solidFill>
                  <a:srgbClr val="7030A0"/>
                </a:solidFill>
                <a:latin typeface="Arial"/>
              </a:rPr>
              <a:t> о техническом регулировании</a:t>
            </a:r>
            <a:r>
              <a:rPr lang="ru-RU" sz="1600" kern="1200" dirty="0">
                <a:solidFill>
                  <a:prstClr val="black">
                    <a:lumMod val="75000"/>
                    <a:lumOff val="25000"/>
                  </a:prstClr>
                </a:solidFill>
                <a:latin typeface="Arial"/>
              </a:rPr>
              <a:t>.</a:t>
            </a:r>
            <a:endParaRPr lang="ru-RU" sz="1600" dirty="0">
              <a:solidFill>
                <a:schemeClr val="tx1"/>
              </a:solidFill>
            </a:endParaRPr>
          </a:p>
          <a:p>
            <a:pPr algn="ctr" defTabSz="374538">
              <a:lnSpc>
                <a:spcPct val="120000"/>
              </a:lnSpc>
            </a:pPr>
            <a:endParaRPr lang="ru-RU" dirty="0">
              <a:solidFill>
                <a:schemeClr val="tx1"/>
              </a:solidFill>
              <a:latin typeface="Gotham Pro Medium Regular"/>
              <a:ea typeface="Gotham Pro Medium Regular"/>
              <a:cs typeface="Gotham Pro Medium Regular"/>
              <a:sym typeface="Gotham Pro Medium Regular"/>
            </a:endParaRPr>
          </a:p>
        </p:txBody>
      </p:sp>
      <p:sp>
        <p:nvSpPr>
          <p:cNvPr id="2" name="Заголовок 1"/>
          <p:cNvSpPr>
            <a:spLocks noGrp="1"/>
          </p:cNvSpPr>
          <p:nvPr>
            <p:ph type="title"/>
          </p:nvPr>
        </p:nvSpPr>
        <p:spPr>
          <a:xfrm>
            <a:off x="1949616" y="172406"/>
            <a:ext cx="7643867" cy="322739"/>
          </a:xfrm>
        </p:spPr>
        <p:txBody>
          <a:bodyPr rtlCol="0">
            <a:noAutofit/>
          </a:bodyPr>
          <a:lstStyle/>
          <a:p>
            <a:pPr algn="ctr" defTabSz="908480">
              <a:defRPr/>
            </a:pPr>
            <a:r>
              <a:rPr lang="ru-RU" dirty="0">
                <a:solidFill>
                  <a:schemeClr val="accent5">
                    <a:lumMod val="75000"/>
                  </a:schemeClr>
                </a:solidFill>
              </a:rPr>
              <a:t>Направления контрольной деятельности</a:t>
            </a:r>
          </a:p>
        </p:txBody>
      </p:sp>
      <p:sp>
        <p:nvSpPr>
          <p:cNvPr id="17" name="Скругленный прямоугольник 16"/>
          <p:cNvSpPr/>
          <p:nvPr/>
        </p:nvSpPr>
        <p:spPr>
          <a:xfrm>
            <a:off x="1653309" y="1639837"/>
            <a:ext cx="4226383" cy="14206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lumMod val="75000"/>
                    <a:lumOff val="25000"/>
                  </a:schemeClr>
                </a:solidFill>
              </a:rPr>
              <a:t> </a:t>
            </a:r>
            <a:r>
              <a:rPr lang="ru-RU" u="sng" dirty="0">
                <a:solidFill>
                  <a:schemeClr val="tx1"/>
                </a:solidFill>
              </a:rPr>
              <a:t>Контроль соблюдения требований </a:t>
            </a:r>
            <a:r>
              <a:rPr lang="ru-RU" u="sng" kern="1200" dirty="0">
                <a:solidFill>
                  <a:prstClr val="black"/>
                </a:solidFill>
                <a:latin typeface="Arial"/>
              </a:rPr>
              <a:t>документов СРО</a:t>
            </a:r>
            <a:r>
              <a:rPr lang="ru-RU" u="sng" dirty="0">
                <a:solidFill>
                  <a:schemeClr val="tx1"/>
                </a:solidFill>
              </a:rPr>
              <a:t> </a:t>
            </a:r>
            <a:r>
              <a:rPr lang="ru-RU" u="sng" dirty="0">
                <a:solidFill>
                  <a:schemeClr val="tx1">
                    <a:lumMod val="75000"/>
                    <a:lumOff val="25000"/>
                  </a:schemeClr>
                </a:solidFill>
              </a:rPr>
              <a:t>:</a:t>
            </a:r>
          </a:p>
          <a:p>
            <a:pPr marL="88900" indent="-15875">
              <a:lnSpc>
                <a:spcPct val="150000"/>
              </a:lnSpc>
              <a:buFontTx/>
              <a:buChar char="-"/>
            </a:pPr>
            <a:r>
              <a:rPr lang="ru-RU" sz="1600" dirty="0">
                <a:solidFill>
                  <a:schemeClr val="tx1">
                    <a:lumMod val="75000"/>
                    <a:lumOff val="25000"/>
                  </a:schemeClr>
                </a:solidFill>
              </a:rPr>
              <a:t> </a:t>
            </a:r>
            <a:r>
              <a:rPr lang="ru-RU" sz="1600" kern="1200" dirty="0">
                <a:solidFill>
                  <a:srgbClr val="C00000"/>
                </a:solidFill>
                <a:latin typeface="Arial"/>
              </a:rPr>
              <a:t>требования к членству в СРО</a:t>
            </a:r>
            <a:r>
              <a:rPr lang="ru-RU" sz="1600" dirty="0">
                <a:solidFill>
                  <a:schemeClr val="tx1">
                    <a:lumMod val="75000"/>
                    <a:lumOff val="25000"/>
                  </a:schemeClr>
                </a:solidFill>
              </a:rPr>
              <a:t>;</a:t>
            </a:r>
          </a:p>
          <a:p>
            <a:pPr marL="88900"/>
            <a:r>
              <a:rPr lang="ru-RU" sz="1600" dirty="0">
                <a:solidFill>
                  <a:schemeClr val="tx1">
                    <a:lumMod val="75000"/>
                    <a:lumOff val="25000"/>
                  </a:schemeClr>
                </a:solidFill>
              </a:rPr>
              <a:t>- </a:t>
            </a:r>
            <a:r>
              <a:rPr lang="ru-RU" sz="1600" kern="1200" dirty="0">
                <a:solidFill>
                  <a:srgbClr val="002060"/>
                </a:solidFill>
                <a:latin typeface="Arial"/>
              </a:rPr>
              <a:t>требования стандартов и правил СРО</a:t>
            </a:r>
            <a:r>
              <a:rPr lang="ru-RU" sz="1600" dirty="0">
                <a:solidFill>
                  <a:schemeClr val="tx1">
                    <a:lumMod val="75000"/>
                    <a:lumOff val="25000"/>
                  </a:schemeClr>
                </a:solidFill>
              </a:rPr>
              <a:t>;</a:t>
            </a:r>
          </a:p>
        </p:txBody>
      </p:sp>
      <p:sp>
        <p:nvSpPr>
          <p:cNvPr id="44" name="Скругленный прямоугольник 43"/>
          <p:cNvSpPr/>
          <p:nvPr/>
        </p:nvSpPr>
        <p:spPr>
          <a:xfrm>
            <a:off x="1596032" y="4470686"/>
            <a:ext cx="4452524" cy="138082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ru-RU" dirty="0">
                <a:solidFill>
                  <a:schemeClr val="tx1"/>
                </a:solidFill>
              </a:rPr>
              <a:t>Контроль соблюдения обязательств по договорам подряда, заключенным с использованием конкурентных способов (44-ФЗ и 223-ФЗ)</a:t>
            </a:r>
          </a:p>
        </p:txBody>
      </p:sp>
      <p:sp>
        <p:nvSpPr>
          <p:cNvPr id="46" name="Скругленный прямоугольник 45"/>
          <p:cNvSpPr/>
          <p:nvPr/>
        </p:nvSpPr>
        <p:spPr>
          <a:xfrm>
            <a:off x="6368596" y="4484333"/>
            <a:ext cx="4227372" cy="13603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4538">
              <a:lnSpc>
                <a:spcPct val="120000"/>
              </a:lnSpc>
            </a:pPr>
            <a:r>
              <a:rPr lang="ru-RU" dirty="0">
                <a:solidFill>
                  <a:schemeClr val="tx1"/>
                </a:solidFill>
                <a:latin typeface="+mj-lt"/>
                <a:ea typeface="Gotham Pro Light Regular"/>
                <a:cs typeface="Gotham Pro Light Regular"/>
                <a:sym typeface="Gotham Pro Light Regular"/>
              </a:rPr>
              <a:t>Контроль фактического </a:t>
            </a:r>
            <a:r>
              <a:rPr lang="ru-RU" dirty="0">
                <a:solidFill>
                  <a:schemeClr val="tx1"/>
                </a:solidFill>
                <a:latin typeface="+mj-lt"/>
                <a:ea typeface="Gotham Pro Medium Regular"/>
                <a:cs typeface="Gotham Pro Medium Regular"/>
                <a:sym typeface="Gotham Pro Medium Regular"/>
              </a:rPr>
              <a:t>совокупного размера обязательств по договорам подряда</a:t>
            </a:r>
          </a:p>
        </p:txBody>
      </p:sp>
      <p:sp>
        <p:nvSpPr>
          <p:cNvPr id="60" name="TextBox 59"/>
          <p:cNvSpPr txBox="1"/>
          <p:nvPr/>
        </p:nvSpPr>
        <p:spPr>
          <a:xfrm>
            <a:off x="1524000" y="5990651"/>
            <a:ext cx="9015682" cy="738664"/>
          </a:xfrm>
          <a:prstGeom prst="rect">
            <a:avLst/>
          </a:prstGeom>
          <a:solidFill>
            <a:srgbClr val="FFFF00"/>
          </a:solidFill>
        </p:spPr>
        <p:txBody>
          <a:bodyPr wrap="square" rtlCol="0">
            <a:spAutoFit/>
          </a:bodyPr>
          <a:lstStyle/>
          <a:p>
            <a:r>
              <a:rPr lang="ru-RU" sz="1400" dirty="0"/>
              <a:t>-  Контроль соблюдения договоров: в форме проверок не реже чем 1 раз в год,  мониторинг исполнения.</a:t>
            </a:r>
          </a:p>
          <a:p>
            <a:pPr marL="171450" indent="-171450">
              <a:buFontTx/>
              <a:buChar char="-"/>
            </a:pPr>
            <a:r>
              <a:rPr lang="ru-RU" sz="1400" dirty="0"/>
              <a:t>Контроль фактического совокупного размера – ежегодно на основе представляемых  членом СРО </a:t>
            </a:r>
            <a:r>
              <a:rPr lang="ru-RU" sz="1400" dirty="0">
                <a:solidFill>
                  <a:srgbClr val="C00000"/>
                </a:solidFill>
              </a:rPr>
              <a:t>до 1 марта </a:t>
            </a:r>
            <a:r>
              <a:rPr lang="ru-RU" sz="1400" dirty="0"/>
              <a:t>сведений.</a:t>
            </a:r>
          </a:p>
        </p:txBody>
      </p:sp>
      <p:sp>
        <p:nvSpPr>
          <p:cNvPr id="61" name="TextBox 60"/>
          <p:cNvSpPr txBox="1"/>
          <p:nvPr/>
        </p:nvSpPr>
        <p:spPr>
          <a:xfrm>
            <a:off x="1748844" y="3146464"/>
            <a:ext cx="8719128" cy="307777"/>
          </a:xfrm>
          <a:prstGeom prst="rect">
            <a:avLst/>
          </a:prstGeom>
          <a:solidFill>
            <a:srgbClr val="FFFF00"/>
          </a:solidFill>
        </p:spPr>
        <p:txBody>
          <a:bodyPr wrap="square" rtlCol="0">
            <a:spAutoFit/>
          </a:bodyPr>
          <a:lstStyle/>
          <a:p>
            <a:pPr algn="ctr"/>
            <a:r>
              <a:rPr lang="ru-RU" sz="1400" dirty="0"/>
              <a:t>Контроль осуществляется в форме проверок, не реже чем 1 раз в 3 года, не чаще чем 1 раз в год.</a:t>
            </a:r>
            <a:r>
              <a:rPr lang="ru-RU" sz="1100" dirty="0"/>
              <a:t> </a:t>
            </a:r>
          </a:p>
        </p:txBody>
      </p:sp>
      <p:sp>
        <p:nvSpPr>
          <p:cNvPr id="3" name="Прямоугольник 2"/>
          <p:cNvSpPr/>
          <p:nvPr/>
        </p:nvSpPr>
        <p:spPr>
          <a:xfrm>
            <a:off x="1653308" y="781362"/>
            <a:ext cx="8886374" cy="69216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bg1"/>
                </a:solidFill>
              </a:rPr>
              <a:t>1. Контроль соблюдения требований законодательства и документов СРО</a:t>
            </a:r>
          </a:p>
        </p:txBody>
      </p:sp>
      <p:sp>
        <p:nvSpPr>
          <p:cNvPr id="4" name="Прямоугольник 3"/>
          <p:cNvSpPr/>
          <p:nvPr/>
        </p:nvSpPr>
        <p:spPr>
          <a:xfrm>
            <a:off x="1691892" y="3827169"/>
            <a:ext cx="8847790" cy="55060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bg1"/>
                </a:solidFill>
              </a:rPr>
              <a:t>2.  Контроль договорных обязательств</a:t>
            </a:r>
          </a:p>
        </p:txBody>
      </p:sp>
      <p:sp>
        <p:nvSpPr>
          <p:cNvPr id="12" name="Номер слайда 3">
            <a:extLst>
              <a:ext uri="{FF2B5EF4-FFF2-40B4-BE49-F238E27FC236}">
                <a16:creationId xmlns:a16="http://schemas.microsoft.com/office/drawing/2014/main" id="{60645DF6-24BE-477A-9A2D-3B057B7DE4DA}"/>
              </a:ext>
            </a:extLst>
          </p:cNvPr>
          <p:cNvSpPr>
            <a:spLocks noGrp="1"/>
          </p:cNvSpPr>
          <p:nvPr>
            <p:ph type="sldNum" sz="quarter" idx="12"/>
          </p:nvPr>
        </p:nvSpPr>
        <p:spPr bwMode="auto">
          <a:xfrm>
            <a:off x="9537488" y="207419"/>
            <a:ext cx="2743200" cy="365125"/>
          </a:xfrm>
        </p:spPr>
        <p:txBody>
          <a:bodyPr/>
          <a:lstStyle/>
          <a:p>
            <a:pPr>
              <a:defRPr/>
            </a:pPr>
            <a:fld id="{35A78594-8646-4D53-8F42-51980A186450}" type="slidenum">
              <a:rPr lang="ru-RU"/>
              <a:t>84</a:t>
            </a:fld>
            <a:endParaRPr lang="ru-RU" dirty="0"/>
          </a:p>
        </p:txBody>
      </p:sp>
    </p:spTree>
    <p:extLst>
      <p:ext uri="{BB962C8B-B14F-4D97-AF65-F5344CB8AC3E}">
        <p14:creationId xmlns:p14="http://schemas.microsoft.com/office/powerpoint/2010/main" val="20600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600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4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ppt_x"/>
                                          </p:val>
                                        </p:tav>
                                        <p:tav tm="100000">
                                          <p:val>
                                            <p:strVal val="#ppt_x"/>
                                          </p:val>
                                        </p:tav>
                                      </p:tavLst>
                                    </p:anim>
                                    <p:anim calcmode="lin" valueType="num">
                                      <p:cBhvr additive="base">
                                        <p:cTn id="2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accel="400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0-#ppt_w/2"/>
                                          </p:val>
                                        </p:tav>
                                        <p:tav tm="100000">
                                          <p:val>
                                            <p:strVal val="#ppt_x"/>
                                          </p:val>
                                        </p:tav>
                                      </p:tavLst>
                                    </p:anim>
                                    <p:anim calcmode="lin" valueType="num">
                                      <p:cBhvr additive="base">
                                        <p:cTn id="34" dur="500" fill="hold"/>
                                        <p:tgtEl>
                                          <p:spTgt spid="44"/>
                                        </p:tgtEl>
                                        <p:attrNameLst>
                                          <p:attrName>ppt_y</p:attrName>
                                        </p:attrNameLst>
                                      </p:cBhvr>
                                      <p:tavLst>
                                        <p:tav tm="0">
                                          <p:val>
                                            <p:strVal val="#ppt_y"/>
                                          </p:val>
                                        </p:tav>
                                        <p:tav tm="100000">
                                          <p:val>
                                            <p:strVal val="#ppt_y"/>
                                          </p:val>
                                        </p:tav>
                                      </p:tavLst>
                                    </p:anim>
                                  </p:childTnLst>
                                </p:cTn>
                              </p:par>
                              <p:par>
                                <p:cTn id="35" presetID="2" presetClass="entr" presetSubtype="2" accel="400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1+#ppt_w/2"/>
                                          </p:val>
                                        </p:tav>
                                        <p:tav tm="100000">
                                          <p:val>
                                            <p:strVal val="#ppt_x"/>
                                          </p:val>
                                        </p:tav>
                                      </p:tavLst>
                                    </p:anim>
                                    <p:anim calcmode="lin" valueType="num">
                                      <p:cBhvr additive="base">
                                        <p:cTn id="38" dur="500" fill="hold"/>
                                        <p:tgtEl>
                                          <p:spTgt spid="46"/>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500"/>
                                  </p:stCondLst>
                                  <p:childTnLst>
                                    <p:set>
                                      <p:cBhvr>
                                        <p:cTn id="41" dur="1" fill="hold">
                                          <p:stCondLst>
                                            <p:cond delay="0"/>
                                          </p:stCondLst>
                                        </p:cTn>
                                        <p:tgtEl>
                                          <p:spTgt spid="60"/>
                                        </p:tgtEl>
                                        <p:attrNameLst>
                                          <p:attrName>style.visibility</p:attrName>
                                        </p:attrNameLst>
                                      </p:cBhvr>
                                      <p:to>
                                        <p:strVal val="visible"/>
                                      </p:to>
                                    </p:set>
                                    <p:anim calcmode="lin" valueType="num">
                                      <p:cBhvr additive="base">
                                        <p:cTn id="42" dur="500" fill="hold"/>
                                        <p:tgtEl>
                                          <p:spTgt spid="60"/>
                                        </p:tgtEl>
                                        <p:attrNameLst>
                                          <p:attrName>ppt_x</p:attrName>
                                        </p:attrNameLst>
                                      </p:cBhvr>
                                      <p:tavLst>
                                        <p:tav tm="0">
                                          <p:val>
                                            <p:strVal val="#ppt_x"/>
                                          </p:val>
                                        </p:tav>
                                        <p:tav tm="100000">
                                          <p:val>
                                            <p:strVal val="#ppt_x"/>
                                          </p:val>
                                        </p:tav>
                                      </p:tavLst>
                                    </p:anim>
                                    <p:anim calcmode="lin" valueType="num">
                                      <p:cBhvr additive="base">
                                        <p:cTn id="4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44" grpId="0" animBg="1"/>
      <p:bldP spid="46" grpId="0" animBg="1"/>
      <p:bldP spid="60" grpId="0" animBg="1"/>
      <p:bldP spid="61" grpId="0" animBg="1"/>
      <p:bldP spid="3"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148" y="1"/>
            <a:ext cx="7511846" cy="665246"/>
          </a:xfrm>
        </p:spPr>
        <p:txBody>
          <a:bodyPr>
            <a:normAutofit fontScale="90000"/>
          </a:bodyPr>
          <a:lstStyle/>
          <a:p>
            <a:pPr algn="ctr"/>
            <a:r>
              <a:rPr lang="ru-RU" dirty="0"/>
              <a:t>Результаты контрольной деятельности за </a:t>
            </a:r>
            <a:br>
              <a:rPr lang="ru-RU" dirty="0"/>
            </a:br>
            <a:r>
              <a:rPr lang="ru-RU" dirty="0"/>
              <a:t>9 месяцев 2022 года</a:t>
            </a:r>
          </a:p>
        </p:txBody>
      </p:sp>
      <p:sp>
        <p:nvSpPr>
          <p:cNvPr id="4" name="Номер слайда 3"/>
          <p:cNvSpPr>
            <a:spLocks noGrp="1"/>
          </p:cNvSpPr>
          <p:nvPr>
            <p:ph type="sldNum" sz="quarter" idx="12"/>
          </p:nvPr>
        </p:nvSpPr>
        <p:spPr>
          <a:xfrm>
            <a:off x="9545488" y="216563"/>
            <a:ext cx="2743200" cy="365125"/>
          </a:xfrm>
        </p:spPr>
        <p:txBody>
          <a:bodyPr/>
          <a:lstStyle/>
          <a:p>
            <a:fld id="{3765C533-573A-49DE-874E-AB87EF57987D}" type="slidenum">
              <a:rPr lang="ru-RU" smtClean="0"/>
              <a:pPr/>
              <a:t>85</a:t>
            </a:fld>
            <a:endParaRPr lang="ru-RU" dirty="0"/>
          </a:p>
        </p:txBody>
      </p:sp>
      <p:graphicFrame>
        <p:nvGraphicFramePr>
          <p:cNvPr id="5" name="Таблица 4"/>
          <p:cNvGraphicFramePr>
            <a:graphicFrameLocks noGrp="1"/>
          </p:cNvGraphicFramePr>
          <p:nvPr/>
        </p:nvGraphicFramePr>
        <p:xfrm>
          <a:off x="1565536" y="1401447"/>
          <a:ext cx="9017012" cy="3166293"/>
        </p:xfrm>
        <a:graphic>
          <a:graphicData uri="http://schemas.openxmlformats.org/drawingml/2006/table">
            <a:tbl>
              <a:tblPr firstRow="1" firstCol="1" bandRow="1">
                <a:tableStyleId>{5C22544A-7EE6-4342-B048-85BDC9FD1C3A}</a:tableStyleId>
              </a:tblPr>
              <a:tblGrid>
                <a:gridCol w="1557317">
                  <a:extLst>
                    <a:ext uri="{9D8B030D-6E8A-4147-A177-3AD203B41FA5}">
                      <a16:colId xmlns:a16="http://schemas.microsoft.com/office/drawing/2014/main" val="4040107724"/>
                    </a:ext>
                  </a:extLst>
                </a:gridCol>
                <a:gridCol w="762000">
                  <a:extLst>
                    <a:ext uri="{9D8B030D-6E8A-4147-A177-3AD203B41FA5}">
                      <a16:colId xmlns:a16="http://schemas.microsoft.com/office/drawing/2014/main" val="2850993286"/>
                    </a:ext>
                  </a:extLst>
                </a:gridCol>
                <a:gridCol w="916021">
                  <a:extLst>
                    <a:ext uri="{9D8B030D-6E8A-4147-A177-3AD203B41FA5}">
                      <a16:colId xmlns:a16="http://schemas.microsoft.com/office/drawing/2014/main" val="4130601807"/>
                    </a:ext>
                  </a:extLst>
                </a:gridCol>
                <a:gridCol w="981075">
                  <a:extLst>
                    <a:ext uri="{9D8B030D-6E8A-4147-A177-3AD203B41FA5}">
                      <a16:colId xmlns:a16="http://schemas.microsoft.com/office/drawing/2014/main" val="299237222"/>
                    </a:ext>
                  </a:extLst>
                </a:gridCol>
                <a:gridCol w="581025">
                  <a:extLst>
                    <a:ext uri="{9D8B030D-6E8A-4147-A177-3AD203B41FA5}">
                      <a16:colId xmlns:a16="http://schemas.microsoft.com/office/drawing/2014/main" val="3934194885"/>
                    </a:ext>
                  </a:extLst>
                </a:gridCol>
                <a:gridCol w="1009650">
                  <a:extLst>
                    <a:ext uri="{9D8B030D-6E8A-4147-A177-3AD203B41FA5}">
                      <a16:colId xmlns:a16="http://schemas.microsoft.com/office/drawing/2014/main" val="894041344"/>
                    </a:ext>
                  </a:extLst>
                </a:gridCol>
                <a:gridCol w="889005">
                  <a:extLst>
                    <a:ext uri="{9D8B030D-6E8A-4147-A177-3AD203B41FA5}">
                      <a16:colId xmlns:a16="http://schemas.microsoft.com/office/drawing/2014/main" val="1249110680"/>
                    </a:ext>
                  </a:extLst>
                </a:gridCol>
                <a:gridCol w="1206792">
                  <a:extLst>
                    <a:ext uri="{9D8B030D-6E8A-4147-A177-3AD203B41FA5}">
                      <a16:colId xmlns:a16="http://schemas.microsoft.com/office/drawing/2014/main" val="3293793642"/>
                    </a:ext>
                  </a:extLst>
                </a:gridCol>
                <a:gridCol w="1114127">
                  <a:extLst>
                    <a:ext uri="{9D8B030D-6E8A-4147-A177-3AD203B41FA5}">
                      <a16:colId xmlns:a16="http://schemas.microsoft.com/office/drawing/2014/main" val="2716265200"/>
                    </a:ext>
                  </a:extLst>
                </a:gridCol>
              </a:tblGrid>
              <a:tr h="247756">
                <a:tc rowSpan="3">
                  <a:txBody>
                    <a:bodyPr/>
                    <a:lstStyle/>
                    <a:p>
                      <a:pPr algn="ctr">
                        <a:lnSpc>
                          <a:spcPct val="115000"/>
                        </a:lnSpc>
                        <a:spcAft>
                          <a:spcPts val="0"/>
                        </a:spcAft>
                      </a:pPr>
                      <a:r>
                        <a:rPr lang="ru-RU" sz="1600" dirty="0">
                          <a:effectLst/>
                        </a:rPr>
                        <a:t>СРО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gridSpan="4">
                  <a:txBody>
                    <a:bodyPr/>
                    <a:lstStyle/>
                    <a:p>
                      <a:pPr algn="ctr">
                        <a:lnSpc>
                          <a:spcPct val="115000"/>
                        </a:lnSpc>
                        <a:spcAft>
                          <a:spcPts val="0"/>
                        </a:spcAft>
                      </a:pPr>
                      <a:r>
                        <a:rPr lang="ru-RU" sz="1600" dirty="0">
                          <a:effectLst/>
                        </a:rPr>
                        <a:t>Проверки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15000"/>
                        </a:lnSpc>
                        <a:spcAft>
                          <a:spcPts val="0"/>
                        </a:spcAft>
                      </a:pPr>
                      <a:r>
                        <a:rPr lang="ru-RU" sz="1600" dirty="0">
                          <a:effectLst/>
                        </a:rPr>
                        <a:t>Меры дисциплинарного воздействия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10264684"/>
                  </a:ext>
                </a:extLst>
              </a:tr>
              <a:tr h="154855">
                <a:tc vMerge="1">
                  <a:txBody>
                    <a:bodyPr/>
                    <a:lstStyle/>
                    <a:p>
                      <a:pPr marL="0" algn="ctr" defTabSz="914400" rtl="0" eaLnBrk="1" latinLnBrk="0" hangingPunct="1">
                        <a:lnSpc>
                          <a:spcPct val="115000"/>
                        </a:lnSpc>
                        <a:spcAft>
                          <a:spcPts val="0"/>
                        </a:spcAft>
                      </a:pPr>
                      <a:endParaRPr lang="ru-RU" sz="1600" b="1" kern="1200" dirty="0">
                        <a:solidFill>
                          <a:schemeClr val="bg1"/>
                        </a:solidFill>
                        <a:effectLst/>
                        <a:latin typeface="+mn-lt"/>
                        <a:ea typeface="+mn-ea"/>
                        <a:cs typeface="+mn-cs"/>
                      </a:endParaRPr>
                    </a:p>
                  </a:txBody>
                  <a:tcPr marL="61946" marR="61946" marT="0" marB="0" anchor="ctr">
                    <a:solidFill>
                      <a:srgbClr val="424E98"/>
                    </a:solidFill>
                  </a:tcPr>
                </a:tc>
                <a:tc grid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mn-lt"/>
                          <a:ea typeface="+mn-ea"/>
                          <a:cs typeface="+mn-cs"/>
                        </a:rPr>
                        <a:t>Выездные</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hMerge="1">
                  <a:txBody>
                    <a:bodyPr/>
                    <a:lstStyle/>
                    <a:p>
                      <a:endParaRPr lang="ru-RU"/>
                    </a:p>
                  </a:txBody>
                  <a:tcPr/>
                </a:tc>
                <a:tc rowSpan="2">
                  <a:txBody>
                    <a:bodyPr/>
                    <a:lstStyle/>
                    <a:p>
                      <a:pPr algn="ctr">
                        <a:lnSpc>
                          <a:spcPct val="115000"/>
                        </a:lnSpc>
                        <a:spcAft>
                          <a:spcPts val="0"/>
                        </a:spcAft>
                      </a:pPr>
                      <a:r>
                        <a:rPr lang="ru-RU" sz="1000" b="0" dirty="0">
                          <a:solidFill>
                            <a:schemeClr val="bg1"/>
                          </a:solidFill>
                          <a:effectLst/>
                        </a:rPr>
                        <a:t>Камеральные</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rowSpan="2">
                  <a:txBody>
                    <a:bodyPr/>
                    <a:lstStyle/>
                    <a:p>
                      <a:pPr algn="ctr">
                        <a:lnSpc>
                          <a:spcPct val="115000"/>
                        </a:lnSpc>
                        <a:spcAft>
                          <a:spcPts val="0"/>
                        </a:spcAft>
                      </a:pPr>
                      <a:r>
                        <a:rPr lang="ru-RU" sz="1000" b="0" dirty="0">
                          <a:solidFill>
                            <a:schemeClr val="bg1"/>
                          </a:solidFill>
                          <a:effectLst/>
                        </a:rPr>
                        <a:t>Всего</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rowSpan="2">
                  <a:txBody>
                    <a:bodyPr/>
                    <a:lstStyle/>
                    <a:p>
                      <a:pPr algn="ctr">
                        <a:lnSpc>
                          <a:spcPct val="115000"/>
                        </a:lnSpc>
                        <a:spcAft>
                          <a:spcPts val="0"/>
                        </a:spcAft>
                      </a:pPr>
                      <a:r>
                        <a:rPr lang="ru-RU" sz="1000" b="0" dirty="0">
                          <a:solidFill>
                            <a:schemeClr val="bg1"/>
                          </a:solidFill>
                          <a:effectLst/>
                        </a:rPr>
                        <a:t>Предписание</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rowSpan="2">
                  <a:txBody>
                    <a:bodyPr/>
                    <a:lstStyle/>
                    <a:p>
                      <a:pPr algn="ctr">
                        <a:lnSpc>
                          <a:spcPct val="115000"/>
                        </a:lnSpc>
                        <a:spcAft>
                          <a:spcPts val="0"/>
                        </a:spcAft>
                      </a:pPr>
                      <a:r>
                        <a:rPr lang="ru-RU" sz="1000" b="0" dirty="0" err="1">
                          <a:solidFill>
                            <a:schemeClr val="bg1"/>
                          </a:solidFill>
                          <a:effectLst/>
                        </a:rPr>
                        <a:t>Предупреж-дение</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rowSpan="2">
                  <a:txBody>
                    <a:bodyPr/>
                    <a:lstStyle/>
                    <a:p>
                      <a:pPr algn="ctr">
                        <a:lnSpc>
                          <a:spcPct val="100000"/>
                        </a:lnSpc>
                        <a:spcAft>
                          <a:spcPts val="0"/>
                        </a:spcAft>
                      </a:pPr>
                      <a:r>
                        <a:rPr lang="ru-RU" sz="1000" b="0" dirty="0">
                          <a:solidFill>
                            <a:schemeClr val="bg1"/>
                          </a:solidFill>
                          <a:effectLst/>
                        </a:rPr>
                        <a:t>Приостановление права выполнения работ</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rowSpan="2">
                  <a:txBody>
                    <a:bodyPr/>
                    <a:lstStyle/>
                    <a:p>
                      <a:pPr algn="ctr">
                        <a:lnSpc>
                          <a:spcPct val="115000"/>
                        </a:lnSpc>
                        <a:spcAft>
                          <a:spcPts val="0"/>
                        </a:spcAft>
                      </a:pPr>
                      <a:r>
                        <a:rPr lang="ru-RU" sz="1000" b="0" dirty="0">
                          <a:solidFill>
                            <a:schemeClr val="bg1"/>
                          </a:solidFill>
                          <a:effectLst/>
                        </a:rPr>
                        <a:t>Рекомендовано Совету к исключению</a:t>
                      </a:r>
                      <a:endPar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extLst>
                  <a:ext uri="{0D108BD9-81ED-4DB2-BD59-A6C34878D82A}">
                    <a16:rowId xmlns:a16="http://schemas.microsoft.com/office/drawing/2014/main" val="3794804526"/>
                  </a:ext>
                </a:extLst>
              </a:tr>
              <a:tr h="420903">
                <a:tc vMerge="1">
                  <a:txBody>
                    <a:bodyPr/>
                    <a:lstStyle/>
                    <a:p>
                      <a:endParaRPr lang="ru-RU"/>
                    </a:p>
                  </a:txBody>
                  <a:tcPr/>
                </a:tc>
                <a:tc>
                  <a:txBody>
                    <a:bodyPr/>
                    <a:lstStyle/>
                    <a:p>
                      <a:pPr algn="ctr">
                        <a:lnSpc>
                          <a:spcPct val="115000"/>
                        </a:lnSpc>
                        <a:spcAft>
                          <a:spcPts val="0"/>
                        </a:spcAft>
                      </a:pPr>
                      <a:r>
                        <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плановые</a:t>
                      </a:r>
                      <a:endParaRPr lang="ru-RU" dirty="0"/>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внеплановые</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77501705"/>
                  </a:ext>
                </a:extLst>
              </a:tr>
              <a:tr h="549621">
                <a:tc>
                  <a:txBody>
                    <a:bodyPr/>
                    <a:lstStyle/>
                    <a:p>
                      <a:pPr algn="ctr">
                        <a:lnSpc>
                          <a:spcPct val="115000"/>
                        </a:lnSpc>
                        <a:spcAft>
                          <a:spcPts val="0"/>
                        </a:spcAft>
                      </a:pPr>
                      <a:r>
                        <a:rPr lang="ru-RU" sz="1000" dirty="0">
                          <a:solidFill>
                            <a:srgbClr val="002060"/>
                          </a:solidFill>
                          <a:effectLst/>
                        </a:rPr>
                        <a:t>СОЮЗАТОМСТРОЙ</a:t>
                      </a:r>
                      <a:endParaRPr lang="ru-RU" sz="1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33</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27</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ru-RU" sz="18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ru-RU" sz="18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26725597"/>
                  </a:ext>
                </a:extLst>
              </a:tr>
              <a:tr h="591688">
                <a:tc>
                  <a:txBody>
                    <a:bodyPr/>
                    <a:lstStyle/>
                    <a:p>
                      <a:pPr algn="ctr">
                        <a:lnSpc>
                          <a:spcPct val="115000"/>
                        </a:lnSpc>
                        <a:spcAft>
                          <a:spcPts val="0"/>
                        </a:spcAft>
                      </a:pPr>
                      <a:r>
                        <a:rPr lang="ru-RU" sz="1000" dirty="0">
                          <a:solidFill>
                            <a:srgbClr val="002060"/>
                          </a:solidFill>
                          <a:effectLst/>
                        </a:rPr>
                        <a:t>СОЮЗАТОМПРОЕКТ</a:t>
                      </a:r>
                      <a:endParaRPr lang="ru-RU" sz="1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22</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12</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34</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29</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ru-RU" sz="18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ru-RU" sz="18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08549758"/>
                  </a:ext>
                </a:extLst>
              </a:tr>
              <a:tr h="591127">
                <a:tc>
                  <a:txBody>
                    <a:bodyPr/>
                    <a:lstStyle/>
                    <a:p>
                      <a:pPr algn="ctr">
                        <a:lnSpc>
                          <a:spcPct val="115000"/>
                        </a:lnSpc>
                        <a:spcAft>
                          <a:spcPts val="0"/>
                        </a:spcAft>
                      </a:pPr>
                      <a:r>
                        <a:rPr lang="ru-RU" sz="1000" dirty="0">
                          <a:solidFill>
                            <a:srgbClr val="002060"/>
                          </a:solidFill>
                          <a:effectLst/>
                        </a:rPr>
                        <a:t>СОЮЗАТОМГЕО</a:t>
                      </a:r>
                      <a:endParaRPr lang="ru-RU" sz="1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9</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20</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22</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ru-RU" sz="18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ru-RU" sz="18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7972134"/>
                  </a:ext>
                </a:extLst>
              </a:tr>
              <a:tr h="561938">
                <a:tc>
                  <a:txBody>
                    <a:bodyPr/>
                    <a:lstStyle/>
                    <a:p>
                      <a:pPr marL="0" algn="ctr" defTabSz="914400" rtl="0" eaLnBrk="1" latinLnBrk="0" hangingPunct="1">
                        <a:lnSpc>
                          <a:spcPct val="115000"/>
                        </a:lnSpc>
                        <a:spcAft>
                          <a:spcPts val="0"/>
                        </a:spcAft>
                      </a:pPr>
                      <a:r>
                        <a:rPr lang="ru-RU" sz="1400" b="1" kern="1200" dirty="0">
                          <a:solidFill>
                            <a:srgbClr val="002060"/>
                          </a:solidFill>
                          <a:latin typeface="+mn-lt"/>
                          <a:ea typeface="+mn-ea"/>
                          <a:cs typeface="+mn-cs"/>
                        </a:rPr>
                        <a:t>ИТОГО</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gridSpan="2">
                  <a:txBody>
                    <a:bodyPr/>
                    <a:lstStyle/>
                    <a:p>
                      <a:pPr algn="ctr">
                        <a:lnSpc>
                          <a:spcPct val="115000"/>
                        </a:lnSpc>
                        <a:spcAft>
                          <a:spcPts val="0"/>
                        </a:spcAft>
                      </a:pPr>
                      <a:r>
                        <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64</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hMerge="1">
                  <a:txBody>
                    <a:bodyPr/>
                    <a:lstStyle/>
                    <a:p>
                      <a:endParaRPr lang="ru-RU"/>
                    </a:p>
                  </a:txBody>
                  <a:tcPr/>
                </a:tc>
                <a:tc>
                  <a:txBody>
                    <a:bodyPr/>
                    <a:lstStyle/>
                    <a:p>
                      <a:pPr algn="ctr">
                        <a:lnSpc>
                          <a:spcPct val="115000"/>
                        </a:lnSpc>
                        <a:spcAft>
                          <a:spcPts val="0"/>
                        </a:spcAft>
                      </a:pPr>
                      <a:r>
                        <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23</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lnSpc>
                          <a:spcPct val="115000"/>
                        </a:lnSpc>
                        <a:spcAft>
                          <a:spcPts val="0"/>
                        </a:spcAft>
                      </a:pPr>
                      <a:r>
                        <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87</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lnSpc>
                          <a:spcPct val="115000"/>
                        </a:lnSpc>
                        <a:spcAft>
                          <a:spcPts val="0"/>
                        </a:spcAft>
                      </a:pPr>
                      <a:r>
                        <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78</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marL="0" algn="ctr" defTabSz="914400" rtl="0" eaLnBrk="1" latinLnBrk="0" hangingPunct="1">
                        <a:lnSpc>
                          <a:spcPct val="115000"/>
                        </a:lnSpc>
                        <a:spcAft>
                          <a:spcPts val="0"/>
                        </a:spcAft>
                      </a:pPr>
                      <a:r>
                        <a:rPr lang="ru-RU" sz="1800" b="1"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21</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marL="0" algn="ctr" defTabSz="914400" rtl="0" eaLnBrk="1" latinLnBrk="0" hangingPunct="1">
                        <a:lnSpc>
                          <a:spcPct val="115000"/>
                        </a:lnSpc>
                        <a:spcAft>
                          <a:spcPts val="0"/>
                        </a:spcAft>
                      </a:pPr>
                      <a:r>
                        <a:rPr lang="ru-RU" sz="1800" b="1"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7</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lnSpc>
                          <a:spcPct val="115000"/>
                        </a:lnSpc>
                        <a:spcAft>
                          <a:spcPts val="0"/>
                        </a:spcAft>
                      </a:pPr>
                      <a:r>
                        <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extLst>
                  <a:ext uri="{0D108BD9-81ED-4DB2-BD59-A6C34878D82A}">
                    <a16:rowId xmlns:a16="http://schemas.microsoft.com/office/drawing/2014/main" val="2733416180"/>
                  </a:ext>
                </a:extLst>
              </a:tr>
            </a:tbl>
          </a:graphicData>
        </a:graphic>
      </p:graphicFrame>
      <p:sp>
        <p:nvSpPr>
          <p:cNvPr id="7" name="TextBox 6"/>
          <p:cNvSpPr txBox="1"/>
          <p:nvPr/>
        </p:nvSpPr>
        <p:spPr>
          <a:xfrm>
            <a:off x="1533624" y="916323"/>
            <a:ext cx="9170887" cy="338554"/>
          </a:xfrm>
          <a:prstGeom prst="rect">
            <a:avLst/>
          </a:prstGeom>
          <a:noFill/>
        </p:spPr>
        <p:txBody>
          <a:bodyPr wrap="square" rtlCol="0">
            <a:spAutoFit/>
          </a:bodyPr>
          <a:lstStyle/>
          <a:p>
            <a:pPr lvl="0"/>
            <a:r>
              <a:rPr lang="ru-RU" sz="1600" b="1" dirty="0">
                <a:solidFill>
                  <a:srgbClr val="FF0000"/>
                </a:solidFill>
              </a:rPr>
              <a:t>А. Контроль соблюдения требований законодательства и внутренних документов СРО</a:t>
            </a:r>
          </a:p>
        </p:txBody>
      </p:sp>
      <p:sp>
        <p:nvSpPr>
          <p:cNvPr id="3" name="Объект 2"/>
          <p:cNvSpPr>
            <a:spLocks noGrp="1"/>
          </p:cNvSpPr>
          <p:nvPr>
            <p:ph idx="1"/>
          </p:nvPr>
        </p:nvSpPr>
        <p:spPr>
          <a:xfrm>
            <a:off x="2388010" y="4752753"/>
            <a:ext cx="7886700" cy="388378"/>
          </a:xfrm>
        </p:spPr>
        <p:txBody>
          <a:bodyPr>
            <a:normAutofit/>
          </a:bodyPr>
          <a:lstStyle/>
          <a:p>
            <a:pPr marL="0" indent="0" algn="ctr">
              <a:buNone/>
            </a:pPr>
            <a:r>
              <a:rPr lang="ru-RU" sz="1600" dirty="0">
                <a:solidFill>
                  <a:srgbClr val="7030A0"/>
                </a:solidFill>
              </a:rPr>
              <a:t>Выездные проверки на объекты строительства</a:t>
            </a:r>
          </a:p>
        </p:txBody>
      </p:sp>
      <p:sp>
        <p:nvSpPr>
          <p:cNvPr id="6" name="TextBox 5"/>
          <p:cNvSpPr txBox="1"/>
          <p:nvPr/>
        </p:nvSpPr>
        <p:spPr>
          <a:xfrm>
            <a:off x="1927123" y="5141133"/>
            <a:ext cx="4208206" cy="1138773"/>
          </a:xfrm>
          <a:prstGeom prst="rect">
            <a:avLst/>
          </a:prstGeom>
          <a:solidFill>
            <a:schemeClr val="accent1">
              <a:lumMod val="40000"/>
              <a:lumOff val="60000"/>
            </a:schemeClr>
          </a:solidFill>
          <a:ln w="28575">
            <a:solidFill>
              <a:schemeClr val="accent1">
                <a:lumMod val="50000"/>
              </a:schemeClr>
            </a:solidFill>
          </a:ln>
        </p:spPr>
        <p:txBody>
          <a:bodyPr wrap="square" rtlCol="0">
            <a:spAutoFit/>
          </a:bodyPr>
          <a:lstStyle/>
          <a:p>
            <a:pPr algn="ctr">
              <a:spcAft>
                <a:spcPts val="600"/>
              </a:spcAft>
            </a:pPr>
            <a:r>
              <a:rPr lang="ru-RU" sz="1400" b="1" i="1" u="sng" dirty="0"/>
              <a:t>Объекты использования атомной энергии</a:t>
            </a:r>
            <a:r>
              <a:rPr lang="ru-RU" sz="1400" dirty="0"/>
              <a:t>:</a:t>
            </a:r>
          </a:p>
          <a:p>
            <a:pPr marL="285750" indent="-285750">
              <a:lnSpc>
                <a:spcPct val="150000"/>
              </a:lnSpc>
              <a:buFontTx/>
              <a:buChar char="-"/>
            </a:pPr>
            <a:r>
              <a:rPr lang="ru-RU" sz="1400" dirty="0"/>
              <a:t>Площадка строительства Курской АЭС-2;</a:t>
            </a:r>
          </a:p>
          <a:p>
            <a:pPr marL="285750" indent="-285750">
              <a:buFontTx/>
              <a:buChar char="-"/>
            </a:pPr>
            <a:r>
              <a:rPr lang="ru-RU" sz="1400" dirty="0"/>
              <a:t>Площадка строительства объектов по проекту «Прорыв» на СХК.</a:t>
            </a:r>
          </a:p>
        </p:txBody>
      </p:sp>
      <p:sp>
        <p:nvSpPr>
          <p:cNvPr id="8" name="TextBox 7"/>
          <p:cNvSpPr txBox="1"/>
          <p:nvPr/>
        </p:nvSpPr>
        <p:spPr>
          <a:xfrm>
            <a:off x="6393712" y="5141133"/>
            <a:ext cx="3880998" cy="1169551"/>
          </a:xfrm>
          <a:prstGeom prst="rect">
            <a:avLst/>
          </a:prstGeom>
          <a:solidFill>
            <a:schemeClr val="accent1">
              <a:lumMod val="40000"/>
              <a:lumOff val="60000"/>
            </a:schemeClr>
          </a:solidFill>
          <a:ln w="28575">
            <a:solidFill>
              <a:schemeClr val="accent1">
                <a:lumMod val="50000"/>
              </a:schemeClr>
            </a:solidFill>
          </a:ln>
        </p:spPr>
        <p:txBody>
          <a:bodyPr wrap="square" rtlCol="0">
            <a:spAutoFit/>
          </a:bodyPr>
          <a:lstStyle/>
          <a:p>
            <a:pPr algn="ctr"/>
            <a:r>
              <a:rPr lang="ru-RU" sz="1400" b="1" i="1" u="sng" dirty="0"/>
              <a:t>Объекты строительства в г. Москве</a:t>
            </a:r>
            <a:r>
              <a:rPr lang="ru-RU" sz="1400" dirty="0"/>
              <a:t>:</a:t>
            </a:r>
          </a:p>
          <a:p>
            <a:pPr marL="720000" indent="-285750">
              <a:buFontTx/>
              <a:buChar char="-"/>
            </a:pPr>
            <a:r>
              <a:rPr lang="ru-RU" sz="1400" dirty="0"/>
              <a:t>Жилищное строительство;</a:t>
            </a:r>
          </a:p>
          <a:p>
            <a:pPr marL="720000" indent="-285750">
              <a:buFontTx/>
              <a:buChar char="-"/>
            </a:pPr>
            <a:r>
              <a:rPr lang="ru-RU" sz="1400" dirty="0"/>
              <a:t>Транспортная инфраструктура;</a:t>
            </a:r>
          </a:p>
          <a:p>
            <a:pPr marL="720000" indent="-285750">
              <a:buFontTx/>
              <a:buChar char="-"/>
            </a:pPr>
            <a:r>
              <a:rPr lang="ru-RU" sz="1400" dirty="0"/>
              <a:t>Социальная инфраструктура.</a:t>
            </a:r>
          </a:p>
          <a:p>
            <a:pPr marL="285750" indent="-285750" algn="ctr">
              <a:buFontTx/>
              <a:buChar char="-"/>
            </a:pPr>
            <a:endParaRPr lang="ru-RU" sz="1400" dirty="0"/>
          </a:p>
        </p:txBody>
      </p:sp>
    </p:spTree>
    <p:extLst>
      <p:ext uri="{BB962C8B-B14F-4D97-AF65-F5344CB8AC3E}">
        <p14:creationId xmlns:p14="http://schemas.microsoft.com/office/powerpoint/2010/main" val="97969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entr" presetSubtype="0"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3000"/>
                            </p:stCondLst>
                            <p:childTnLst>
                              <p:par>
                                <p:cTn id="13" presetID="2" presetClass="entr" presetSubtype="4" fill="hold" grpId="0" nodeType="afterEffect">
                                  <p:stCondLst>
                                    <p:cond delay="200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 presetClass="entr" presetSubtype="4"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7000"/>
                            </p:stCondLst>
                            <p:childTnLst>
                              <p:par>
                                <p:cTn id="23" presetID="2" presetClass="entr" presetSubtype="4" fill="hold" grpId="0" nodeType="after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P spid="6"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9872" y="717487"/>
            <a:ext cx="8134849" cy="685819"/>
          </a:xfrm>
        </p:spPr>
        <p:txBody>
          <a:bodyPr>
            <a:normAutofit fontScale="90000"/>
          </a:bodyPr>
          <a:lstStyle/>
          <a:p>
            <a:pPr algn="ctr"/>
            <a:br>
              <a:rPr lang="ru-RU" dirty="0">
                <a:solidFill>
                  <a:schemeClr val="tx1">
                    <a:lumMod val="95000"/>
                    <a:lumOff val="5000"/>
                  </a:schemeClr>
                </a:solidFill>
              </a:rPr>
            </a:br>
            <a:endParaRPr lang="ru-RU" dirty="0">
              <a:solidFill>
                <a:schemeClr val="tx1">
                  <a:lumMod val="95000"/>
                  <a:lumOff val="5000"/>
                </a:schemeClr>
              </a:solidFill>
            </a:endParaRPr>
          </a:p>
        </p:txBody>
      </p:sp>
      <p:sp>
        <p:nvSpPr>
          <p:cNvPr id="6" name="Скругленный прямоугольник 5"/>
          <p:cNvSpPr/>
          <p:nvPr/>
        </p:nvSpPr>
        <p:spPr>
          <a:xfrm>
            <a:off x="2446809" y="986777"/>
            <a:ext cx="7022891" cy="108657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3908" algn="ctr"/>
            <a:r>
              <a:rPr lang="ru-RU" sz="1600" dirty="0">
                <a:solidFill>
                  <a:srgbClr val="FFFF00"/>
                </a:solidFill>
              </a:rPr>
              <a:t>Нарушения требований законодательства о градостроительной деятельности, о техническом регулировании;</a:t>
            </a:r>
          </a:p>
          <a:p>
            <a:pPr algn="ctr"/>
            <a:r>
              <a:rPr lang="ru-RU" sz="1600" dirty="0">
                <a:solidFill>
                  <a:srgbClr val="FFFF00"/>
                </a:solidFill>
              </a:rPr>
              <a:t>внутренних документов СРО</a:t>
            </a:r>
          </a:p>
        </p:txBody>
      </p:sp>
      <p:sp>
        <p:nvSpPr>
          <p:cNvPr id="7" name="Скругленный прямоугольник 6"/>
          <p:cNvSpPr/>
          <p:nvPr/>
        </p:nvSpPr>
        <p:spPr>
          <a:xfrm>
            <a:off x="1892447" y="3470117"/>
            <a:ext cx="2413175" cy="9107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chemeClr val="tx1"/>
                </a:solidFill>
              </a:rPr>
              <a:t>Недостаточное количество руководителей и специалистов, в </a:t>
            </a:r>
            <a:r>
              <a:rPr lang="ru-RU" sz="1200" dirty="0" err="1">
                <a:solidFill>
                  <a:schemeClr val="tx1"/>
                </a:solidFill>
              </a:rPr>
              <a:t>т.ч</a:t>
            </a:r>
            <a:r>
              <a:rPr lang="ru-RU" sz="1200" dirty="0">
                <a:solidFill>
                  <a:schemeClr val="tx1"/>
                </a:solidFill>
              </a:rPr>
              <a:t>. сведения о которых внесены в НРС</a:t>
            </a:r>
          </a:p>
        </p:txBody>
      </p:sp>
      <p:sp>
        <p:nvSpPr>
          <p:cNvPr id="8" name="Скругленный прямоугольник 7"/>
          <p:cNvSpPr/>
          <p:nvPr/>
        </p:nvSpPr>
        <p:spPr>
          <a:xfrm>
            <a:off x="4935172" y="3460626"/>
            <a:ext cx="2085807" cy="131612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74538">
              <a:lnSpc>
                <a:spcPct val="120000"/>
              </a:lnSpc>
            </a:pPr>
            <a:r>
              <a:rPr lang="ru-RU" sz="1100" dirty="0">
                <a:solidFill>
                  <a:schemeClr val="tx1"/>
                </a:solidFill>
                <a:latin typeface="Gotham Pro Medium Regular"/>
                <a:ea typeface="Gotham Pro Medium Regular"/>
                <a:cs typeface="Gotham Pro Medium Regular"/>
                <a:sym typeface="Gotham Pro Medium Regular"/>
              </a:rPr>
              <a:t>Отсутствие (не продление) страхования гражданской ответственности, не соответствие суммы страхования требуемой</a:t>
            </a:r>
          </a:p>
        </p:txBody>
      </p:sp>
      <p:sp>
        <p:nvSpPr>
          <p:cNvPr id="21" name="Прямоугольник 20"/>
          <p:cNvSpPr/>
          <p:nvPr/>
        </p:nvSpPr>
        <p:spPr>
          <a:xfrm>
            <a:off x="1623108" y="2542215"/>
            <a:ext cx="2625218" cy="4760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lumMod val="75000"/>
                    <a:lumOff val="25000"/>
                  </a:schemeClr>
                </a:solidFill>
              </a:rPr>
              <a:t>Нарушения требований к членству в СРО</a:t>
            </a:r>
          </a:p>
        </p:txBody>
      </p:sp>
      <p:sp>
        <p:nvSpPr>
          <p:cNvPr id="22" name="Прямоугольник 21"/>
          <p:cNvSpPr/>
          <p:nvPr/>
        </p:nvSpPr>
        <p:spPr>
          <a:xfrm>
            <a:off x="7710973" y="2549207"/>
            <a:ext cx="2670110" cy="4760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lumMod val="75000"/>
                    <a:lumOff val="25000"/>
                  </a:schemeClr>
                </a:solidFill>
              </a:rPr>
              <a:t>Нарушения требований Стандартов СРО</a:t>
            </a:r>
          </a:p>
        </p:txBody>
      </p:sp>
      <p:sp>
        <p:nvSpPr>
          <p:cNvPr id="16" name="Заголовок 1"/>
          <p:cNvSpPr txBox="1">
            <a:spLocks/>
          </p:cNvSpPr>
          <p:nvPr/>
        </p:nvSpPr>
        <p:spPr>
          <a:xfrm>
            <a:off x="1841241" y="243036"/>
            <a:ext cx="7753739" cy="3435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2400" kern="1200">
                <a:solidFill>
                  <a:srgbClr val="434F9B"/>
                </a:solidFill>
                <a:latin typeface="+mj-lt"/>
                <a:ea typeface="+mj-ea"/>
                <a:cs typeface="+mj-cs"/>
              </a:defRPr>
            </a:lvl1pPr>
          </a:lstStyle>
          <a:p>
            <a:pPr algn="ctr"/>
            <a:r>
              <a:rPr lang="ru-RU" dirty="0"/>
              <a:t>Основные нарушения, выявленные в ходе проверок</a:t>
            </a:r>
          </a:p>
        </p:txBody>
      </p:sp>
      <p:sp>
        <p:nvSpPr>
          <p:cNvPr id="17" name="Прямоугольник 16"/>
          <p:cNvSpPr/>
          <p:nvPr/>
        </p:nvSpPr>
        <p:spPr>
          <a:xfrm>
            <a:off x="4679595" y="2533167"/>
            <a:ext cx="2350977" cy="46358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lumMod val="75000"/>
                    <a:lumOff val="25000"/>
                  </a:schemeClr>
                </a:solidFill>
              </a:rPr>
              <a:t>Нарушения требований  Правил СРО</a:t>
            </a:r>
            <a:endParaRPr lang="ru-RU" sz="1311" dirty="0">
              <a:solidFill>
                <a:schemeClr val="tx1">
                  <a:lumMod val="75000"/>
                  <a:lumOff val="25000"/>
                </a:schemeClr>
              </a:solidFill>
            </a:endParaRPr>
          </a:p>
        </p:txBody>
      </p:sp>
      <p:sp>
        <p:nvSpPr>
          <p:cNvPr id="18" name="Скругленный прямоугольник 17"/>
          <p:cNvSpPr/>
          <p:nvPr/>
        </p:nvSpPr>
        <p:spPr>
          <a:xfrm>
            <a:off x="1841241" y="5745231"/>
            <a:ext cx="2447334" cy="61979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chemeClr val="tx1"/>
                </a:solidFill>
              </a:rPr>
              <a:t>Стандарты СРО не введены в действие</a:t>
            </a:r>
          </a:p>
        </p:txBody>
      </p:sp>
      <p:sp>
        <p:nvSpPr>
          <p:cNvPr id="19" name="Скругленный прямоугольник 18"/>
          <p:cNvSpPr/>
          <p:nvPr/>
        </p:nvSpPr>
        <p:spPr>
          <a:xfrm>
            <a:off x="1892447" y="4730565"/>
            <a:ext cx="2413175" cy="7150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chemeClr val="tx1"/>
                </a:solidFill>
              </a:rPr>
              <a:t>Не проводится оценка квалификации специалистов (аттестация)</a:t>
            </a:r>
          </a:p>
        </p:txBody>
      </p:sp>
      <p:sp>
        <p:nvSpPr>
          <p:cNvPr id="26" name="Скругленный прямоугольник 25"/>
          <p:cNvSpPr/>
          <p:nvPr/>
        </p:nvSpPr>
        <p:spPr>
          <a:xfrm>
            <a:off x="4946165" y="5227381"/>
            <a:ext cx="2085807" cy="646981"/>
          </a:xfrm>
          <a:prstGeom prst="roundRect">
            <a:avLst>
              <a:gd name="adj" fmla="val 19838"/>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4538">
              <a:lnSpc>
                <a:spcPct val="120000"/>
              </a:lnSpc>
            </a:pPr>
            <a:r>
              <a:rPr lang="ru-RU" sz="1100" dirty="0">
                <a:solidFill>
                  <a:schemeClr val="tx1"/>
                </a:solidFill>
                <a:latin typeface="Gotham Pro Medium Regular"/>
                <a:ea typeface="Gotham Pro Medium Regular"/>
                <a:cs typeface="Gotham Pro Medium Regular"/>
                <a:sym typeface="Gotham Pro Medium Regular"/>
              </a:rPr>
              <a:t>Отсутствие страхования от НС</a:t>
            </a:r>
          </a:p>
        </p:txBody>
      </p:sp>
      <p:sp>
        <p:nvSpPr>
          <p:cNvPr id="42" name="Скругленный прямоугольник 41"/>
          <p:cNvSpPr/>
          <p:nvPr/>
        </p:nvSpPr>
        <p:spPr>
          <a:xfrm>
            <a:off x="8013545" y="3159810"/>
            <a:ext cx="2346146" cy="920425"/>
          </a:xfrm>
          <a:prstGeom prst="roundRect">
            <a:avLst/>
          </a:prstGeom>
          <a:solidFill>
            <a:srgbClr val="90F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100" dirty="0">
                <a:solidFill>
                  <a:schemeClr val="tx1"/>
                </a:solidFill>
              </a:rPr>
              <a:t>Отсутствие организационных документов по строительному контролю, недостаточный контроль за качеством работ подрядных организаций</a:t>
            </a:r>
          </a:p>
        </p:txBody>
      </p:sp>
      <p:sp>
        <p:nvSpPr>
          <p:cNvPr id="43" name="Скругленный прямоугольник 42"/>
          <p:cNvSpPr/>
          <p:nvPr/>
        </p:nvSpPr>
        <p:spPr>
          <a:xfrm>
            <a:off x="8013547" y="4214802"/>
            <a:ext cx="2366705" cy="561946"/>
          </a:xfrm>
          <a:prstGeom prst="roundRect">
            <a:avLst/>
          </a:prstGeom>
          <a:solidFill>
            <a:srgbClr val="90F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100" dirty="0">
                <a:solidFill>
                  <a:schemeClr val="tx1"/>
                </a:solidFill>
              </a:rPr>
              <a:t> Нарушения по процессам выполнения работ.</a:t>
            </a:r>
          </a:p>
          <a:p>
            <a:r>
              <a:rPr lang="ru-RU" sz="1100" dirty="0">
                <a:solidFill>
                  <a:schemeClr val="tx1"/>
                </a:solidFill>
              </a:rPr>
              <a:t> (бетонные, сварочные работы)</a:t>
            </a:r>
          </a:p>
        </p:txBody>
      </p:sp>
      <p:sp>
        <p:nvSpPr>
          <p:cNvPr id="44" name="Скругленный прямоугольник 43"/>
          <p:cNvSpPr/>
          <p:nvPr/>
        </p:nvSpPr>
        <p:spPr>
          <a:xfrm>
            <a:off x="8018695" y="4876828"/>
            <a:ext cx="2362389" cy="742658"/>
          </a:xfrm>
          <a:prstGeom prst="roundRect">
            <a:avLst/>
          </a:prstGeom>
          <a:solidFill>
            <a:srgbClr val="90F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100" dirty="0">
                <a:solidFill>
                  <a:schemeClr val="tx1"/>
                </a:solidFill>
              </a:rPr>
              <a:t>Низкая культура производства</a:t>
            </a:r>
          </a:p>
          <a:p>
            <a:r>
              <a:rPr lang="ru-RU" sz="1100" dirty="0">
                <a:solidFill>
                  <a:schemeClr val="tx1"/>
                </a:solidFill>
              </a:rPr>
              <a:t>(обустройство строительной площадки, мест производства работ) </a:t>
            </a:r>
          </a:p>
        </p:txBody>
      </p:sp>
      <p:sp>
        <p:nvSpPr>
          <p:cNvPr id="46" name="Скругленный прямоугольник 45"/>
          <p:cNvSpPr/>
          <p:nvPr/>
        </p:nvSpPr>
        <p:spPr>
          <a:xfrm>
            <a:off x="7997303" y="5706512"/>
            <a:ext cx="2362389" cy="585835"/>
          </a:xfrm>
          <a:prstGeom prst="roundRect">
            <a:avLst/>
          </a:prstGeom>
          <a:solidFill>
            <a:srgbClr val="90F9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100" dirty="0">
                <a:solidFill>
                  <a:schemeClr val="tx1"/>
                </a:solidFill>
              </a:rPr>
              <a:t>нарушение требований охрана труда, создания безопасных условий труда</a:t>
            </a:r>
          </a:p>
        </p:txBody>
      </p:sp>
      <p:cxnSp>
        <p:nvCxnSpPr>
          <p:cNvPr id="9" name="Прямая соединительная линия 8"/>
          <p:cNvCxnSpPr/>
          <p:nvPr/>
        </p:nvCxnSpPr>
        <p:spPr>
          <a:xfrm flipH="1">
            <a:off x="1696707" y="3017116"/>
            <a:ext cx="28453" cy="303251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endCxn id="7" idx="1"/>
          </p:cNvCxnSpPr>
          <p:nvPr/>
        </p:nvCxnSpPr>
        <p:spPr>
          <a:xfrm>
            <a:off x="1696708" y="3920559"/>
            <a:ext cx="195739" cy="49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endCxn id="19" idx="1"/>
          </p:cNvCxnSpPr>
          <p:nvPr/>
        </p:nvCxnSpPr>
        <p:spPr>
          <a:xfrm>
            <a:off x="1696708" y="5082609"/>
            <a:ext cx="195739" cy="550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Соединительная линия уступом 35"/>
          <p:cNvCxnSpPr/>
          <p:nvPr/>
        </p:nvCxnSpPr>
        <p:spPr>
          <a:xfrm rot="16200000" flipH="1">
            <a:off x="3561875" y="4166584"/>
            <a:ext cx="2545070" cy="223505"/>
          </a:xfrm>
          <a:prstGeom prst="bentConnector3">
            <a:avLst>
              <a:gd name="adj1" fmla="val 100599"/>
            </a:avLst>
          </a:prstGeom>
          <a:ln w="15875"/>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a:stCxn id="8" idx="1"/>
          </p:cNvCxnSpPr>
          <p:nvPr/>
        </p:nvCxnSpPr>
        <p:spPr>
          <a:xfrm flipH="1">
            <a:off x="4729561" y="4118687"/>
            <a:ext cx="20561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6" name="Соединительная линия уступом 85"/>
          <p:cNvCxnSpPr>
            <a:endCxn id="46" idx="1"/>
          </p:cNvCxnSpPr>
          <p:nvPr/>
        </p:nvCxnSpPr>
        <p:spPr>
          <a:xfrm rot="16200000" flipH="1">
            <a:off x="6410243" y="4412371"/>
            <a:ext cx="2982900" cy="191217"/>
          </a:xfrm>
          <a:prstGeom prst="bentConnector2">
            <a:avLst/>
          </a:prstGeom>
          <a:ln w="15875"/>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a:xfrm flipV="1">
            <a:off x="7796464" y="3620023"/>
            <a:ext cx="208615" cy="14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a:endCxn id="43" idx="1"/>
          </p:cNvCxnSpPr>
          <p:nvPr/>
        </p:nvCxnSpPr>
        <p:spPr>
          <a:xfrm flipV="1">
            <a:off x="7800474" y="4495776"/>
            <a:ext cx="213072" cy="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p:cNvCxnSpPr>
            <a:endCxn id="44" idx="1"/>
          </p:cNvCxnSpPr>
          <p:nvPr/>
        </p:nvCxnSpPr>
        <p:spPr>
          <a:xfrm>
            <a:off x="7799926" y="5248157"/>
            <a:ext cx="21876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 name="Соединительная линия уступом 28"/>
          <p:cNvCxnSpPr>
            <a:stCxn id="21" idx="0"/>
            <a:endCxn id="22" idx="0"/>
          </p:cNvCxnSpPr>
          <p:nvPr/>
        </p:nvCxnSpPr>
        <p:spPr>
          <a:xfrm rot="16200000" flipH="1">
            <a:off x="5987377" y="-509445"/>
            <a:ext cx="6991" cy="6110311"/>
          </a:xfrm>
          <a:prstGeom prst="bentConnector3">
            <a:avLst>
              <a:gd name="adj1" fmla="val -3269918"/>
            </a:avLst>
          </a:prstGeom>
          <a:ln w="15875"/>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a:endCxn id="17" idx="0"/>
          </p:cNvCxnSpPr>
          <p:nvPr/>
        </p:nvCxnSpPr>
        <p:spPr>
          <a:xfrm>
            <a:off x="5855083" y="2073173"/>
            <a:ext cx="1" cy="45999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a:endCxn id="18" idx="1"/>
          </p:cNvCxnSpPr>
          <p:nvPr/>
        </p:nvCxnSpPr>
        <p:spPr>
          <a:xfrm>
            <a:off x="1678823" y="6049628"/>
            <a:ext cx="162418" cy="550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0" name="Номер слайда 3">
            <a:extLst>
              <a:ext uri="{FF2B5EF4-FFF2-40B4-BE49-F238E27FC236}">
                <a16:creationId xmlns:a16="http://schemas.microsoft.com/office/drawing/2014/main" id="{E53ACB0E-C4C9-4AAD-AEF6-049F99CD9C7C}"/>
              </a:ext>
            </a:extLst>
          </p:cNvPr>
          <p:cNvSpPr txBox="1">
            <a:spLocks/>
          </p:cNvSpPr>
          <p:nvPr/>
        </p:nvSpPr>
        <p:spPr bwMode="auto">
          <a:xfrm>
            <a:off x="9537488" y="207419"/>
            <a:ext cx="2743200" cy="365125"/>
          </a:xfrm>
          <a:prstGeom prst="rect">
            <a:avLst/>
          </a:prstGeom>
        </p:spPr>
        <p:txBody>
          <a:bodyPr vert="horz" lIns="91440" tIns="45720" rIns="91440" bIns="45720" rtlCol="0" anchor="ctr"/>
          <a:lstStyle>
            <a:defPPr>
              <a:defRPr lang="ru-RU"/>
            </a:defPPr>
            <a:lvl1pPr marL="0" algn="r" defTabSz="914400">
              <a:defRPr sz="32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35A78594-8646-4D53-8F42-51980A186450}" type="slidenum">
              <a:rPr lang="ru-RU" smtClean="0"/>
              <a:pPr>
                <a:defRPr/>
              </a:pPr>
              <a:t>86</a:t>
            </a:fld>
            <a:endParaRPr lang="ru-RU" dirty="0"/>
          </a:p>
        </p:txBody>
      </p:sp>
    </p:spTree>
    <p:extLst>
      <p:ext uri="{BB962C8B-B14F-4D97-AF65-F5344CB8AC3E}">
        <p14:creationId xmlns:p14="http://schemas.microsoft.com/office/powerpoint/2010/main" val="39033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2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200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200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5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1" nodeType="withEffect">
                                  <p:stCondLst>
                                    <p:cond delay="100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100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100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100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100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nodeType="withEffect">
                                  <p:stCondLst>
                                    <p:cond delay="100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100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nodeType="withEffect">
                                  <p:stCondLst>
                                    <p:cond delay="100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nodeType="withEffect">
                                  <p:stCondLst>
                                    <p:cond delay="100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1" grpId="0" animBg="1"/>
      <p:bldP spid="22" grpId="0" animBg="1"/>
      <p:bldP spid="17" grpId="0" animBg="1"/>
      <p:bldP spid="18" grpId="0" animBg="1"/>
      <p:bldP spid="19" grpId="0" animBg="1"/>
      <p:bldP spid="26" grpId="0" animBg="1"/>
      <p:bldP spid="42" grpId="0" animBg="1"/>
      <p:bldP spid="42" grpId="1" animBg="1"/>
      <p:bldP spid="43" grpId="0" animBg="1"/>
      <p:bldP spid="44" grpId="0" animBg="1"/>
      <p:bldP spid="4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0"/>
            <a:ext cx="9649072" cy="727588"/>
          </a:xfrm>
        </p:spPr>
        <p:txBody>
          <a:bodyPr>
            <a:normAutofit fontScale="90000"/>
          </a:bodyPr>
          <a:lstStyle/>
          <a:p>
            <a:pPr marL="88900" algn="ctr"/>
            <a:r>
              <a:rPr lang="ru-RU" dirty="0"/>
              <a:t>Результаты контрольной деятельности 9 месяцев 2022 года</a:t>
            </a:r>
          </a:p>
        </p:txBody>
      </p:sp>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87</a:t>
            </a:fld>
            <a:endParaRPr lang="ru-RU" dirty="0"/>
          </a:p>
        </p:txBody>
      </p:sp>
      <p:sp>
        <p:nvSpPr>
          <p:cNvPr id="8" name="TextBox 7"/>
          <p:cNvSpPr txBox="1"/>
          <p:nvPr/>
        </p:nvSpPr>
        <p:spPr>
          <a:xfrm>
            <a:off x="2249432" y="808067"/>
            <a:ext cx="7552295" cy="369332"/>
          </a:xfrm>
          <a:prstGeom prst="rect">
            <a:avLst/>
          </a:prstGeom>
          <a:noFill/>
        </p:spPr>
        <p:txBody>
          <a:bodyPr wrap="square" rtlCol="0">
            <a:spAutoFit/>
          </a:bodyPr>
          <a:lstStyle/>
          <a:p>
            <a:pPr lvl="0"/>
            <a:r>
              <a:rPr lang="ru-RU" b="1" dirty="0">
                <a:solidFill>
                  <a:srgbClr val="FF0000"/>
                </a:solidFill>
              </a:rPr>
              <a:t>Б. Контроль соблюдения обязательств по договорам подряда</a:t>
            </a:r>
          </a:p>
        </p:txBody>
      </p:sp>
      <p:graphicFrame>
        <p:nvGraphicFramePr>
          <p:cNvPr id="9" name="Объект 4"/>
          <p:cNvGraphicFramePr>
            <a:graphicFrameLocks noGrp="1"/>
          </p:cNvGraphicFramePr>
          <p:nvPr>
            <p:ph idx="1"/>
            <p:extLst>
              <p:ext uri="{D42A27DB-BD31-4B8C-83A1-F6EECF244321}">
                <p14:modId xmlns:p14="http://schemas.microsoft.com/office/powerpoint/2010/main" val="3643853805"/>
              </p:ext>
            </p:extLst>
          </p:nvPr>
        </p:nvGraphicFramePr>
        <p:xfrm>
          <a:off x="1747991" y="1311564"/>
          <a:ext cx="8684035" cy="4983386"/>
        </p:xfrm>
        <a:graphic>
          <a:graphicData uri="http://schemas.openxmlformats.org/drawingml/2006/table">
            <a:tbl>
              <a:tblPr firstRow="1" bandRow="1">
                <a:tableStyleId>{5C22544A-7EE6-4342-B048-85BDC9FD1C3A}</a:tableStyleId>
              </a:tblPr>
              <a:tblGrid>
                <a:gridCol w="1496655">
                  <a:extLst>
                    <a:ext uri="{9D8B030D-6E8A-4147-A177-3AD203B41FA5}">
                      <a16:colId xmlns:a16="http://schemas.microsoft.com/office/drawing/2014/main" val="2669463177"/>
                    </a:ext>
                  </a:extLst>
                </a:gridCol>
                <a:gridCol w="1150374">
                  <a:extLst>
                    <a:ext uri="{9D8B030D-6E8A-4147-A177-3AD203B41FA5}">
                      <a16:colId xmlns:a16="http://schemas.microsoft.com/office/drawing/2014/main" val="2912754066"/>
                    </a:ext>
                  </a:extLst>
                </a:gridCol>
                <a:gridCol w="1229033">
                  <a:extLst>
                    <a:ext uri="{9D8B030D-6E8A-4147-A177-3AD203B41FA5}">
                      <a16:colId xmlns:a16="http://schemas.microsoft.com/office/drawing/2014/main" val="2075300264"/>
                    </a:ext>
                  </a:extLst>
                </a:gridCol>
                <a:gridCol w="1219200">
                  <a:extLst>
                    <a:ext uri="{9D8B030D-6E8A-4147-A177-3AD203B41FA5}">
                      <a16:colId xmlns:a16="http://schemas.microsoft.com/office/drawing/2014/main" val="2199248721"/>
                    </a:ext>
                  </a:extLst>
                </a:gridCol>
                <a:gridCol w="1179871">
                  <a:extLst>
                    <a:ext uri="{9D8B030D-6E8A-4147-A177-3AD203B41FA5}">
                      <a16:colId xmlns:a16="http://schemas.microsoft.com/office/drawing/2014/main" val="911503493"/>
                    </a:ext>
                  </a:extLst>
                </a:gridCol>
                <a:gridCol w="1278193">
                  <a:extLst>
                    <a:ext uri="{9D8B030D-6E8A-4147-A177-3AD203B41FA5}">
                      <a16:colId xmlns:a16="http://schemas.microsoft.com/office/drawing/2014/main" val="2303406758"/>
                    </a:ext>
                  </a:extLst>
                </a:gridCol>
                <a:gridCol w="1130709">
                  <a:extLst>
                    <a:ext uri="{9D8B030D-6E8A-4147-A177-3AD203B41FA5}">
                      <a16:colId xmlns:a16="http://schemas.microsoft.com/office/drawing/2014/main" val="3640836973"/>
                    </a:ext>
                  </a:extLst>
                </a:gridCol>
              </a:tblGrid>
              <a:tr h="793772">
                <a:tc rowSpan="2">
                  <a:txBody>
                    <a:bodyPr/>
                    <a:lstStyle/>
                    <a:p>
                      <a:pPr algn="ctr"/>
                      <a:r>
                        <a:rPr lang="ru-RU" sz="1400" dirty="0"/>
                        <a:t>СРО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gridSpan="2">
                  <a:txBody>
                    <a:bodyPr/>
                    <a:lstStyle/>
                    <a:p>
                      <a:pPr algn="ctr"/>
                      <a:r>
                        <a:rPr lang="ru-RU" sz="1400" dirty="0"/>
                        <a:t>Плановая проверка</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hMerge="1">
                  <a:txBody>
                    <a:bodyPr/>
                    <a:lstStyle/>
                    <a:p>
                      <a:pPr algn="ctr"/>
                      <a:endParaRPr lang="ru-RU" sz="1600" dirty="0"/>
                    </a:p>
                  </a:txBody>
                  <a:tcPr anchor="ctr">
                    <a:solidFill>
                      <a:srgbClr val="4957A9"/>
                    </a:solidFill>
                  </a:tcPr>
                </a:tc>
                <a:tc gridSpan="3">
                  <a:txBody>
                    <a:bodyPr/>
                    <a:lstStyle/>
                    <a:p>
                      <a:pPr algn="ctr"/>
                      <a:r>
                        <a:rPr lang="ru-RU" sz="1400" dirty="0"/>
                        <a:t>Мониторинг исполнения договоров</a:t>
                      </a:r>
                      <a:endParaRPr lang="en-US" sz="1100" b="0" dirty="0"/>
                    </a:p>
                    <a:p>
                      <a:pPr algn="ctr"/>
                      <a:r>
                        <a:rPr lang="ru-RU" sz="1100" b="0" dirty="0"/>
                        <a:t>(по состоянию</a:t>
                      </a:r>
                      <a:r>
                        <a:rPr lang="ru-RU" sz="1100" b="0" baseline="0" dirty="0"/>
                        <a:t> на 30.09.2022)</a:t>
                      </a:r>
                      <a:endParaRPr lang="ru-RU" sz="1100" b="0" dirty="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hMerge="1">
                  <a:txBody>
                    <a:bodyPr/>
                    <a:lstStyle/>
                    <a:p>
                      <a:pPr algn="ctr"/>
                      <a:endParaRPr lang="ru-RU" sz="1600" dirty="0"/>
                    </a:p>
                  </a:txBody>
                  <a:tcPr marL="45720" marR="45720" anchor="ctr">
                    <a:solidFill>
                      <a:srgbClr val="4957A9"/>
                    </a:solidFill>
                  </a:tcPr>
                </a:tc>
                <a:tc hMerge="1">
                  <a:txBody>
                    <a:bodyPr/>
                    <a:lstStyle/>
                    <a:p>
                      <a:endParaRPr lang="ru-RU"/>
                    </a:p>
                  </a:txBody>
                  <a:tcPr/>
                </a:tc>
                <a:tc rowSpan="2">
                  <a:txBody>
                    <a:bodyPr/>
                    <a:lstStyle/>
                    <a:p>
                      <a:pPr algn="ctr"/>
                      <a:r>
                        <a:rPr lang="ru-RU" sz="1200" b="0" dirty="0"/>
                        <a:t>Выявлены превышения уровня фактического совокупного размера обязательств</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extLst>
                  <a:ext uri="{0D108BD9-81ED-4DB2-BD59-A6C34878D82A}">
                    <a16:rowId xmlns:a16="http://schemas.microsoft.com/office/drawing/2014/main" val="1760331083"/>
                  </a:ext>
                </a:extLst>
              </a:tr>
              <a:tr h="1302882">
                <a:tc vMerge="1">
                  <a:txBody>
                    <a:bodyPr/>
                    <a:lstStyle/>
                    <a:p>
                      <a:pPr algn="ctr"/>
                      <a:endParaRPr lang="ru-RU" sz="1400" dirty="0"/>
                    </a:p>
                  </a:txBody>
                  <a:tcPr marL="45720" marR="45720" anchor="ctr">
                    <a:solidFill>
                      <a:srgbClr val="4957A9"/>
                    </a:solidFill>
                  </a:tcPr>
                </a:tc>
                <a:tc>
                  <a:txBody>
                    <a:bodyPr/>
                    <a:lstStyle/>
                    <a:p>
                      <a:pPr algn="ctr"/>
                      <a:r>
                        <a:rPr lang="ru-RU" sz="1200" dirty="0">
                          <a:solidFill>
                            <a:schemeClr val="bg1"/>
                          </a:solidFill>
                        </a:rPr>
                        <a:t>Контроль исполнения</a:t>
                      </a:r>
                      <a:r>
                        <a:rPr lang="ru-RU" sz="1200" baseline="0" dirty="0">
                          <a:solidFill>
                            <a:schemeClr val="bg1"/>
                          </a:solidFill>
                        </a:rPr>
                        <a:t> договорных обязательств</a:t>
                      </a:r>
                      <a:endParaRPr lang="ru-RU" sz="1200"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algn="ctr"/>
                      <a:r>
                        <a:rPr lang="ru-RU" sz="1200" dirty="0">
                          <a:solidFill>
                            <a:schemeClr val="bg1"/>
                          </a:solidFill>
                        </a:rPr>
                        <a:t>Контроль совокупного размера обязательств</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algn="ctr"/>
                      <a:r>
                        <a:rPr lang="ru-RU" sz="1200" dirty="0">
                          <a:solidFill>
                            <a:schemeClr val="bg1"/>
                          </a:solidFill>
                        </a:rPr>
                        <a:t>Количество организаций, имеющих действующие</a:t>
                      </a:r>
                      <a:r>
                        <a:rPr lang="ru-RU" sz="1200" baseline="0" dirty="0">
                          <a:solidFill>
                            <a:schemeClr val="bg1"/>
                          </a:solidFill>
                        </a:rPr>
                        <a:t> </a:t>
                      </a:r>
                      <a:r>
                        <a:rPr lang="ru-RU" sz="1200" dirty="0">
                          <a:solidFill>
                            <a:schemeClr val="bg1"/>
                          </a:solidFill>
                        </a:rPr>
                        <a:t>договоры</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mn-lt"/>
                          <a:ea typeface="+mn-ea"/>
                          <a:cs typeface="+mn-cs"/>
                        </a:rPr>
                        <a:t>Количество договоров, находящихся на контроле</a:t>
                      </a:r>
                      <a:endParaRPr lang="ru-RU" sz="1200" b="0" dirty="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algn="ctr"/>
                      <a:r>
                        <a:rPr lang="ru-RU" sz="1200" b="0" dirty="0">
                          <a:solidFill>
                            <a:schemeClr val="bg1"/>
                          </a:solidFill>
                        </a:rPr>
                        <a:t>Не представлены сведения об исполнении договоров в срок</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vMerge="1">
                  <a:txBody>
                    <a:bodyPr/>
                    <a:lstStyle/>
                    <a:p>
                      <a:pPr algn="ctr"/>
                      <a:endParaRPr lang="ru-RU" sz="1000" b="0"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extLst>
                  <a:ext uri="{0D108BD9-81ED-4DB2-BD59-A6C34878D82A}">
                    <a16:rowId xmlns:a16="http://schemas.microsoft.com/office/drawing/2014/main" val="906404213"/>
                  </a:ext>
                </a:extLst>
              </a:tr>
              <a:tr h="760434">
                <a:tc>
                  <a:txBody>
                    <a:bodyPr/>
                    <a:lstStyle/>
                    <a:p>
                      <a:pPr algn="ctr"/>
                      <a:r>
                        <a:rPr lang="ru-RU" sz="1000" b="1" dirty="0">
                          <a:solidFill>
                            <a:srgbClr val="002060"/>
                          </a:solidFill>
                        </a:rPr>
                        <a:t>СОЮЗАТОМСТРОЙ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FF0000"/>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C00000"/>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6036120"/>
                  </a:ext>
                </a:extLst>
              </a:tr>
              <a:tr h="763736">
                <a:tc>
                  <a:txBody>
                    <a:bodyPr/>
                    <a:lstStyle/>
                    <a:p>
                      <a:pPr marL="0" indent="0" algn="ctr">
                        <a:tabLst/>
                      </a:pPr>
                      <a:r>
                        <a:rPr lang="ru-RU" sz="1000" b="1" dirty="0">
                          <a:solidFill>
                            <a:srgbClr val="002060"/>
                          </a:solidFill>
                        </a:rPr>
                        <a:t>СОЮЗАТОМПРОЕКТ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C00000"/>
                          </a:solidFill>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C00000"/>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89147640"/>
                  </a:ext>
                </a:extLst>
              </a:tr>
              <a:tr h="725549">
                <a:tc>
                  <a:txBody>
                    <a:bodyPr/>
                    <a:lstStyle/>
                    <a:p>
                      <a:pPr algn="ctr"/>
                      <a:r>
                        <a:rPr lang="ru-RU" sz="1000" b="1" dirty="0">
                          <a:solidFill>
                            <a:srgbClr val="002060"/>
                          </a:solidFill>
                        </a:rPr>
                        <a:t>СОЮЗАТОМГЕО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002060"/>
                          </a:solidFil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C0000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600" b="0" dirty="0">
                          <a:solidFill>
                            <a:srgbClr val="C00000"/>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24129529"/>
                  </a:ext>
                </a:extLst>
              </a:tr>
              <a:tr h="637013">
                <a:tc>
                  <a:txBody>
                    <a:bodyPr/>
                    <a:lstStyle/>
                    <a:p>
                      <a:pPr algn="ctr"/>
                      <a:r>
                        <a:rPr lang="ru-RU" sz="1400" b="1" dirty="0">
                          <a:solidFill>
                            <a:srgbClr val="002060"/>
                          </a:solidFill>
                        </a:rPr>
                        <a:t>Итого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r>
                        <a:rPr lang="ru-RU" sz="1600" b="1" dirty="0">
                          <a:solidFill>
                            <a:srgbClr val="002060"/>
                          </a:solidFill>
                        </a:rPr>
                        <a:t>185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r>
                        <a:rPr lang="ru-RU" sz="1600" b="1" dirty="0">
                          <a:solidFill>
                            <a:srgbClr val="002060"/>
                          </a:solidFill>
                        </a:rPr>
                        <a:t>249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r>
                        <a:rPr lang="ru-RU" sz="1600" b="1" dirty="0">
                          <a:solidFill>
                            <a:srgbClr val="002060"/>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r>
                        <a:rPr lang="ru-RU" sz="1600" b="1" dirty="0">
                          <a:solidFill>
                            <a:srgbClr val="002060"/>
                          </a:solidFill>
                        </a:rPr>
                        <a:t>197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r>
                        <a:rPr lang="ru-RU" sz="1600" b="1" dirty="0">
                          <a:solidFill>
                            <a:srgbClr val="C00000"/>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tc>
                  <a:txBody>
                    <a:bodyPr/>
                    <a:lstStyle/>
                    <a:p>
                      <a:pPr algn="ctr"/>
                      <a:r>
                        <a:rPr lang="ru-RU" sz="1600" b="1" dirty="0">
                          <a:solidFill>
                            <a:srgbClr val="C00000"/>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C9E6"/>
                    </a:solidFill>
                  </a:tcPr>
                </a:tc>
                <a:extLst>
                  <a:ext uri="{0D108BD9-81ED-4DB2-BD59-A6C34878D82A}">
                    <a16:rowId xmlns:a16="http://schemas.microsoft.com/office/drawing/2014/main" val="2333990733"/>
                  </a:ext>
                </a:extLst>
              </a:tr>
            </a:tbl>
          </a:graphicData>
        </a:graphic>
      </p:graphicFrame>
    </p:spTree>
    <p:extLst>
      <p:ext uri="{BB962C8B-B14F-4D97-AF65-F5344CB8AC3E}">
        <p14:creationId xmlns:p14="http://schemas.microsoft.com/office/powerpoint/2010/main" val="318720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 presetClass="entr" presetSubtype="0" fill="hold" nodeType="afterEffect">
                                  <p:stCondLst>
                                    <p:cond delay="1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5276" y="243036"/>
            <a:ext cx="7877147" cy="343560"/>
          </a:xfrm>
        </p:spPr>
        <p:txBody>
          <a:bodyPr>
            <a:normAutofit fontScale="90000"/>
          </a:bodyPr>
          <a:lstStyle/>
          <a:p>
            <a:pPr marL="88900" algn="ctr"/>
            <a:r>
              <a:rPr lang="ru-RU" dirty="0"/>
              <a:t>Анализ ситуации по неисполненным договорам</a:t>
            </a:r>
          </a:p>
        </p:txBody>
      </p:sp>
      <p:sp>
        <p:nvSpPr>
          <p:cNvPr id="4" name="Номер слайда 3"/>
          <p:cNvSpPr>
            <a:spLocks noGrp="1"/>
          </p:cNvSpPr>
          <p:nvPr>
            <p:ph type="sldNum" sz="quarter" idx="12"/>
          </p:nvPr>
        </p:nvSpPr>
        <p:spPr>
          <a:xfrm>
            <a:off x="9526096" y="216563"/>
            <a:ext cx="2743200" cy="365125"/>
          </a:xfrm>
        </p:spPr>
        <p:txBody>
          <a:bodyPr/>
          <a:lstStyle/>
          <a:p>
            <a:fld id="{3765C533-573A-49DE-874E-AB87EF57987D}" type="slidenum">
              <a:rPr lang="ru-RU" smtClean="0"/>
              <a:pPr/>
              <a:t>88</a:t>
            </a:fld>
            <a:endParaRPr lang="ru-RU" dirty="0"/>
          </a:p>
        </p:txBody>
      </p:sp>
      <p:graphicFrame>
        <p:nvGraphicFramePr>
          <p:cNvPr id="7" name="Таблица 6"/>
          <p:cNvGraphicFramePr>
            <a:graphicFrameLocks noGrp="1"/>
          </p:cNvGraphicFramePr>
          <p:nvPr/>
        </p:nvGraphicFramePr>
        <p:xfrm>
          <a:off x="1858297" y="1047078"/>
          <a:ext cx="8278760" cy="1681273"/>
        </p:xfrm>
        <a:graphic>
          <a:graphicData uri="http://schemas.openxmlformats.org/drawingml/2006/table">
            <a:tbl>
              <a:tblPr firstRow="1" firstCol="1" bandRow="1">
                <a:tableStyleId>{5C22544A-7EE6-4342-B048-85BDC9FD1C3A}</a:tableStyleId>
              </a:tblPr>
              <a:tblGrid>
                <a:gridCol w="2796677">
                  <a:extLst>
                    <a:ext uri="{9D8B030D-6E8A-4147-A177-3AD203B41FA5}">
                      <a16:colId xmlns:a16="http://schemas.microsoft.com/office/drawing/2014/main" val="4040107724"/>
                    </a:ext>
                  </a:extLst>
                </a:gridCol>
                <a:gridCol w="1304312">
                  <a:extLst>
                    <a:ext uri="{9D8B030D-6E8A-4147-A177-3AD203B41FA5}">
                      <a16:colId xmlns:a16="http://schemas.microsoft.com/office/drawing/2014/main" val="2850993286"/>
                    </a:ext>
                  </a:extLst>
                </a:gridCol>
                <a:gridCol w="1600931">
                  <a:extLst>
                    <a:ext uri="{9D8B030D-6E8A-4147-A177-3AD203B41FA5}">
                      <a16:colId xmlns:a16="http://schemas.microsoft.com/office/drawing/2014/main" val="299237222"/>
                    </a:ext>
                  </a:extLst>
                </a:gridCol>
                <a:gridCol w="1143172">
                  <a:extLst>
                    <a:ext uri="{9D8B030D-6E8A-4147-A177-3AD203B41FA5}">
                      <a16:colId xmlns:a16="http://schemas.microsoft.com/office/drawing/2014/main" val="3934194885"/>
                    </a:ext>
                  </a:extLst>
                </a:gridCol>
                <a:gridCol w="1433668">
                  <a:extLst>
                    <a:ext uri="{9D8B030D-6E8A-4147-A177-3AD203B41FA5}">
                      <a16:colId xmlns:a16="http://schemas.microsoft.com/office/drawing/2014/main" val="894041344"/>
                    </a:ext>
                  </a:extLst>
                </a:gridCol>
              </a:tblGrid>
              <a:tr h="255064">
                <a:tc rowSpan="2">
                  <a:txBody>
                    <a:bodyPr/>
                    <a:lstStyle/>
                    <a:p>
                      <a:pPr algn="ctr">
                        <a:lnSpc>
                          <a:spcPct val="115000"/>
                        </a:lnSpc>
                        <a:spcAft>
                          <a:spcPts val="0"/>
                        </a:spcAft>
                      </a:pPr>
                      <a:r>
                        <a:rPr lang="ru-RU" sz="1600" dirty="0">
                          <a:effectLst/>
                        </a:rPr>
                        <a:t>СРО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gridSpan="4">
                  <a:txBody>
                    <a:bodyPr/>
                    <a:lstStyle/>
                    <a:p>
                      <a:pPr algn="ctr">
                        <a:lnSpc>
                          <a:spcPct val="115000"/>
                        </a:lnSpc>
                        <a:spcAft>
                          <a:spcPts val="0"/>
                        </a:spcAft>
                      </a:pPr>
                      <a:r>
                        <a:rPr lang="ru-RU" sz="1600" dirty="0">
                          <a:effectLst/>
                        </a:rPr>
                        <a:t>Сроки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extLst>
                  <a:ext uri="{0D108BD9-81ED-4DB2-BD59-A6C34878D82A}">
                    <a16:rowId xmlns:a16="http://schemas.microsoft.com/office/drawing/2014/main" val="1710264684"/>
                  </a:ext>
                </a:extLst>
              </a:tr>
              <a:tr h="355644">
                <a:tc vMerge="1">
                  <a:txBody>
                    <a:bodyPr/>
                    <a:lstStyle/>
                    <a:p>
                      <a:pPr marL="0" algn="ctr" defTabSz="914400" rtl="0" eaLnBrk="1" latinLnBrk="0" hangingPunct="1">
                        <a:lnSpc>
                          <a:spcPct val="115000"/>
                        </a:lnSpc>
                        <a:spcAft>
                          <a:spcPts val="0"/>
                        </a:spcAft>
                      </a:pPr>
                      <a:endParaRPr lang="ru-RU" sz="1600" b="1" kern="1200" dirty="0">
                        <a:solidFill>
                          <a:schemeClr val="bg1"/>
                        </a:solidFill>
                        <a:effectLst/>
                        <a:latin typeface="+mn-lt"/>
                        <a:ea typeface="+mn-ea"/>
                        <a:cs typeface="+mn-cs"/>
                      </a:endParaRPr>
                    </a:p>
                  </a:txBody>
                  <a:tcPr marL="61946" marR="61946" marT="0" marB="0" anchor="ctr">
                    <a:solidFill>
                      <a:srgbClr val="424E98"/>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mn-lt"/>
                          <a:ea typeface="+mn-ea"/>
                          <a:cs typeface="+mn-cs"/>
                        </a:rPr>
                        <a:t>До 3-х </a:t>
                      </a:r>
                      <a:r>
                        <a:rPr kumimoji="0" lang="ru-RU" sz="1200" b="0" i="0" u="none" strike="noStrike" kern="1200" cap="none" spc="0" normalizeH="0" baseline="0" noProof="0" dirty="0" err="1">
                          <a:ln>
                            <a:noFill/>
                          </a:ln>
                          <a:solidFill>
                            <a:prstClr val="white"/>
                          </a:solidFill>
                          <a:effectLst/>
                          <a:uLnTx/>
                          <a:uFillTx/>
                          <a:latin typeface="+mn-lt"/>
                          <a:ea typeface="+mn-ea"/>
                          <a:cs typeface="+mn-cs"/>
                        </a:rPr>
                        <a:t>мес</a:t>
                      </a:r>
                      <a:endParaRPr lang="ru-RU"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a:txBody>
                    <a:bodyPr/>
                    <a:lstStyle/>
                    <a:p>
                      <a:pPr algn="ctr">
                        <a:lnSpc>
                          <a:spcPct val="115000"/>
                        </a:lnSpc>
                        <a:spcAft>
                          <a:spcPts val="0"/>
                        </a:spcAft>
                      </a:pPr>
                      <a:r>
                        <a:rPr lang="ru-RU" sz="1200" b="0" dirty="0">
                          <a:solidFill>
                            <a:schemeClr val="bg1"/>
                          </a:solidFill>
                          <a:effectLst/>
                        </a:rPr>
                        <a:t>3-6 </a:t>
                      </a:r>
                      <a:r>
                        <a:rPr lang="ru-RU" sz="1200" b="0" dirty="0" err="1">
                          <a:solidFill>
                            <a:schemeClr val="bg1"/>
                          </a:solidFill>
                          <a:effectLst/>
                        </a:rPr>
                        <a:t>мес</a:t>
                      </a:r>
                      <a:endParaRPr lang="ru-RU"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a:txBody>
                    <a:bodyPr/>
                    <a:lstStyle/>
                    <a:p>
                      <a:pPr algn="ctr">
                        <a:lnSpc>
                          <a:spcPct val="115000"/>
                        </a:lnSpc>
                        <a:spcAft>
                          <a:spcPts val="0"/>
                        </a:spcAft>
                      </a:pPr>
                      <a:r>
                        <a:rPr lang="ru-RU" sz="1200" b="0" dirty="0">
                          <a:solidFill>
                            <a:schemeClr val="bg1"/>
                          </a:solidFill>
                          <a:effectLst/>
                        </a:rPr>
                        <a:t>6-12 </a:t>
                      </a:r>
                      <a:r>
                        <a:rPr lang="ru-RU" sz="1200" b="0" dirty="0" err="1">
                          <a:solidFill>
                            <a:schemeClr val="bg1"/>
                          </a:solidFill>
                          <a:effectLst/>
                        </a:rPr>
                        <a:t>мес</a:t>
                      </a:r>
                      <a:endParaRPr lang="ru-RU"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tc>
                  <a:txBody>
                    <a:bodyPr/>
                    <a:lstStyle/>
                    <a:p>
                      <a:pPr algn="ctr"/>
                      <a:r>
                        <a:rPr lang="ru-RU" sz="1200" dirty="0">
                          <a:solidFill>
                            <a:schemeClr val="bg1"/>
                          </a:solidFill>
                        </a:rPr>
                        <a:t>Более </a:t>
                      </a:r>
                    </a:p>
                    <a:p>
                      <a:pPr algn="ctr"/>
                      <a:r>
                        <a:rPr lang="ru-RU" sz="1200" dirty="0">
                          <a:solidFill>
                            <a:schemeClr val="bg1"/>
                          </a:solidFill>
                        </a:rPr>
                        <a:t>года</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4E98"/>
                    </a:solidFill>
                  </a:tcPr>
                </a:tc>
                <a:extLst>
                  <a:ext uri="{0D108BD9-81ED-4DB2-BD59-A6C34878D82A}">
                    <a16:rowId xmlns:a16="http://schemas.microsoft.com/office/drawing/2014/main" val="3794804526"/>
                  </a:ext>
                </a:extLst>
              </a:tr>
              <a:tr h="318058">
                <a:tc>
                  <a:txBody>
                    <a:bodyPr/>
                    <a:lstStyle/>
                    <a:p>
                      <a:pPr marL="0" indent="0" algn="ctr">
                        <a:lnSpc>
                          <a:spcPct val="115000"/>
                        </a:lnSpc>
                        <a:spcAft>
                          <a:spcPts val="0"/>
                        </a:spcAft>
                      </a:pPr>
                      <a:r>
                        <a:rPr lang="ru-RU" sz="1400" dirty="0">
                          <a:solidFill>
                            <a:srgbClr val="002060"/>
                          </a:solidFill>
                          <a:effectLst/>
                        </a:rPr>
                        <a:t>СОЮЗАТОМСТРОЙ</a:t>
                      </a:r>
                      <a:endParaRPr lang="ru-RU"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3  (14%)</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4  (18%)</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7 (32%)</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400" dirty="0">
                          <a:solidFill>
                            <a:schemeClr val="accent5">
                              <a:lumMod val="50000"/>
                            </a:schemeClr>
                          </a:solidFill>
                          <a:latin typeface="Arial" panose="020B0604020202020204" pitchFamily="34" charset="0"/>
                          <a:cs typeface="Arial" panose="020B0604020202020204" pitchFamily="34" charset="0"/>
                        </a:rPr>
                        <a:t>8  (36%)</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26725597"/>
                  </a:ext>
                </a:extLst>
              </a:tr>
              <a:tr h="346863">
                <a:tc>
                  <a:txBody>
                    <a:bodyPr/>
                    <a:lstStyle/>
                    <a:p>
                      <a:pPr marL="0" indent="0" algn="ctr">
                        <a:lnSpc>
                          <a:spcPct val="115000"/>
                        </a:lnSpc>
                        <a:spcAft>
                          <a:spcPts val="0"/>
                        </a:spcAft>
                      </a:pPr>
                      <a:r>
                        <a:rPr lang="ru-RU" sz="1400" dirty="0">
                          <a:solidFill>
                            <a:srgbClr val="002060"/>
                          </a:solidFill>
                          <a:effectLst/>
                        </a:rPr>
                        <a:t>СОЮЗАТОМПРОЕКТ</a:t>
                      </a:r>
                      <a:endParaRPr lang="ru-RU"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9  (28%)</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4  (13%)</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11  (34%)</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400" dirty="0">
                          <a:solidFill>
                            <a:schemeClr val="accent5">
                              <a:lumMod val="50000"/>
                            </a:schemeClr>
                          </a:solidFill>
                          <a:latin typeface="Arial" panose="020B0604020202020204" pitchFamily="34" charset="0"/>
                          <a:cs typeface="Arial" panose="020B0604020202020204" pitchFamily="34" charset="0"/>
                        </a:rPr>
                        <a:t>8  (25%) </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08549758"/>
                  </a:ext>
                </a:extLst>
              </a:tr>
              <a:tr h="38827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1" dirty="0">
                          <a:solidFill>
                            <a:srgbClr val="002060"/>
                          </a:solidFill>
                        </a:rPr>
                        <a:t>СОЮЗАТОМГЕО</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1  17%)</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2 (33%)</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1 (17%)</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400" dirty="0">
                          <a:solidFill>
                            <a:schemeClr val="accent5">
                              <a:lumMod val="50000"/>
                            </a:schemeClr>
                          </a:solidFill>
                          <a:latin typeface="Arial" panose="020B0604020202020204" pitchFamily="34" charset="0"/>
                          <a:cs typeface="Arial" panose="020B0604020202020204" pitchFamily="34" charset="0"/>
                        </a:rPr>
                        <a:t>2 (33%)</a:t>
                      </a:r>
                    </a:p>
                  </a:txBody>
                  <a:tcPr marL="61946" marR="619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44498915"/>
                  </a:ext>
                </a:extLst>
              </a:tr>
            </a:tbl>
          </a:graphicData>
        </a:graphic>
      </p:graphicFrame>
      <p:sp>
        <p:nvSpPr>
          <p:cNvPr id="10" name="TextBox 9"/>
          <p:cNvSpPr txBox="1"/>
          <p:nvPr/>
        </p:nvSpPr>
        <p:spPr>
          <a:xfrm>
            <a:off x="3795466" y="701966"/>
            <a:ext cx="3876812" cy="338554"/>
          </a:xfrm>
          <a:prstGeom prst="rect">
            <a:avLst/>
          </a:prstGeom>
          <a:noFill/>
        </p:spPr>
        <p:txBody>
          <a:bodyPr wrap="square" rtlCol="0">
            <a:spAutoFit/>
          </a:bodyPr>
          <a:lstStyle/>
          <a:p>
            <a:pPr lvl="0" algn="ctr"/>
            <a:r>
              <a:rPr lang="ru-RU" sz="1600" dirty="0">
                <a:solidFill>
                  <a:srgbClr val="00B0F0"/>
                </a:solidFill>
              </a:rPr>
              <a:t>По срокам неисполнения договоров </a:t>
            </a:r>
          </a:p>
        </p:txBody>
      </p:sp>
      <p:sp>
        <p:nvSpPr>
          <p:cNvPr id="11" name="TextBox 10"/>
          <p:cNvSpPr txBox="1"/>
          <p:nvPr/>
        </p:nvSpPr>
        <p:spPr>
          <a:xfrm>
            <a:off x="3323517" y="2728350"/>
            <a:ext cx="5058842" cy="338554"/>
          </a:xfrm>
          <a:prstGeom prst="rect">
            <a:avLst/>
          </a:prstGeom>
          <a:noFill/>
        </p:spPr>
        <p:txBody>
          <a:bodyPr wrap="square" rtlCol="0">
            <a:spAutoFit/>
          </a:bodyPr>
          <a:lstStyle/>
          <a:p>
            <a:pPr lvl="0" algn="ctr"/>
            <a:r>
              <a:rPr lang="ru-RU" sz="1600" dirty="0">
                <a:solidFill>
                  <a:srgbClr val="FF0000"/>
                </a:solidFill>
              </a:rPr>
              <a:t>Основные причины неисполнения договоров</a:t>
            </a:r>
          </a:p>
        </p:txBody>
      </p:sp>
      <p:graphicFrame>
        <p:nvGraphicFramePr>
          <p:cNvPr id="12" name="Объект 4"/>
          <p:cNvGraphicFramePr>
            <a:graphicFrameLocks noGrp="1"/>
          </p:cNvGraphicFramePr>
          <p:nvPr>
            <p:ph idx="1"/>
          </p:nvPr>
        </p:nvGraphicFramePr>
        <p:xfrm>
          <a:off x="1773895" y="3080019"/>
          <a:ext cx="8559809" cy="1888589"/>
        </p:xfrm>
        <a:graphic>
          <a:graphicData uri="http://schemas.openxmlformats.org/drawingml/2006/table">
            <a:tbl>
              <a:tblPr firstRow="1" bandRow="1">
                <a:tableStyleId>{5C22544A-7EE6-4342-B048-85BDC9FD1C3A}</a:tableStyleId>
              </a:tblPr>
              <a:tblGrid>
                <a:gridCol w="1413653">
                  <a:extLst>
                    <a:ext uri="{9D8B030D-6E8A-4147-A177-3AD203B41FA5}">
                      <a16:colId xmlns:a16="http://schemas.microsoft.com/office/drawing/2014/main" val="2669463177"/>
                    </a:ext>
                  </a:extLst>
                </a:gridCol>
                <a:gridCol w="2622014">
                  <a:extLst>
                    <a:ext uri="{9D8B030D-6E8A-4147-A177-3AD203B41FA5}">
                      <a16:colId xmlns:a16="http://schemas.microsoft.com/office/drawing/2014/main" val="2199248721"/>
                    </a:ext>
                  </a:extLst>
                </a:gridCol>
                <a:gridCol w="2633032">
                  <a:extLst>
                    <a:ext uri="{9D8B030D-6E8A-4147-A177-3AD203B41FA5}">
                      <a16:colId xmlns:a16="http://schemas.microsoft.com/office/drawing/2014/main" val="911503493"/>
                    </a:ext>
                  </a:extLst>
                </a:gridCol>
                <a:gridCol w="1891110">
                  <a:extLst>
                    <a:ext uri="{9D8B030D-6E8A-4147-A177-3AD203B41FA5}">
                      <a16:colId xmlns:a16="http://schemas.microsoft.com/office/drawing/2014/main" val="3527999141"/>
                    </a:ext>
                  </a:extLst>
                </a:gridCol>
              </a:tblGrid>
              <a:tr h="334517">
                <a:tc>
                  <a:txBody>
                    <a:bodyPr/>
                    <a:lstStyle/>
                    <a:p>
                      <a:pPr algn="ctr"/>
                      <a:endParaRPr lang="ru-RU" sz="1400" dirty="0"/>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algn="ctr"/>
                      <a:r>
                        <a:rPr lang="ru-RU" sz="1200" b="1" dirty="0">
                          <a:solidFill>
                            <a:schemeClr val="bg1"/>
                          </a:solidFill>
                        </a:rPr>
                        <a:t>СРО «СОЮЗАТОМСТРОЙ»</a:t>
                      </a:r>
                      <a:endParaRPr lang="ru-RU" sz="1200"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rPr>
                        <a:t> СРО «СОЮЗАТОМПРОЕКТ»</a:t>
                      </a:r>
                      <a:endParaRPr lang="ru-RU" sz="1200" b="0" dirty="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rPr>
                        <a:t>СРО «СОЮЗАТОМГЕО»</a:t>
                      </a:r>
                      <a:endParaRPr lang="ru-RU" sz="1200" b="0" dirty="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extLst>
                  <a:ext uri="{0D108BD9-81ED-4DB2-BD59-A6C34878D82A}">
                    <a16:rowId xmlns:a16="http://schemas.microsoft.com/office/drawing/2014/main" val="1760331083"/>
                  </a:ext>
                </a:extLst>
              </a:tr>
              <a:tr h="1554072">
                <a:tc>
                  <a:txBody>
                    <a:bodyPr/>
                    <a:lstStyle/>
                    <a:p>
                      <a:pPr algn="ctr"/>
                      <a:r>
                        <a:rPr lang="ru-RU" sz="1200" b="0" dirty="0">
                          <a:solidFill>
                            <a:srgbClr val="002060"/>
                          </a:solidFill>
                        </a:rPr>
                        <a:t>Причины</a:t>
                      </a:r>
                      <a:r>
                        <a:rPr lang="ru-RU" sz="1200" b="0" baseline="0" dirty="0">
                          <a:solidFill>
                            <a:srgbClr val="002060"/>
                          </a:solidFill>
                        </a:rPr>
                        <a:t> не исполнения (не предоставления сведений</a:t>
                      </a:r>
                    </a:p>
                    <a:p>
                      <a:pPr algn="ctr"/>
                      <a:r>
                        <a:rPr lang="ru-RU" sz="1200" b="0" baseline="0" dirty="0">
                          <a:solidFill>
                            <a:srgbClr val="002060"/>
                          </a:solidFill>
                        </a:rPr>
                        <a:t>по исполнению договоров)</a:t>
                      </a:r>
                    </a:p>
                    <a:p>
                      <a:pPr algn="ctr"/>
                      <a:r>
                        <a:rPr lang="ru-RU" sz="1200" b="0" baseline="0" dirty="0">
                          <a:solidFill>
                            <a:srgbClr val="002060"/>
                          </a:solidFill>
                        </a:rPr>
                        <a:t>в срок</a:t>
                      </a:r>
                      <a:endParaRPr lang="ru-RU" sz="1200" b="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2438" indent="-452438" algn="l">
                        <a:spcAft>
                          <a:spcPts val="600"/>
                        </a:spcAft>
                      </a:pPr>
                      <a:r>
                        <a:rPr lang="ru-RU" sz="1200" b="0" dirty="0">
                          <a:solidFill>
                            <a:srgbClr val="0070C0"/>
                          </a:solidFill>
                        </a:rPr>
                        <a:t>13% </a:t>
                      </a:r>
                      <a:r>
                        <a:rPr lang="ru-RU" sz="1200" b="0" dirty="0">
                          <a:solidFill>
                            <a:srgbClr val="002060"/>
                          </a:solidFill>
                        </a:rPr>
                        <a:t>- длительное оформление </a:t>
                      </a:r>
                      <a:r>
                        <a:rPr lang="ru-RU" sz="1200" b="0" dirty="0" err="1">
                          <a:solidFill>
                            <a:srgbClr val="002060"/>
                          </a:solidFill>
                        </a:rPr>
                        <a:t>доп.соглашений</a:t>
                      </a:r>
                      <a:r>
                        <a:rPr lang="ru-RU" sz="1200" b="0" dirty="0">
                          <a:solidFill>
                            <a:srgbClr val="002060"/>
                          </a:solidFill>
                        </a:rPr>
                        <a:t>;</a:t>
                      </a:r>
                    </a:p>
                    <a:p>
                      <a:pPr marL="541338" marR="0" indent="-541338" algn="l" defTabSz="914400" rtl="0" eaLnBrk="1" fontAlgn="auto" latinLnBrk="0" hangingPunct="1">
                        <a:lnSpc>
                          <a:spcPct val="100000"/>
                        </a:lnSpc>
                        <a:spcBef>
                          <a:spcPts val="0"/>
                        </a:spcBef>
                        <a:spcAft>
                          <a:spcPts val="600"/>
                        </a:spcAft>
                        <a:buClrTx/>
                        <a:buSzTx/>
                        <a:buFontTx/>
                        <a:buNone/>
                        <a:tabLst/>
                        <a:defRPr/>
                      </a:pPr>
                      <a:r>
                        <a:rPr lang="ru-RU" sz="1200" b="0" dirty="0">
                          <a:solidFill>
                            <a:srgbClr val="0070C0"/>
                          </a:solidFill>
                        </a:rPr>
                        <a:t>28%</a:t>
                      </a:r>
                      <a:r>
                        <a:rPr lang="ru-RU" sz="1200" b="0" dirty="0">
                          <a:solidFill>
                            <a:srgbClr val="002060"/>
                          </a:solidFill>
                        </a:rPr>
                        <a:t> - документы по исполнению на приемке у заказчика;</a:t>
                      </a:r>
                    </a:p>
                    <a:p>
                      <a:pPr marL="541338" marR="0" indent="-541338" algn="l" defTabSz="914400" rtl="0" eaLnBrk="1" fontAlgn="auto" latinLnBrk="0" hangingPunct="1">
                        <a:lnSpc>
                          <a:spcPct val="100000"/>
                        </a:lnSpc>
                        <a:spcBef>
                          <a:spcPts val="0"/>
                        </a:spcBef>
                        <a:spcAft>
                          <a:spcPts val="600"/>
                        </a:spcAft>
                        <a:buClrTx/>
                        <a:buSzTx/>
                        <a:buFontTx/>
                        <a:buNone/>
                        <a:tabLst/>
                        <a:defRPr/>
                      </a:pPr>
                      <a:r>
                        <a:rPr lang="ru-RU" sz="1200" b="0" dirty="0">
                          <a:solidFill>
                            <a:srgbClr val="0070C0"/>
                          </a:solidFill>
                        </a:rPr>
                        <a:t>42%</a:t>
                      </a:r>
                      <a:r>
                        <a:rPr lang="ru-RU" sz="1200" b="0" dirty="0">
                          <a:solidFill>
                            <a:srgbClr val="002060"/>
                          </a:solidFill>
                        </a:rPr>
                        <a:t> - по вине заказчика;</a:t>
                      </a:r>
                    </a:p>
                    <a:p>
                      <a:pPr marL="541338" indent="-541338" algn="l">
                        <a:spcAft>
                          <a:spcPts val="600"/>
                        </a:spcAft>
                      </a:pPr>
                      <a:r>
                        <a:rPr lang="ru-RU" sz="1200" b="0" dirty="0">
                          <a:solidFill>
                            <a:srgbClr val="C00000"/>
                          </a:solidFill>
                        </a:rPr>
                        <a:t>17%</a:t>
                      </a:r>
                      <a:r>
                        <a:rPr lang="ru-RU" sz="1200" b="0" dirty="0">
                          <a:solidFill>
                            <a:srgbClr val="002060"/>
                          </a:solidFill>
                        </a:rPr>
                        <a:t> - по вине исполнителя.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2438" indent="-452438" algn="l">
                        <a:spcAft>
                          <a:spcPts val="600"/>
                        </a:spcAft>
                      </a:pPr>
                      <a:r>
                        <a:rPr lang="ru-RU" sz="1200" b="0" dirty="0">
                          <a:solidFill>
                            <a:srgbClr val="0070C0"/>
                          </a:solidFill>
                        </a:rPr>
                        <a:t>16% </a:t>
                      </a:r>
                      <a:r>
                        <a:rPr lang="ru-RU" sz="1200" b="0" dirty="0">
                          <a:solidFill>
                            <a:srgbClr val="002060"/>
                          </a:solidFill>
                        </a:rPr>
                        <a:t>- документация</a:t>
                      </a:r>
                      <a:r>
                        <a:rPr lang="ru-RU" sz="1200" b="0" baseline="0" dirty="0">
                          <a:solidFill>
                            <a:srgbClr val="002060"/>
                          </a:solidFill>
                        </a:rPr>
                        <a:t> на госэкспертизе</a:t>
                      </a:r>
                      <a:r>
                        <a:rPr lang="ru-RU" sz="1200" b="0" dirty="0">
                          <a:solidFill>
                            <a:srgbClr val="002060"/>
                          </a:solidFill>
                        </a:rPr>
                        <a:t>;</a:t>
                      </a:r>
                    </a:p>
                    <a:p>
                      <a:pPr marL="354013" marR="0" indent="-354013" algn="l" defTabSz="914400" rtl="0" eaLnBrk="1" fontAlgn="auto" latinLnBrk="0" hangingPunct="1">
                        <a:lnSpc>
                          <a:spcPct val="100000"/>
                        </a:lnSpc>
                        <a:spcBef>
                          <a:spcPts val="0"/>
                        </a:spcBef>
                        <a:spcAft>
                          <a:spcPts val="600"/>
                        </a:spcAft>
                        <a:buClrTx/>
                        <a:buSzTx/>
                        <a:buFontTx/>
                        <a:buNone/>
                        <a:tabLst/>
                        <a:defRPr/>
                      </a:pPr>
                      <a:r>
                        <a:rPr lang="ru-RU" sz="1200" b="0" dirty="0">
                          <a:solidFill>
                            <a:srgbClr val="0070C0"/>
                          </a:solidFill>
                        </a:rPr>
                        <a:t>25%</a:t>
                      </a:r>
                      <a:r>
                        <a:rPr lang="ru-RU" sz="1200" b="0" dirty="0">
                          <a:solidFill>
                            <a:srgbClr val="002060"/>
                          </a:solidFill>
                        </a:rPr>
                        <a:t> - документы по исполнению на приемке у заказчика;</a:t>
                      </a:r>
                    </a:p>
                    <a:p>
                      <a:pPr marL="541338" marR="0" indent="-541338" algn="l" defTabSz="914400" rtl="0" eaLnBrk="1" fontAlgn="auto" latinLnBrk="0" hangingPunct="1">
                        <a:lnSpc>
                          <a:spcPct val="100000"/>
                        </a:lnSpc>
                        <a:spcBef>
                          <a:spcPts val="0"/>
                        </a:spcBef>
                        <a:spcAft>
                          <a:spcPts val="600"/>
                        </a:spcAft>
                        <a:buClrTx/>
                        <a:buSzTx/>
                        <a:buFontTx/>
                        <a:buNone/>
                        <a:tabLst/>
                        <a:defRPr/>
                      </a:pPr>
                      <a:r>
                        <a:rPr lang="ru-RU" sz="1200" b="0" dirty="0">
                          <a:solidFill>
                            <a:srgbClr val="0070C0"/>
                          </a:solidFill>
                        </a:rPr>
                        <a:t>28%</a:t>
                      </a:r>
                      <a:r>
                        <a:rPr lang="ru-RU" sz="1200" b="0" dirty="0">
                          <a:solidFill>
                            <a:srgbClr val="002060"/>
                          </a:solidFill>
                        </a:rPr>
                        <a:t> - по вине заказчика;</a:t>
                      </a:r>
                    </a:p>
                    <a:p>
                      <a:pPr marL="541338" indent="-541338" algn="l">
                        <a:spcAft>
                          <a:spcPts val="600"/>
                        </a:spcAft>
                      </a:pPr>
                      <a:r>
                        <a:rPr lang="ru-RU" sz="1200" b="0" dirty="0">
                          <a:solidFill>
                            <a:srgbClr val="C00000"/>
                          </a:solidFill>
                        </a:rPr>
                        <a:t>31%</a:t>
                      </a:r>
                      <a:r>
                        <a:rPr lang="ru-RU" sz="1200" b="0" dirty="0">
                          <a:solidFill>
                            <a:srgbClr val="002060"/>
                          </a:solidFill>
                        </a:rPr>
                        <a:t> - по вине исполнителя.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2438" marR="0" lvl="0" indent="-452438" algn="l" defTabSz="914400" rtl="0" eaLnBrk="1" fontAlgn="auto" latinLnBrk="0" hangingPunct="1">
                        <a:lnSpc>
                          <a:spcPct val="100000"/>
                        </a:lnSpc>
                        <a:spcBef>
                          <a:spcPts val="0"/>
                        </a:spcBef>
                        <a:spcAft>
                          <a:spcPts val="600"/>
                        </a:spcAft>
                        <a:buClrTx/>
                        <a:buSzTx/>
                        <a:buFontTx/>
                        <a:buNone/>
                        <a:tabLst/>
                        <a:defRPr/>
                      </a:pPr>
                      <a:r>
                        <a:rPr lang="ru-RU" sz="1200" b="0" dirty="0">
                          <a:solidFill>
                            <a:srgbClr val="0070C0"/>
                          </a:solidFill>
                        </a:rPr>
                        <a:t>29%</a:t>
                      </a:r>
                      <a:r>
                        <a:rPr lang="ru-RU" sz="1200" b="0" dirty="0">
                          <a:solidFill>
                            <a:srgbClr val="002060"/>
                          </a:solidFill>
                        </a:rPr>
                        <a:t> - </a:t>
                      </a:r>
                      <a:r>
                        <a:rPr kumimoji="0" lang="ru-RU" sz="1200" b="0" i="0" u="none" strike="noStrike" kern="1200" cap="none" spc="0" normalizeH="0" baseline="0" noProof="0" dirty="0">
                          <a:ln>
                            <a:noFill/>
                          </a:ln>
                          <a:solidFill>
                            <a:srgbClr val="002060"/>
                          </a:solidFill>
                          <a:effectLst/>
                          <a:uLnTx/>
                          <a:uFillTx/>
                          <a:latin typeface="+mn-lt"/>
                          <a:ea typeface="+mn-ea"/>
                          <a:cs typeface="+mn-cs"/>
                        </a:rPr>
                        <a:t>документация на госэкспертизе;</a:t>
                      </a:r>
                    </a:p>
                    <a:p>
                      <a:pPr marL="541338" indent="-541338" algn="l">
                        <a:spcAft>
                          <a:spcPts val="600"/>
                        </a:spcAft>
                      </a:pPr>
                      <a:r>
                        <a:rPr lang="ru-RU" sz="1200" b="0" dirty="0">
                          <a:solidFill>
                            <a:srgbClr val="C00000"/>
                          </a:solidFill>
                        </a:rPr>
                        <a:t>67%</a:t>
                      </a:r>
                      <a:r>
                        <a:rPr lang="ru-RU" sz="1200" b="0" dirty="0">
                          <a:solidFill>
                            <a:srgbClr val="002060"/>
                          </a:solidFill>
                        </a:rPr>
                        <a:t> - задержка по вине исполнителя.</a:t>
                      </a:r>
                    </a:p>
                    <a:p>
                      <a:pPr marL="541338" indent="-541338" algn="l">
                        <a:spcAft>
                          <a:spcPts val="600"/>
                        </a:spcAft>
                      </a:pPr>
                      <a:endParaRPr lang="ru-RU" sz="1200" b="0" dirty="0">
                        <a:solidFill>
                          <a:srgbClr val="002060"/>
                        </a:solidFill>
                      </a:endParaRPr>
                    </a:p>
                    <a:p>
                      <a:pPr algn="l">
                        <a:spcAft>
                          <a:spcPts val="600"/>
                        </a:spcAft>
                      </a:pPr>
                      <a:endParaRPr lang="ru-RU" sz="1200" b="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6036120"/>
                  </a:ext>
                </a:extLst>
              </a:tr>
            </a:tbl>
          </a:graphicData>
        </a:graphic>
      </p:graphicFrame>
      <p:sp>
        <p:nvSpPr>
          <p:cNvPr id="13" name="TextBox 12"/>
          <p:cNvSpPr txBox="1"/>
          <p:nvPr/>
        </p:nvSpPr>
        <p:spPr>
          <a:xfrm>
            <a:off x="1885599" y="5085184"/>
            <a:ext cx="8363164" cy="338554"/>
          </a:xfrm>
          <a:prstGeom prst="rect">
            <a:avLst/>
          </a:prstGeom>
          <a:noFill/>
        </p:spPr>
        <p:txBody>
          <a:bodyPr wrap="square" rtlCol="0">
            <a:spAutoFit/>
          </a:bodyPr>
          <a:lstStyle/>
          <a:p>
            <a:pPr lvl="0" algn="ctr"/>
            <a:r>
              <a:rPr lang="ru-RU" sz="1600" dirty="0">
                <a:solidFill>
                  <a:srgbClr val="C00000"/>
                </a:solidFill>
              </a:rPr>
              <a:t>Наибольшее количество неисполненных договоров </a:t>
            </a:r>
          </a:p>
        </p:txBody>
      </p:sp>
      <p:graphicFrame>
        <p:nvGraphicFramePr>
          <p:cNvPr id="14" name="Объект 4"/>
          <p:cNvGraphicFramePr>
            <a:graphicFrameLocks/>
          </p:cNvGraphicFramePr>
          <p:nvPr/>
        </p:nvGraphicFramePr>
        <p:xfrm>
          <a:off x="1634170" y="5564496"/>
          <a:ext cx="8905513" cy="1096976"/>
        </p:xfrm>
        <a:graphic>
          <a:graphicData uri="http://schemas.openxmlformats.org/drawingml/2006/table">
            <a:tbl>
              <a:tblPr firstRow="1" bandRow="1">
                <a:tableStyleId>{5C22544A-7EE6-4342-B048-85BDC9FD1C3A}</a:tableStyleId>
              </a:tblPr>
              <a:tblGrid>
                <a:gridCol w="3437262">
                  <a:extLst>
                    <a:ext uri="{9D8B030D-6E8A-4147-A177-3AD203B41FA5}">
                      <a16:colId xmlns:a16="http://schemas.microsoft.com/office/drawing/2014/main" val="2199248721"/>
                    </a:ext>
                  </a:extLst>
                </a:gridCol>
                <a:gridCol w="2799256">
                  <a:extLst>
                    <a:ext uri="{9D8B030D-6E8A-4147-A177-3AD203B41FA5}">
                      <a16:colId xmlns:a16="http://schemas.microsoft.com/office/drawing/2014/main" val="911503493"/>
                    </a:ext>
                  </a:extLst>
                </a:gridCol>
                <a:gridCol w="2668995">
                  <a:extLst>
                    <a:ext uri="{9D8B030D-6E8A-4147-A177-3AD203B41FA5}">
                      <a16:colId xmlns:a16="http://schemas.microsoft.com/office/drawing/2014/main" val="247514871"/>
                    </a:ext>
                  </a:extLst>
                </a:gridCol>
              </a:tblGrid>
              <a:tr h="227812">
                <a:tc>
                  <a:txBody>
                    <a:bodyPr/>
                    <a:lstStyle/>
                    <a:p>
                      <a:pPr algn="ctr"/>
                      <a:r>
                        <a:rPr lang="ru-RU" sz="1200" b="1" dirty="0">
                          <a:solidFill>
                            <a:schemeClr val="bg1"/>
                          </a:solidFill>
                        </a:rPr>
                        <a:t>СРО «СОЮЗАТОМСТРОЙ»</a:t>
                      </a:r>
                      <a:endParaRPr lang="ru-RU" sz="1200"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rPr>
                        <a:t> СРО «СОЮЗАТОМПРОЕКТ»</a:t>
                      </a:r>
                      <a:endParaRPr lang="ru-RU" sz="1200" b="0" dirty="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t>СРО «СОЮЗАТОМГЕО»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7A9"/>
                    </a:solidFill>
                  </a:tcPr>
                </a:tc>
                <a:extLst>
                  <a:ext uri="{0D108BD9-81ED-4DB2-BD59-A6C34878D82A}">
                    <a16:rowId xmlns:a16="http://schemas.microsoft.com/office/drawing/2014/main" val="1760331083"/>
                  </a:ext>
                </a:extLst>
              </a:tr>
              <a:tr h="82265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АО «ФЦНИВТ «СНПО» «Элерон» - 6;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АО «КОНЦЕРН ТИТАН-2» - 5.</a:t>
                      </a:r>
                      <a:endParaRPr lang="ru-RU" sz="12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72000" algn="just"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АО «ЦПТИ» - 4;   </a:t>
                      </a:r>
                    </a:p>
                    <a:p>
                      <a:pPr marL="0" marR="0" lvl="0" indent="72000" algn="just"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 АО «Атомэнергопроект» - 4.</a:t>
                      </a:r>
                      <a:endParaRPr kumimoji="0" lang="ru-RU" sz="1400" b="0" i="0" u="none" strike="noStrike" kern="1200" cap="none" spc="0" normalizeH="0" baseline="0" noProof="0" dirty="0">
                        <a:ln>
                          <a:noFill/>
                        </a:ln>
                        <a:solidFill>
                          <a:srgbClr val="00206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93663"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2060"/>
                          </a:solidFill>
                          <a:effectLst/>
                          <a:uLnTx/>
                          <a:uFillTx/>
                          <a:latin typeface="+mn-lt"/>
                          <a:ea typeface="+mn-ea"/>
                          <a:cs typeface="+mn-cs"/>
                        </a:rPr>
                        <a:t>- АО «Атомэнергопроект» - 3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6036120"/>
                  </a:ext>
                </a:extLst>
              </a:tr>
            </a:tbl>
          </a:graphicData>
        </a:graphic>
      </p:graphicFrame>
    </p:spTree>
    <p:extLst>
      <p:ext uri="{BB962C8B-B14F-4D97-AF65-F5344CB8AC3E}">
        <p14:creationId xmlns:p14="http://schemas.microsoft.com/office/powerpoint/2010/main" val="143650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 presetClass="entr" presetSubtype="0"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3500"/>
                            </p:stCondLst>
                            <p:childTnLst>
                              <p:par>
                                <p:cTn id="13" presetID="2" presetClass="entr" presetSubtype="4" fill="hold" nodeType="afterEffect">
                                  <p:stCondLst>
                                    <p:cond delay="150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15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100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9486" y="34092"/>
            <a:ext cx="7502898" cy="586596"/>
          </a:xfrm>
        </p:spPr>
        <p:txBody>
          <a:bodyPr>
            <a:normAutofit fontScale="90000"/>
          </a:bodyPr>
          <a:lstStyle/>
          <a:p>
            <a:r>
              <a:rPr lang="ru-RU" dirty="0">
                <a:solidFill>
                  <a:schemeClr val="accent5">
                    <a:lumMod val="75000"/>
                  </a:schemeClr>
                </a:solidFill>
              </a:rPr>
              <a:t>Рекомендации по применению стандартов СРО</a:t>
            </a:r>
            <a:endParaRPr lang="ru-RU" dirty="0"/>
          </a:p>
        </p:txBody>
      </p:sp>
      <p:sp>
        <p:nvSpPr>
          <p:cNvPr id="4" name="Номер слайда 3"/>
          <p:cNvSpPr>
            <a:spLocks noGrp="1"/>
          </p:cNvSpPr>
          <p:nvPr>
            <p:ph type="sldNum" sz="quarter" idx="12"/>
          </p:nvPr>
        </p:nvSpPr>
        <p:spPr>
          <a:xfrm>
            <a:off x="9528344" y="216563"/>
            <a:ext cx="2743200" cy="365125"/>
          </a:xfrm>
        </p:spPr>
        <p:txBody>
          <a:bodyPr/>
          <a:lstStyle/>
          <a:p>
            <a:fld id="{3765C533-573A-49DE-874E-AB87EF57987D}" type="slidenum">
              <a:rPr lang="ru-RU" smtClean="0"/>
              <a:pPr/>
              <a:t>89</a:t>
            </a:fld>
            <a:endParaRPr lang="ru-RU" dirty="0"/>
          </a:p>
        </p:txBody>
      </p:sp>
      <p:sp>
        <p:nvSpPr>
          <p:cNvPr id="8" name="Прямоугольник 7"/>
          <p:cNvSpPr/>
          <p:nvPr/>
        </p:nvSpPr>
        <p:spPr>
          <a:xfrm>
            <a:off x="1897627" y="985087"/>
            <a:ext cx="8460159" cy="5309146"/>
          </a:xfrm>
          <a:prstGeom prst="rect">
            <a:avLst/>
          </a:prstGeom>
        </p:spPr>
        <p:txBody>
          <a:bodyPr wrap="square">
            <a:spAutoFit/>
          </a:bodyPr>
          <a:lstStyle/>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СТО СРО-С 60542960 00066—2019. СИСТЕМА МЕНЕДЖМЕНТА КАЧЕСТВА. Порядок внедрения и функционирования.</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СТО СРО-С 60542960 00038–2019. СТРОИТЕЛЬНЫЙ КОНТРОЛЬ. Порядок проведения.</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СТО СРО-С 60542960 00078–2020. Входной контроль строительных материалов, изделий и конструкций, применяемых при строительстве, реконструкции, капитальном ремонте объектов капитального строительства.</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4. СТО СРО-С 60542960 00002–2020. Общие требования к выполнению работ по строительству, реконструкции, капитальному ремонту, сносу объектов капитального строительства.</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СТО СРО-С 60542960 00080–2021. Организация строительства. Контроль качества СМР</a:t>
            </a:r>
            <a:r>
              <a:rPr lang="ru-RU" sz="1400" b="1" kern="1200" cap="all"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kern="1200" cap="all"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6. СТО СРО-С 60542960 00011-2017. ОБЪЕКТЫ ИСПОЛЬЗОВАНИЯ АТОМНОЙ ЭНЕРГИИ. Требования к механическим соединениям арматуры железобетонных конструкций при строительстве и проектировании</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7. СТО 95 138 – 2013. КОНТРОЛЬ КАЧЕСТВА ЭЛЕКТРОМОНТАЖНЫХ РАБОТ ПРИ СТРОИТЕЛЬСТВЕ ОБЪЕКТОВ ИСПОЛЬЗОВАНИЯ АТОМНОЙ ЭНЕРГИИ .</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8. СТО СРО-С 60542960 00044 - 2015. ОБЪЕКТЫ ИСПОЛЬЗОВАНИЯ АТОМНОЙ ЭНЕРГИИ. Контроль качества </a:t>
            </a:r>
            <a:r>
              <a:rPr lang="ru-RU" sz="14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тепломонтажных</a:t>
            </a: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работ при строительстве ОИАЭ.</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9. СТО СРО-С 60542960 00005 - 2021. ОБЪЕКТЫ ИСПОЛЬЗОВАНИЯ АТОМНОЙ ЭНЕРГИИ. Разработка проектов производства работ Общие требования.</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indent="450215" algn="just" rtl="0">
              <a:spcAft>
                <a:spcPts val="600"/>
              </a:spcAft>
              <a:defRPr/>
            </a:pPr>
            <a:r>
              <a:rPr lang="ru-RU" sz="14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10. СТО СРО-С 60542960 00055 -2021. Охрана труда при проведении работ по строительству, реконструкции, капитальному ремонту, сносу объектов капитального строительства. Общие требования.</a:t>
            </a:r>
            <a:endParaRPr lang="ru-RU" sz="14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655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401472" y="216563"/>
            <a:ext cx="2743200" cy="365125"/>
          </a:xfrm>
        </p:spPr>
        <p:txBody>
          <a:bodyPr/>
          <a:lstStyle/>
          <a:p>
            <a:pPr>
              <a:defRPr/>
            </a:pPr>
            <a:fld id="{35A78594-8646-4D53-8F42-51980A186450}" type="slidenum">
              <a:rPr lang="ru-RU"/>
              <a:t>9</a:t>
            </a:fld>
            <a:endParaRPr lang="ru-RU" dirty="0"/>
          </a:p>
        </p:txBody>
      </p:sp>
      <p:sp>
        <p:nvSpPr>
          <p:cNvPr id="5" name="TextBox 4"/>
          <p:cNvSpPr txBox="1"/>
          <p:nvPr/>
        </p:nvSpPr>
        <p:spPr bwMode="auto">
          <a:xfrm>
            <a:off x="1445494" y="2551836"/>
            <a:ext cx="9301012" cy="1754326"/>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ru-RU" sz="5400" b="1" i="0" u="none" strike="noStrike" cap="none" spc="0">
                <a:ln>
                  <a:noFill/>
                </a:ln>
                <a:solidFill>
                  <a:srgbClr val="002060"/>
                </a:solidFill>
              </a:rPr>
              <a:t>Восстановление</a:t>
            </a:r>
            <a:endParaRPr/>
          </a:p>
          <a:p>
            <a:pPr marL="0" marR="0" lvl="0" indent="0" algn="ctr" defTabSz="914400">
              <a:lnSpc>
                <a:spcPct val="100000"/>
              </a:lnSpc>
              <a:spcBef>
                <a:spcPts val="0"/>
              </a:spcBef>
              <a:spcAft>
                <a:spcPts val="0"/>
              </a:spcAft>
              <a:buClrTx/>
              <a:buSzTx/>
              <a:buFontTx/>
              <a:buNone/>
              <a:defRPr/>
            </a:pPr>
            <a:r>
              <a:rPr lang="ru-RU" sz="5400" b="1" i="0" u="none" strike="noStrike" cap="none" spc="0">
                <a:ln>
                  <a:noFill/>
                </a:ln>
                <a:solidFill>
                  <a:srgbClr val="002060"/>
                </a:solidFill>
              </a:rPr>
              <a:t>отраслевой системы СРО</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EE4B36-D846-A578-E0C4-E0F7EC9433E0}"/>
              </a:ext>
            </a:extLst>
          </p:cNvPr>
          <p:cNvSpPr>
            <a:spLocks noGrp="1"/>
          </p:cNvSpPr>
          <p:nvPr>
            <p:ph type="title"/>
          </p:nvPr>
        </p:nvSpPr>
        <p:spPr>
          <a:xfrm>
            <a:off x="2274770" y="34092"/>
            <a:ext cx="7007192" cy="586596"/>
          </a:xfrm>
        </p:spPr>
        <p:txBody>
          <a:bodyPr>
            <a:normAutofit fontScale="90000"/>
          </a:bodyPr>
          <a:lstStyle/>
          <a:p>
            <a:pPr algn="ctr"/>
            <a:r>
              <a:rPr lang="ru-RU" dirty="0"/>
              <a:t>Меры по совершенствованию системы контрольной деятельности</a:t>
            </a:r>
          </a:p>
        </p:txBody>
      </p:sp>
      <p:sp>
        <p:nvSpPr>
          <p:cNvPr id="4" name="Номер слайда 3">
            <a:extLst>
              <a:ext uri="{FF2B5EF4-FFF2-40B4-BE49-F238E27FC236}">
                <a16:creationId xmlns:a16="http://schemas.microsoft.com/office/drawing/2014/main" id="{202B910F-6B5A-5D02-EDD8-BFCD0CF0467F}"/>
              </a:ext>
            </a:extLst>
          </p:cNvPr>
          <p:cNvSpPr>
            <a:spLocks noGrp="1"/>
          </p:cNvSpPr>
          <p:nvPr>
            <p:ph type="sldNum" sz="quarter" idx="12"/>
          </p:nvPr>
        </p:nvSpPr>
        <p:spPr>
          <a:xfrm>
            <a:off x="9537488" y="207419"/>
            <a:ext cx="2743200" cy="365125"/>
          </a:xfrm>
        </p:spPr>
        <p:txBody>
          <a:bodyPr/>
          <a:lstStyle/>
          <a:p>
            <a:fld id="{3765C533-573A-49DE-874E-AB87EF57987D}" type="slidenum">
              <a:rPr lang="ru-RU" smtClean="0"/>
              <a:pPr/>
              <a:t>90</a:t>
            </a:fld>
            <a:endParaRPr lang="ru-RU" dirty="0"/>
          </a:p>
        </p:txBody>
      </p:sp>
      <p:sp>
        <p:nvSpPr>
          <p:cNvPr id="5" name="TextBox 4">
            <a:extLst>
              <a:ext uri="{FF2B5EF4-FFF2-40B4-BE49-F238E27FC236}">
                <a16:creationId xmlns:a16="http://schemas.microsoft.com/office/drawing/2014/main" id="{B76A0395-9197-6792-CD52-535635942AFE}"/>
              </a:ext>
            </a:extLst>
          </p:cNvPr>
          <p:cNvSpPr txBox="1"/>
          <p:nvPr/>
        </p:nvSpPr>
        <p:spPr>
          <a:xfrm>
            <a:off x="1922218" y="813838"/>
            <a:ext cx="8347565" cy="400110"/>
          </a:xfrm>
          <a:prstGeom prst="rect">
            <a:avLst/>
          </a:prstGeom>
          <a:noFill/>
        </p:spPr>
        <p:txBody>
          <a:bodyPr wrap="square" rtlCol="0">
            <a:spAutoFit/>
          </a:bodyPr>
          <a:lstStyle/>
          <a:p>
            <a:pPr algn="ctr"/>
            <a:r>
              <a:rPr lang="ru-RU" sz="2000" b="1" dirty="0">
                <a:solidFill>
                  <a:srgbClr val="C00000"/>
                </a:solidFill>
              </a:rPr>
              <a:t>Направления совершенствования контрольной деятельности</a:t>
            </a:r>
          </a:p>
        </p:txBody>
      </p:sp>
      <p:sp>
        <p:nvSpPr>
          <p:cNvPr id="6" name="Прямоугольник: скругленные углы 5">
            <a:extLst>
              <a:ext uri="{FF2B5EF4-FFF2-40B4-BE49-F238E27FC236}">
                <a16:creationId xmlns:a16="http://schemas.microsoft.com/office/drawing/2014/main" id="{24C45139-BF17-B4EE-BA6B-A463E6B110F5}"/>
              </a:ext>
            </a:extLst>
          </p:cNvPr>
          <p:cNvSpPr/>
          <p:nvPr/>
        </p:nvSpPr>
        <p:spPr>
          <a:xfrm>
            <a:off x="1863236" y="1184780"/>
            <a:ext cx="8549583" cy="606392"/>
          </a:xfrm>
          <a:prstGeom prst="roundRect">
            <a:avLst/>
          </a:prstGeom>
          <a:solidFill>
            <a:srgbClr val="EAB59A"/>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t>1.  Цифровизация</a:t>
            </a:r>
          </a:p>
        </p:txBody>
      </p:sp>
      <p:sp>
        <p:nvSpPr>
          <p:cNvPr id="7" name="Прямоугольник 6">
            <a:extLst>
              <a:ext uri="{FF2B5EF4-FFF2-40B4-BE49-F238E27FC236}">
                <a16:creationId xmlns:a16="http://schemas.microsoft.com/office/drawing/2014/main" id="{8D7B53AC-730C-A778-C092-4DEC396F19ED}"/>
              </a:ext>
            </a:extLst>
          </p:cNvPr>
          <p:cNvSpPr/>
          <p:nvPr/>
        </p:nvSpPr>
        <p:spPr>
          <a:xfrm>
            <a:off x="2274770" y="2246908"/>
            <a:ext cx="7806088" cy="979962"/>
          </a:xfrm>
          <a:prstGeom prst="rect">
            <a:avLst/>
          </a:prstGeom>
          <a:solidFill>
            <a:srgbClr val="FFC000">
              <a:alpha val="44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t>Автоматизация процессов контрольной деятельности в части получения и обработки информации</a:t>
            </a:r>
          </a:p>
          <a:p>
            <a:pPr algn="ctr"/>
            <a:r>
              <a:rPr lang="ru-RU" sz="1600" dirty="0">
                <a:solidFill>
                  <a:srgbClr val="0070C0"/>
                </a:solidFill>
              </a:rPr>
              <a:t>(</a:t>
            </a:r>
            <a:r>
              <a:rPr lang="ru-RU" sz="1600" i="1" dirty="0">
                <a:solidFill>
                  <a:srgbClr val="0070C0"/>
                </a:solidFill>
              </a:rPr>
              <a:t>эко система</a:t>
            </a:r>
            <a:r>
              <a:rPr lang="ru-RU" sz="1600" dirty="0">
                <a:solidFill>
                  <a:srgbClr val="0070C0"/>
                </a:solidFill>
              </a:rPr>
              <a:t>)</a:t>
            </a:r>
          </a:p>
        </p:txBody>
      </p:sp>
      <p:sp>
        <p:nvSpPr>
          <p:cNvPr id="8" name="Стрелка: вниз 7">
            <a:extLst>
              <a:ext uri="{FF2B5EF4-FFF2-40B4-BE49-F238E27FC236}">
                <a16:creationId xmlns:a16="http://schemas.microsoft.com/office/drawing/2014/main" id="{4516AD86-2108-EE87-C0F3-1B1C2FAC277F}"/>
              </a:ext>
            </a:extLst>
          </p:cNvPr>
          <p:cNvSpPr/>
          <p:nvPr/>
        </p:nvSpPr>
        <p:spPr>
          <a:xfrm>
            <a:off x="2587257" y="1785145"/>
            <a:ext cx="7017487" cy="430242"/>
          </a:xfrm>
          <a:prstGeom prst="downArrow">
            <a:avLst>
              <a:gd name="adj1" fmla="val 50000"/>
              <a:gd name="adj2" fmla="val 69159"/>
            </a:avLst>
          </a:prstGeom>
          <a:solidFill>
            <a:srgbClr val="EAB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скругленные углы 8">
            <a:extLst>
              <a:ext uri="{FF2B5EF4-FFF2-40B4-BE49-F238E27FC236}">
                <a16:creationId xmlns:a16="http://schemas.microsoft.com/office/drawing/2014/main" id="{7DF6DDF3-D55C-563D-062D-D3F43C89E810}"/>
              </a:ext>
            </a:extLst>
          </p:cNvPr>
          <p:cNvSpPr/>
          <p:nvPr/>
        </p:nvSpPr>
        <p:spPr>
          <a:xfrm>
            <a:off x="3673023" y="3397150"/>
            <a:ext cx="6323797" cy="1182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Контроль договорных обязательств</a:t>
            </a:r>
          </a:p>
          <a:p>
            <a:r>
              <a:rPr lang="ru-RU" dirty="0">
                <a:solidFill>
                  <a:schemeClr val="tx1"/>
                </a:solidFill>
              </a:rPr>
              <a:t> - исполнение договоров;</a:t>
            </a:r>
          </a:p>
          <a:p>
            <a:r>
              <a:rPr lang="ru-RU" dirty="0">
                <a:solidFill>
                  <a:schemeClr val="tx1"/>
                </a:solidFill>
              </a:rPr>
              <a:t>- фактический совокупный размер обязательств по       договорам.</a:t>
            </a:r>
          </a:p>
        </p:txBody>
      </p:sp>
      <p:sp>
        <p:nvSpPr>
          <p:cNvPr id="10" name="Прямоугольник: скругленные углы 9">
            <a:extLst>
              <a:ext uri="{FF2B5EF4-FFF2-40B4-BE49-F238E27FC236}">
                <a16:creationId xmlns:a16="http://schemas.microsoft.com/office/drawing/2014/main" id="{353699B8-FE06-FE4E-D56E-E37C501A008C}"/>
              </a:ext>
            </a:extLst>
          </p:cNvPr>
          <p:cNvSpPr/>
          <p:nvPr/>
        </p:nvSpPr>
        <p:spPr>
          <a:xfrm>
            <a:off x="3673021" y="4783950"/>
            <a:ext cx="6323798" cy="42436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Отчеты о деятельности</a:t>
            </a:r>
          </a:p>
        </p:txBody>
      </p:sp>
      <p:cxnSp>
        <p:nvCxnSpPr>
          <p:cNvPr id="14" name="Прямая соединительная линия 13">
            <a:extLst>
              <a:ext uri="{FF2B5EF4-FFF2-40B4-BE49-F238E27FC236}">
                <a16:creationId xmlns:a16="http://schemas.microsoft.com/office/drawing/2014/main" id="{5CFED3BB-2887-EFC4-DF2E-EFF464E5DD1F}"/>
              </a:ext>
            </a:extLst>
          </p:cNvPr>
          <p:cNvCxnSpPr>
            <a:cxnSpLocks/>
          </p:cNvCxnSpPr>
          <p:nvPr/>
        </p:nvCxnSpPr>
        <p:spPr>
          <a:xfrm>
            <a:off x="2946636" y="3258391"/>
            <a:ext cx="0" cy="171764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A083A580-65FA-0DDA-F006-48FB51C5B2A7}"/>
              </a:ext>
            </a:extLst>
          </p:cNvPr>
          <p:cNvCxnSpPr>
            <a:cxnSpLocks/>
          </p:cNvCxnSpPr>
          <p:nvPr/>
        </p:nvCxnSpPr>
        <p:spPr>
          <a:xfrm>
            <a:off x="2946636" y="3998883"/>
            <a:ext cx="726386"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FE7A5CD3-24BE-F055-30B8-C21C1D2CFAA7}"/>
              </a:ext>
            </a:extLst>
          </p:cNvPr>
          <p:cNvCxnSpPr>
            <a:cxnSpLocks/>
          </p:cNvCxnSpPr>
          <p:nvPr/>
        </p:nvCxnSpPr>
        <p:spPr>
          <a:xfrm>
            <a:off x="2946636" y="4987711"/>
            <a:ext cx="726386"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3" name="Прямоугольник: скругленные углы 22">
            <a:extLst>
              <a:ext uri="{FF2B5EF4-FFF2-40B4-BE49-F238E27FC236}">
                <a16:creationId xmlns:a16="http://schemas.microsoft.com/office/drawing/2014/main" id="{71D8E54D-55C7-6205-7148-C3E94ADABDF0}"/>
              </a:ext>
            </a:extLst>
          </p:cNvPr>
          <p:cNvSpPr/>
          <p:nvPr/>
        </p:nvSpPr>
        <p:spPr>
          <a:xfrm>
            <a:off x="1863236" y="5507664"/>
            <a:ext cx="8561641" cy="914400"/>
          </a:xfrm>
          <a:prstGeom prst="roundRect">
            <a:avLst/>
          </a:prstGeom>
          <a:solidFill>
            <a:srgbClr val="EAB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2</a:t>
            </a:r>
            <a:r>
              <a:rPr lang="ru-RU" dirty="0">
                <a:solidFill>
                  <a:schemeClr val="tx1"/>
                </a:solidFill>
              </a:rPr>
              <a:t>. </a:t>
            </a:r>
            <a:r>
              <a:rPr lang="ru-RU" sz="2000" b="1" dirty="0">
                <a:solidFill>
                  <a:schemeClr val="tx1"/>
                </a:solidFill>
              </a:rPr>
              <a:t>Мониторинг площадок закупок </a:t>
            </a:r>
          </a:p>
        </p:txBody>
      </p:sp>
    </p:spTree>
    <p:extLst>
      <p:ext uri="{BB962C8B-B14F-4D97-AF65-F5344CB8AC3E}">
        <p14:creationId xmlns:p14="http://schemas.microsoft.com/office/powerpoint/2010/main" val="6995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2" presetClass="entr" presetSubtype="4" fill="hold" grpId="0" nodeType="afterEffect">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1" presetClass="entr" presetSubtype="0" fill="hold" grpId="0" nodeType="afterEffect">
                                  <p:stCondLst>
                                    <p:cond delay="150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150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2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537488" y="207419"/>
            <a:ext cx="2743200" cy="365125"/>
          </a:xfrm>
        </p:spPr>
        <p:txBody>
          <a:bodyPr/>
          <a:lstStyle/>
          <a:p>
            <a:fld id="{3765C533-573A-49DE-874E-AB87EF57987D}" type="slidenum">
              <a:rPr lang="ru-RU" smtClean="0"/>
              <a:pPr/>
              <a:t>91</a:t>
            </a:fld>
            <a:endParaRPr lang="ru-RU" dirty="0"/>
          </a:p>
        </p:txBody>
      </p:sp>
      <p:pic>
        <p:nvPicPr>
          <p:cNvPr id="5" name="Рисунок 4"/>
          <p:cNvPicPr>
            <a:picLocks noChangeAspect="1"/>
          </p:cNvPicPr>
          <p:nvPr/>
        </p:nvPicPr>
        <p:blipFill>
          <a:blip r:embed="rId2"/>
          <a:stretch>
            <a:fillRect/>
          </a:stretch>
        </p:blipFill>
        <p:spPr>
          <a:xfrm>
            <a:off x="2151546" y="1011727"/>
            <a:ext cx="7888908" cy="4834547"/>
          </a:xfrm>
          <a:prstGeom prst="rect">
            <a:avLst/>
          </a:prstGeom>
        </p:spPr>
      </p:pic>
    </p:spTree>
    <p:extLst>
      <p:ext uri="{BB962C8B-B14F-4D97-AF65-F5344CB8AC3E}">
        <p14:creationId xmlns:p14="http://schemas.microsoft.com/office/powerpoint/2010/main" val="40398118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Номер слайда 3"/>
          <p:cNvSpPr>
            <a:spLocks noGrp="1"/>
          </p:cNvSpPr>
          <p:nvPr>
            <p:ph type="sldNum" sz="quarter" idx="12"/>
          </p:nvPr>
        </p:nvSpPr>
        <p:spPr bwMode="auto">
          <a:xfrm>
            <a:off x="9545488" y="207419"/>
            <a:ext cx="2743200" cy="365125"/>
          </a:xfrm>
        </p:spPr>
        <p:txBody>
          <a:bodyPr/>
          <a:lstStyle/>
          <a:p>
            <a:pPr>
              <a:defRPr/>
            </a:pPr>
            <a:fld id="{35A78594-8646-4D53-8F42-51980A186450}" type="slidenum">
              <a:rPr lang="ru-RU"/>
              <a:t>92</a:t>
            </a:fld>
            <a:endParaRPr lang="ru-RU" dirty="0"/>
          </a:p>
        </p:txBody>
      </p:sp>
      <p:sp>
        <p:nvSpPr>
          <p:cNvPr id="5" name="TextBox 4"/>
          <p:cNvSpPr txBox="1"/>
          <p:nvPr/>
        </p:nvSpPr>
        <p:spPr bwMode="auto">
          <a:xfrm>
            <a:off x="769917" y="2090172"/>
            <a:ext cx="10652165" cy="1692771"/>
          </a:xfrm>
          <a:prstGeom prst="rect">
            <a:avLst/>
          </a:prstGeom>
          <a:noFill/>
        </p:spPr>
        <p:txBody>
          <a:bodyPr wrap="square" rtlCol="0">
            <a:spAutoFit/>
          </a:bodyPr>
          <a:lstStyle>
            <a:defPPr>
              <a:defRPr lang="ru-RU"/>
            </a:defPPr>
            <a:lvl1pPr algn="ctr">
              <a:defRPr sz="4000" b="1">
                <a:solidFill>
                  <a:srgbClr val="002060"/>
                </a:solidFill>
              </a:defRPr>
            </a:lvl1pPr>
          </a:lstStyle>
          <a:p>
            <a:pPr marL="0" marR="0" lvl="0" indent="0" algn="ctr" defTabSz="914400">
              <a:lnSpc>
                <a:spcPct val="100000"/>
              </a:lnSpc>
              <a:spcBef>
                <a:spcPts val="0"/>
              </a:spcBef>
              <a:spcAft>
                <a:spcPts val="0"/>
              </a:spcAft>
              <a:buClrTx/>
              <a:buSzTx/>
              <a:buFontTx/>
              <a:buNone/>
              <a:defRPr/>
            </a:pPr>
            <a:r>
              <a:rPr lang="ru-RU" sz="4000" b="1" i="0" u="none" strike="noStrike" cap="none" spc="0" dirty="0">
                <a:ln>
                  <a:noFill/>
                </a:ln>
                <a:solidFill>
                  <a:srgbClr val="ED7D31">
                    <a:lumMod val="75000"/>
                  </a:srgbClr>
                </a:solidFill>
              </a:rPr>
              <a:t>Вопрос №8</a:t>
            </a:r>
            <a:endParaRPr dirty="0"/>
          </a:p>
          <a:p>
            <a:pPr algn="just"/>
            <a:r>
              <a:rPr lang="ru-RU" sz="3200" dirty="0">
                <a:effectLst/>
                <a:latin typeface="Times New Roman" panose="02020603050405020304" pitchFamily="18" charset="0"/>
                <a:ea typeface="Calibri" panose="020F0502020204030204" pitchFamily="34" charset="0"/>
              </a:rPr>
              <a:t>«БИМОГРАФ» программное обеспечение для управления строительством.</a:t>
            </a:r>
            <a:endParaRPr lang="ru-RU" sz="3200" b="1" i="0" u="none" strike="noStrike" cap="none" spc="0" dirty="0">
              <a:ln>
                <a:noFill/>
              </a:ln>
              <a:solidFill>
                <a:srgbClr val="002060"/>
              </a:solidFill>
            </a:endParaRPr>
          </a:p>
        </p:txBody>
      </p:sp>
      <p:sp>
        <p:nvSpPr>
          <p:cNvPr id="6" name="TextBox 5">
            <a:extLst>
              <a:ext uri="{FF2B5EF4-FFF2-40B4-BE49-F238E27FC236}">
                <a16:creationId xmlns:a16="http://schemas.microsoft.com/office/drawing/2014/main" id="{E5EAEE54-2AF6-4D2B-8182-111901BDD528}"/>
              </a:ext>
            </a:extLst>
          </p:cNvPr>
          <p:cNvSpPr txBox="1"/>
          <p:nvPr/>
        </p:nvSpPr>
        <p:spPr>
          <a:xfrm>
            <a:off x="7344628" y="5858984"/>
            <a:ext cx="4870580" cy="830997"/>
          </a:xfrm>
          <a:prstGeom prst="rect">
            <a:avLst/>
          </a:prstGeom>
          <a:noFill/>
        </p:spPr>
        <p:txBody>
          <a:bodyPr wrap="square" rtlCol="0">
            <a:spAutoFit/>
          </a:bodyPr>
          <a:lstStyle/>
          <a:p>
            <a:pPr>
              <a:spcAft>
                <a:spcPts val="1200"/>
              </a:spcAft>
            </a:pPr>
            <a:r>
              <a:rPr lang="ru-RU" sz="2000" b="1" i="1" dirty="0">
                <a:solidFill>
                  <a:schemeClr val="tx2">
                    <a:lumMod val="75000"/>
                  </a:schemeClr>
                </a:solidFill>
              </a:rPr>
              <a:t>Колосова Елена Валерьевна</a:t>
            </a:r>
          </a:p>
          <a:p>
            <a:pPr>
              <a:spcAft>
                <a:spcPts val="1200"/>
              </a:spcAft>
            </a:pPr>
            <a:r>
              <a:rPr lang="ru-RU" i="1" dirty="0">
                <a:solidFill>
                  <a:schemeClr val="tx2">
                    <a:lumMod val="75000"/>
                  </a:schemeClr>
                </a:solidFill>
              </a:rPr>
              <a:t>Директор по развитию ООО «К4»</a:t>
            </a:r>
            <a:endParaRPr lang="ru-RU" sz="2000" b="1" i="1" dirty="0">
              <a:solidFill>
                <a:schemeClr val="tx2">
                  <a:lumMod val="75000"/>
                </a:schemeClr>
              </a:solidFill>
            </a:endParaRPr>
          </a:p>
        </p:txBody>
      </p:sp>
      <p:sp>
        <p:nvSpPr>
          <p:cNvPr id="7" name="TextBox 6">
            <a:extLst>
              <a:ext uri="{FF2B5EF4-FFF2-40B4-BE49-F238E27FC236}">
                <a16:creationId xmlns:a16="http://schemas.microsoft.com/office/drawing/2014/main" id="{ABF816E4-8547-4CCC-8365-1EC61848BC12}"/>
              </a:ext>
            </a:extLst>
          </p:cNvPr>
          <p:cNvSpPr txBox="1"/>
          <p:nvPr/>
        </p:nvSpPr>
        <p:spPr bwMode="auto">
          <a:xfrm>
            <a:off x="7346100" y="4985744"/>
            <a:ext cx="4870580" cy="830997"/>
          </a:xfrm>
          <a:prstGeom prst="rect">
            <a:avLst/>
          </a:prstGeom>
          <a:noFill/>
        </p:spPr>
        <p:txBody>
          <a:bodyPr wrap="square" rtlCol="0">
            <a:spAutoFit/>
          </a:bodyPr>
          <a:lstStyle/>
          <a:p>
            <a:pPr>
              <a:spcAft>
                <a:spcPts val="1200"/>
              </a:spcAft>
            </a:pPr>
            <a:r>
              <a:rPr lang="ru-RU" sz="2000" b="1" i="1" dirty="0">
                <a:solidFill>
                  <a:schemeClr val="tx2">
                    <a:lumMod val="75000"/>
                  </a:schemeClr>
                </a:solidFill>
              </a:rPr>
              <a:t>Гребенников М.В.</a:t>
            </a:r>
          </a:p>
          <a:p>
            <a:pPr>
              <a:spcAft>
                <a:spcPts val="1200"/>
              </a:spcAft>
            </a:pPr>
            <a:r>
              <a:rPr lang="ru-RU" i="1" dirty="0">
                <a:solidFill>
                  <a:schemeClr val="tx2">
                    <a:lumMod val="75000"/>
                  </a:schemeClr>
                </a:solidFill>
              </a:rPr>
              <a:t>Генеральный директор ООО «К4»</a:t>
            </a:r>
            <a:endParaRPr lang="ru-RU" sz="2000" b="1" i="1" dirty="0">
              <a:solidFill>
                <a:schemeClr val="tx2">
                  <a:lumMod val="75000"/>
                </a:schemeClr>
              </a:solidFill>
            </a:endParaRPr>
          </a:p>
        </p:txBody>
      </p:sp>
    </p:spTree>
    <p:extLst>
      <p:ext uri="{BB962C8B-B14F-4D97-AF65-F5344CB8AC3E}">
        <p14:creationId xmlns:p14="http://schemas.microsoft.com/office/powerpoint/2010/main" val="17214398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D0C7B489-D647-4B6C-84AA-DB590AC62105}"/>
              </a:ext>
            </a:extLst>
          </p:cNvPr>
          <p:cNvSpPr>
            <a:spLocks noGrp="1"/>
          </p:cNvSpPr>
          <p:nvPr>
            <p:ph type="sldNum" sz="quarter" idx="12"/>
          </p:nvPr>
        </p:nvSpPr>
        <p:spPr/>
        <p:txBody>
          <a:bodyPr/>
          <a:lstStyle/>
          <a:p>
            <a:pPr>
              <a:defRPr/>
            </a:pPr>
            <a:fld id="{35A78594-8646-4D53-8F42-51980A186450}" type="slidenum">
              <a:rPr lang="ru-RU" smtClean="0"/>
              <a:t>93</a:t>
            </a:fld>
            <a:endParaRPr lang="ru-RU"/>
          </a:p>
        </p:txBody>
      </p:sp>
      <p:pic>
        <p:nvPicPr>
          <p:cNvPr id="14" name="Рисунок 13">
            <a:extLst>
              <a:ext uri="{FF2B5EF4-FFF2-40B4-BE49-F238E27FC236}">
                <a16:creationId xmlns:a16="http://schemas.microsoft.com/office/drawing/2014/main" id="{7A25D05E-3AAB-487C-BB76-C4D12ED64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41551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C56A387-5920-44E5-BB16-56825232BCE5}"/>
              </a:ext>
            </a:extLst>
          </p:cNvPr>
          <p:cNvSpPr>
            <a:spLocks noGrp="1"/>
          </p:cNvSpPr>
          <p:nvPr>
            <p:ph type="sldNum" sz="quarter" idx="12"/>
          </p:nvPr>
        </p:nvSpPr>
        <p:spPr/>
        <p:txBody>
          <a:bodyPr/>
          <a:lstStyle/>
          <a:p>
            <a:pPr>
              <a:defRPr/>
            </a:pPr>
            <a:fld id="{35A78594-8646-4D53-8F42-51980A186450}" type="slidenum">
              <a:rPr lang="ru-RU" smtClean="0"/>
              <a:t>94</a:t>
            </a:fld>
            <a:endParaRPr lang="ru-RU"/>
          </a:p>
        </p:txBody>
      </p:sp>
      <p:pic>
        <p:nvPicPr>
          <p:cNvPr id="6" name="Рисунок 5">
            <a:extLst>
              <a:ext uri="{FF2B5EF4-FFF2-40B4-BE49-F238E27FC236}">
                <a16:creationId xmlns:a16="http://schemas.microsoft.com/office/drawing/2014/main" id="{74702732-9F9F-42E6-9D02-BC1F15FDC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00542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2FBAA436-36F9-4FA5-BE51-CBDA5CC0EE50}"/>
              </a:ext>
            </a:extLst>
          </p:cNvPr>
          <p:cNvSpPr>
            <a:spLocks noGrp="1"/>
          </p:cNvSpPr>
          <p:nvPr>
            <p:ph type="sldNum" sz="quarter" idx="12"/>
          </p:nvPr>
        </p:nvSpPr>
        <p:spPr/>
        <p:txBody>
          <a:bodyPr/>
          <a:lstStyle/>
          <a:p>
            <a:pPr>
              <a:defRPr/>
            </a:pPr>
            <a:fld id="{35A78594-8646-4D53-8F42-51980A186450}" type="slidenum">
              <a:rPr lang="ru-RU" smtClean="0"/>
              <a:t>95</a:t>
            </a:fld>
            <a:endParaRPr lang="ru-RU"/>
          </a:p>
        </p:txBody>
      </p:sp>
      <p:pic>
        <p:nvPicPr>
          <p:cNvPr id="6" name="Рисунок 5">
            <a:extLst>
              <a:ext uri="{FF2B5EF4-FFF2-40B4-BE49-F238E27FC236}">
                <a16:creationId xmlns:a16="http://schemas.microsoft.com/office/drawing/2014/main" id="{551CC559-DC2E-4848-8E12-3B661C04F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4375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6050A61-C158-4CE0-8CF2-5EDFC6273D64}"/>
              </a:ext>
            </a:extLst>
          </p:cNvPr>
          <p:cNvSpPr>
            <a:spLocks noGrp="1"/>
          </p:cNvSpPr>
          <p:nvPr>
            <p:ph type="sldNum" sz="quarter" idx="12"/>
          </p:nvPr>
        </p:nvSpPr>
        <p:spPr/>
        <p:txBody>
          <a:bodyPr/>
          <a:lstStyle/>
          <a:p>
            <a:pPr>
              <a:defRPr/>
            </a:pPr>
            <a:fld id="{35A78594-8646-4D53-8F42-51980A186450}" type="slidenum">
              <a:rPr lang="ru-RU" smtClean="0"/>
              <a:t>96</a:t>
            </a:fld>
            <a:endParaRPr lang="ru-RU"/>
          </a:p>
        </p:txBody>
      </p:sp>
      <p:pic>
        <p:nvPicPr>
          <p:cNvPr id="6" name="Рисунок 5">
            <a:extLst>
              <a:ext uri="{FF2B5EF4-FFF2-40B4-BE49-F238E27FC236}">
                <a16:creationId xmlns:a16="http://schemas.microsoft.com/office/drawing/2014/main" id="{FD673285-755C-4464-8328-69DDC6860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708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6050A61-C158-4CE0-8CF2-5EDFC6273D64}"/>
              </a:ext>
            </a:extLst>
          </p:cNvPr>
          <p:cNvSpPr>
            <a:spLocks noGrp="1"/>
          </p:cNvSpPr>
          <p:nvPr>
            <p:ph type="sldNum" sz="quarter" idx="12"/>
          </p:nvPr>
        </p:nvSpPr>
        <p:spPr/>
        <p:txBody>
          <a:bodyPr/>
          <a:lstStyle/>
          <a:p>
            <a:pPr>
              <a:defRPr/>
            </a:pPr>
            <a:fld id="{35A78594-8646-4D53-8F42-51980A186450}" type="slidenum">
              <a:rPr lang="ru-RU" smtClean="0"/>
              <a:t>97</a:t>
            </a:fld>
            <a:endParaRPr lang="ru-RU"/>
          </a:p>
        </p:txBody>
      </p:sp>
      <p:pic>
        <p:nvPicPr>
          <p:cNvPr id="3" name="Рисунок 2">
            <a:extLst>
              <a:ext uri="{FF2B5EF4-FFF2-40B4-BE49-F238E27FC236}">
                <a16:creationId xmlns:a16="http://schemas.microsoft.com/office/drawing/2014/main" id="{A4CD1DD4-0777-4781-95C9-92175D1E8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86487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6050A61-C158-4CE0-8CF2-5EDFC6273D64}"/>
              </a:ext>
            </a:extLst>
          </p:cNvPr>
          <p:cNvSpPr>
            <a:spLocks noGrp="1"/>
          </p:cNvSpPr>
          <p:nvPr>
            <p:ph type="sldNum" sz="quarter" idx="12"/>
          </p:nvPr>
        </p:nvSpPr>
        <p:spPr/>
        <p:txBody>
          <a:bodyPr/>
          <a:lstStyle/>
          <a:p>
            <a:pPr>
              <a:defRPr/>
            </a:pPr>
            <a:fld id="{35A78594-8646-4D53-8F42-51980A186450}" type="slidenum">
              <a:rPr lang="ru-RU" smtClean="0"/>
              <a:t>98</a:t>
            </a:fld>
            <a:endParaRPr lang="ru-RU"/>
          </a:p>
        </p:txBody>
      </p:sp>
      <p:pic>
        <p:nvPicPr>
          <p:cNvPr id="3" name="Рисунок 2">
            <a:extLst>
              <a:ext uri="{FF2B5EF4-FFF2-40B4-BE49-F238E27FC236}">
                <a16:creationId xmlns:a16="http://schemas.microsoft.com/office/drawing/2014/main" id="{E76FE3B3-818E-4A61-8F41-B410B304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83704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6050A61-C158-4CE0-8CF2-5EDFC6273D64}"/>
              </a:ext>
            </a:extLst>
          </p:cNvPr>
          <p:cNvSpPr>
            <a:spLocks noGrp="1"/>
          </p:cNvSpPr>
          <p:nvPr>
            <p:ph type="sldNum" sz="quarter" idx="12"/>
          </p:nvPr>
        </p:nvSpPr>
        <p:spPr/>
        <p:txBody>
          <a:bodyPr/>
          <a:lstStyle/>
          <a:p>
            <a:pPr>
              <a:defRPr/>
            </a:pPr>
            <a:fld id="{35A78594-8646-4D53-8F42-51980A186450}" type="slidenum">
              <a:rPr lang="ru-RU" smtClean="0"/>
              <a:t>99</a:t>
            </a:fld>
            <a:endParaRPr lang="ru-RU"/>
          </a:p>
        </p:txBody>
      </p:sp>
      <p:pic>
        <p:nvPicPr>
          <p:cNvPr id="3" name="Рисунок 2">
            <a:extLst>
              <a:ext uri="{FF2B5EF4-FFF2-40B4-BE49-F238E27FC236}">
                <a16:creationId xmlns:a16="http://schemas.microsoft.com/office/drawing/2014/main" id="{4545B1EE-5E27-4D9E-910C-9B971C779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83457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1.4|1.5|1.1|1.2"/>
</p:tagLst>
</file>

<file path=ppt/theme/theme1.xml><?xml version="1.0" encoding="utf-8"?>
<a:theme xmlns:a="http://schemas.openxmlformats.org/drawingml/2006/main" name="Тема Office">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Arial"/>
        <a:cs typeface="Arial"/>
      </a:majorFont>
      <a:minorFont>
        <a:latin typeface="Arial"/>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Тема1</Template>
  <TotalTime>6510</TotalTime>
  <Words>8425</Words>
  <Application>Microsoft Office PowerPoint</Application>
  <DocSecurity>0</DocSecurity>
  <PresentationFormat>Широкоэкранный</PresentationFormat>
  <Paragraphs>1563</Paragraphs>
  <Slides>107</Slides>
  <Notes>10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107</vt:i4>
      </vt:variant>
    </vt:vector>
  </HeadingPairs>
  <TitlesOfParts>
    <vt:vector size="115" baseType="lpstr">
      <vt:lpstr>Arial</vt:lpstr>
      <vt:lpstr>Calibri</vt:lpstr>
      <vt:lpstr>Georgia</vt:lpstr>
      <vt:lpstr>Gotham Pro Medium Regular</vt:lpstr>
      <vt:lpstr>Novecento sans wide Book</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Компенсационные фонды СРО по состоянию на 01.10.2022</vt:lpstr>
      <vt:lpstr>Презентация PowerPoint</vt:lpstr>
      <vt:lpstr>Законопроект об отраслевых СРО в ТЭК и атомной энергетике</vt:lpstr>
      <vt:lpstr>Презентация PowerPoint</vt:lpstr>
      <vt:lpstr>Концепция законопроекта</vt:lpstr>
      <vt:lpstr>Презентация PowerPoint</vt:lpstr>
      <vt:lpstr>Презентация PowerPoint</vt:lpstr>
      <vt:lpstr>Презентация PowerPoint</vt:lpstr>
      <vt:lpstr>Методы оценки квалификации</vt:lpstr>
      <vt:lpstr>Презентация PowerPoint</vt:lpstr>
      <vt:lpstr>Презентация PowerPoint</vt:lpstr>
      <vt:lpstr>Презентация PowerPoint</vt:lpstr>
      <vt:lpstr>Презентация PowerPoint</vt:lpstr>
      <vt:lpstr>Контрольная деятельность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Обзор нормативной правовой базы стандартизации</vt:lpstr>
      <vt:lpstr>Обзор нормативной правовой базы стандартизации</vt:lpstr>
      <vt:lpstr>Стандартизация – основа реализации проектов</vt:lpstr>
      <vt:lpstr>Стандартизация СРО</vt:lpstr>
      <vt:lpstr>Отраслевая стандартизация  Система управления проектами</vt:lpstr>
      <vt:lpstr>   Актуализация фонда стандартов СРО</vt:lpstr>
      <vt:lpstr>Отраслевая стандартизация  Программа стандартизации АРМЗ</vt:lpstr>
      <vt:lpstr>АРМЗ-ВНИПИПТ – стандартизация 2023</vt:lpstr>
      <vt:lpstr>Отраслевая стандартизация - Геодезический мониторинг </vt:lpstr>
      <vt:lpstr>Национальная стандартизация</vt:lpstr>
      <vt:lpstr>Национальная стандартизация</vt:lpstr>
      <vt:lpstr>Работа по национальной стандартизации в 2021-2022 </vt:lpstr>
      <vt:lpstr>Работа по национальной стандартизации в 2021-2022 гг Цифровизация</vt:lpstr>
      <vt:lpstr>Вывод из эксплуатации</vt:lpstr>
      <vt:lpstr>Решения</vt:lpstr>
      <vt:lpstr>Презентация PowerPoint</vt:lpstr>
      <vt:lpstr>  Задачи Образовательного проекта СРО АО</vt:lpstr>
      <vt:lpstr>Данные по повышению квалификации</vt:lpstr>
      <vt:lpstr>Презентация PowerPoint</vt:lpstr>
      <vt:lpstr>                Бюджет Образовательного проекта</vt:lpstr>
      <vt:lpstr>          Программный комплекс СРО атомной отрасли</vt:lpstr>
      <vt:lpstr> Развитие и актуализация Программного комплекса                СРО атомной отрасли</vt:lpstr>
      <vt:lpstr>Программы ДПО, запланированные к разработке в 2023 году</vt:lpstr>
      <vt:lpstr>Аттестация руководителей</vt:lpstr>
      <vt:lpstr>Презентация PowerPoint</vt:lpstr>
      <vt:lpstr>                Данные по количеству руководителей и специалистов прошедших обучение</vt:lpstr>
      <vt:lpstr>          Меры по обеспечению работы ОП в рамках строительства проекта «МБИР»</vt:lpstr>
      <vt:lpstr>          Независимая оценка квалификации</vt:lpstr>
      <vt:lpstr>            ЦТКАО - Центр оценки квалификации</vt:lpstr>
      <vt:lpstr>Презентация PowerPoint</vt:lpstr>
      <vt:lpstr>    Программы ДПО для подготовки прохождения НОК</vt:lpstr>
      <vt:lpstr>                 Дорожная карта по прохождению НОК</vt:lpstr>
      <vt:lpstr>Презентация PowerPoint</vt:lpstr>
      <vt:lpstr>Презентация PowerPoint</vt:lpstr>
      <vt:lpstr>Презентация PowerPoint</vt:lpstr>
      <vt:lpstr>Программный комплекс НОУ ДПО «УЦПР»</vt:lpstr>
      <vt:lpstr>Вхождение в образовательную систему Госкорпорации «Росатом»</vt:lpstr>
      <vt:lpstr>Международный строительный чемпионат</vt:lpstr>
      <vt:lpstr>   Проект «Инженеру - рабочую профессию»  </vt:lpstr>
      <vt:lpstr>Презентация PowerPoint</vt:lpstr>
      <vt:lpstr>Характеристики УПК-4</vt:lpstr>
      <vt:lpstr>Опыт подготовки рабочих и ИТР на АЭС «Руппур»</vt:lpstr>
      <vt:lpstr>Презентация PowerPoint</vt:lpstr>
      <vt:lpstr>Презентация PowerPoint</vt:lpstr>
      <vt:lpstr>Программа  развития НОУ ДПО «УЦПР»</vt:lpstr>
      <vt:lpstr>Презентация PowerPoint</vt:lpstr>
      <vt:lpstr>Презентация PowerPoint</vt:lpstr>
      <vt:lpstr>Презентация PowerPoint</vt:lpstr>
      <vt:lpstr>История</vt:lpstr>
      <vt:lpstr>НАШ ВЗГЛЯД</vt:lpstr>
      <vt:lpstr>Международное сотрудничество</vt:lpstr>
      <vt:lpstr>Развитие</vt:lpstr>
      <vt:lpstr>Повышение квалификации</vt:lpstr>
      <vt:lpstr>Наше предложение </vt:lpstr>
      <vt:lpstr>Презентация PowerPoint</vt:lpstr>
      <vt:lpstr>Презентация PowerPoint</vt:lpstr>
      <vt:lpstr>Направления контрольной деятельности</vt:lpstr>
      <vt:lpstr>Результаты контрольной деятельности за  9 месяцев 2022 года</vt:lpstr>
      <vt:lpstr> </vt:lpstr>
      <vt:lpstr>Результаты контрольной деятельности 9 месяцев 2022 года</vt:lpstr>
      <vt:lpstr>Анализ ситуации по неисполненным договорам</vt:lpstr>
      <vt:lpstr>Рекомендации по применению стандартов СРО</vt:lpstr>
      <vt:lpstr>Меры по совершенствованию системы контрольной деятельности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Маслов Алексей Викторович</dc:creator>
  <cp:lastModifiedBy>Лапшин Алексей Владимирович</cp:lastModifiedBy>
  <cp:revision>397</cp:revision>
  <dcterms:created xsi:type="dcterms:W3CDTF">2018-08-29T13:45:41Z</dcterms:created>
  <dcterms:modified xsi:type="dcterms:W3CDTF">2022-10-24T10:58:27Z</dcterms:modified>
  <dc:identifier/>
  <dc:language/>
  <cp:version/>
</cp:coreProperties>
</file>