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21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0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38" r:id="rId1"/>
    <p:sldMasterId id="2147483750" r:id="rId2"/>
    <p:sldMasterId id="2147483770" r:id="rId3"/>
    <p:sldMasterId id="2147483783" r:id="rId4"/>
    <p:sldMasterId id="2147483795" r:id="rId5"/>
    <p:sldMasterId id="2147483811" r:id="rId6"/>
    <p:sldMasterId id="2147483827" r:id="rId7"/>
    <p:sldMasterId id="2147483840" r:id="rId8"/>
    <p:sldMasterId id="2147483857" r:id="rId9"/>
    <p:sldMasterId id="2147483869" r:id="rId10"/>
    <p:sldMasterId id="2147483885" r:id="rId11"/>
    <p:sldMasterId id="2147483901" r:id="rId12"/>
    <p:sldMasterId id="2147483913" r:id="rId13"/>
    <p:sldMasterId id="2147483927" r:id="rId14"/>
    <p:sldMasterId id="2147483939" r:id="rId15"/>
    <p:sldMasterId id="2147483951" r:id="rId16"/>
    <p:sldMasterId id="2147483953" r:id="rId17"/>
    <p:sldMasterId id="2147483954" r:id="rId18"/>
    <p:sldMasterId id="2147483967" r:id="rId19"/>
    <p:sldMasterId id="2147483983" r:id="rId20"/>
  </p:sldMasterIdLst>
  <p:notesMasterIdLst>
    <p:notesMasterId r:id="rId36"/>
  </p:notesMasterIdLst>
  <p:handoutMasterIdLst>
    <p:handoutMasterId r:id="rId37"/>
  </p:handoutMasterIdLst>
  <p:sldIdLst>
    <p:sldId id="1298" r:id="rId21"/>
    <p:sldId id="1606" r:id="rId22"/>
    <p:sldId id="1625" r:id="rId23"/>
    <p:sldId id="1633" r:id="rId24"/>
    <p:sldId id="1632" r:id="rId25"/>
    <p:sldId id="1631" r:id="rId26"/>
    <p:sldId id="1626" r:id="rId27"/>
    <p:sldId id="1627" r:id="rId28"/>
    <p:sldId id="1612" r:id="rId29"/>
    <p:sldId id="1615" r:id="rId30"/>
    <p:sldId id="1616" r:id="rId31"/>
    <p:sldId id="1622" r:id="rId32"/>
    <p:sldId id="1636" r:id="rId33"/>
    <p:sldId id="1634" r:id="rId34"/>
    <p:sldId id="1630" r:id="rId35"/>
  </p:sldIdLst>
  <p:sldSz cx="9906000" cy="6858000" type="A4"/>
  <p:notesSz cx="6797675" cy="9928225"/>
  <p:custDataLst>
    <p:tags r:id="rId38"/>
  </p:custDataLst>
  <p:defaultTextStyle>
    <a:defPPr>
      <a:defRPr lang="ru-RU"/>
    </a:defPPr>
    <a:lvl1pPr algn="l" rtl="0" fontAlgn="base">
      <a:spcBef>
        <a:spcPct val="40000"/>
      </a:spcBef>
      <a:spcAft>
        <a:spcPct val="2000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40000"/>
      </a:spcBef>
      <a:spcAft>
        <a:spcPct val="2000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40000"/>
      </a:spcBef>
      <a:spcAft>
        <a:spcPct val="2000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40000"/>
      </a:spcBef>
      <a:spcAft>
        <a:spcPct val="2000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40000"/>
      </a:spcBef>
      <a:spcAft>
        <a:spcPct val="2000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58">
          <p15:clr>
            <a:srgbClr val="A4A3A4"/>
          </p15:clr>
        </p15:guide>
        <p15:guide id="2" orient="horz" pos="4315">
          <p15:clr>
            <a:srgbClr val="A4A3A4"/>
          </p15:clr>
        </p15:guide>
        <p15:guide id="3" pos="41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342">
          <p15:clr>
            <a:srgbClr val="A4A3A4"/>
          </p15:clr>
        </p15:guide>
        <p15:guide id="3" pos="41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udenko" initials="EA" lastIdx="9" clrIdx="0"/>
  <p:cmAuthor id="1" name="Администратор" initials="А" lastIdx="1" clrIdx="1"/>
  <p:cmAuthor id="2" name="Платов М.А." initials="МАП" lastIdx="14" clrIdx="2"/>
  <p:cmAuthor id="3" name="Karmatsky" initials="VK" lastIdx="4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274"/>
    <a:srgbClr val="C5F0FF"/>
    <a:srgbClr val="ABE9FF"/>
    <a:srgbClr val="DAEAF6"/>
    <a:srgbClr val="E7DCFC"/>
    <a:srgbClr val="D2BEFA"/>
    <a:srgbClr val="AEAEAE"/>
    <a:srgbClr val="C6DCEC"/>
    <a:srgbClr val="B1CFE5"/>
    <a:srgbClr val="599AE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08" autoAdjust="0"/>
    <p:restoredTop sz="94690" autoAdjust="0"/>
  </p:normalViewPr>
  <p:slideViewPr>
    <p:cSldViewPr snapToGrid="0">
      <p:cViewPr>
        <p:scale>
          <a:sx n="100" d="100"/>
          <a:sy n="100" d="100"/>
        </p:scale>
        <p:origin x="-1860" y="-450"/>
      </p:cViewPr>
      <p:guideLst>
        <p:guide orient="horz" pos="2558"/>
        <p:guide orient="horz" pos="4315"/>
        <p:guide pos="41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83" d="100"/>
          <a:sy n="83" d="100"/>
        </p:scale>
        <p:origin x="-3846" y="-72"/>
      </p:cViewPr>
      <p:guideLst>
        <p:guide orient="horz" pos="3128"/>
        <p:guide pos="342"/>
        <p:guide pos="412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2946400" cy="496888"/>
          </a:xfrm>
          <a:prstGeom prst="rect">
            <a:avLst/>
          </a:prstGeom>
        </p:spPr>
        <p:txBody>
          <a:bodyPr vert="horz" lIns="90631" tIns="45316" rIns="90631" bIns="4531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1" y="6"/>
            <a:ext cx="2946400" cy="496888"/>
          </a:xfrm>
          <a:prstGeom prst="rect">
            <a:avLst/>
          </a:prstGeom>
        </p:spPr>
        <p:txBody>
          <a:bodyPr vert="horz" lIns="90631" tIns="45316" rIns="90631" bIns="45316" rtlCol="0"/>
          <a:lstStyle>
            <a:lvl1pPr algn="r">
              <a:defRPr sz="1200"/>
            </a:lvl1pPr>
          </a:lstStyle>
          <a:p>
            <a:fld id="{CA9A24D3-0898-4A8F-8639-37B1CE990BA6}" type="datetimeFigureOut">
              <a:rPr lang="ru-RU" smtClean="0"/>
              <a:pPr/>
              <a:t>22.07.2016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29762"/>
            <a:ext cx="2946400" cy="496888"/>
          </a:xfrm>
          <a:prstGeom prst="rect">
            <a:avLst/>
          </a:prstGeom>
        </p:spPr>
        <p:txBody>
          <a:bodyPr vert="horz" lIns="90631" tIns="45316" rIns="90631" bIns="4531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1" y="9429762"/>
            <a:ext cx="2946400" cy="496888"/>
          </a:xfrm>
          <a:prstGeom prst="rect">
            <a:avLst/>
          </a:prstGeom>
        </p:spPr>
        <p:txBody>
          <a:bodyPr vert="horz" lIns="90631" tIns="45316" rIns="90631" bIns="45316" rtlCol="0" anchor="b"/>
          <a:lstStyle>
            <a:lvl1pPr algn="r">
              <a:defRPr sz="1200"/>
            </a:lvl1pPr>
          </a:lstStyle>
          <a:p>
            <a:fld id="{5AE297B5-5614-4C91-8ADC-531BD2C6E02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0627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theme" Target="../theme/theme21.xml"/><Relationship Id="rId4" Type="http://schemas.openxmlformats.org/officeDocument/2006/relationships/image" Target="../media/image4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544451" y="7470530"/>
            <a:ext cx="6009334" cy="249492"/>
          </a:xfrm>
          <a:prstGeom prst="rect">
            <a:avLst/>
          </a:prstGeom>
          <a:solidFill>
            <a:srgbClr val="CEE3F2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ru-RU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4763" y="663575"/>
            <a:ext cx="7099301" cy="491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44451" y="5746669"/>
            <a:ext cx="6009334" cy="367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Образец текста</a:t>
            </a:r>
          </a:p>
          <a:p>
            <a:pPr lvl="2"/>
            <a:r>
              <a:rPr lang="ru-RU" smtClean="0"/>
              <a:t>Второй уровень</a:t>
            </a: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544451" y="9499037"/>
            <a:ext cx="6009334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lIns="91315" tIns="45657" rIns="91315" bIns="45657"/>
          <a:lstStyle/>
          <a:p>
            <a:endParaRPr lang="ru-RU" dirty="0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6226482" y="9499041"/>
            <a:ext cx="0" cy="4291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lIns="91315" tIns="45657" rIns="91315" bIns="45657"/>
          <a:lstStyle/>
          <a:p>
            <a:endParaRPr lang="ru-RU" dirty="0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41179" y="9357709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5" tIns="45657" rIns="91315" bIns="4565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1100">
                <a:solidFill>
                  <a:schemeClr val="accent2"/>
                </a:solidFill>
              </a:defRPr>
            </a:lvl1pPr>
          </a:lstStyle>
          <a:p>
            <a:fld id="{966EA96B-12DB-4E13-89C2-B6C0A19C6B56}" type="slidenum">
              <a:rPr lang="ru-RU"/>
              <a:pPr/>
              <a:t>‹#›</a:t>
            </a:fld>
            <a:endParaRPr lang="ru-RU" dirty="0"/>
          </a:p>
        </p:txBody>
      </p:sp>
      <p:pic>
        <p:nvPicPr>
          <p:cNvPr id="7184" name="Picture 16" descr="о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603" y="-3432"/>
            <a:ext cx="6113187" cy="606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4581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lnSpc>
        <a:spcPct val="110000"/>
      </a:lnSpc>
      <a:spcBef>
        <a:spcPct val="1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192088" indent="-90488" algn="l" rtl="0" fontAlgn="base">
      <a:lnSpc>
        <a:spcPct val="110000"/>
      </a:lnSpc>
      <a:spcBef>
        <a:spcPct val="10000"/>
      </a:spcBef>
      <a:spcAft>
        <a:spcPct val="0"/>
      </a:spcAft>
      <a:buBlip>
        <a:blip r:embed="rId3"/>
      </a:buBlip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274638" indent="-80963" algn="l" rtl="0" fontAlgn="base">
      <a:spcBef>
        <a:spcPct val="0"/>
      </a:spcBef>
      <a:spcAft>
        <a:spcPct val="0"/>
      </a:spcAft>
      <a:buBlip>
        <a:blip r:embed="rId4"/>
      </a:buBlip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95F437-AD6F-43CB-AF76-64942860DE85}" type="slidenum">
              <a:rPr lang="ru-RU" smtClean="0">
                <a:cs typeface="Arial" charset="0"/>
              </a:rPr>
              <a:pPr/>
              <a:t>1</a:t>
            </a:fld>
            <a:endParaRPr lang="ru-RU" dirty="0" smtClean="0">
              <a:cs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" y="674688"/>
            <a:ext cx="7100888" cy="4918075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677" y="5784209"/>
            <a:ext cx="5873751" cy="3629607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136229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60" y="293691"/>
            <a:ext cx="1814381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3" y="2181391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8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D91B-E982-450F-9B69-5E33DCD91F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90FE-918C-4DCC-84CA-0F200113AF5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837E-CF6D-4694-BB78-72211E95C02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D91B-E982-450F-9B69-5E33DCD91F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5527-F64D-45B9-B43A-758573C3536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60" y="293691"/>
            <a:ext cx="1814381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3" y="2181377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8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1FF1-CCDF-4618-AA96-E8A119FBE8B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705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8CA9-93DE-4B7A-8A4C-829BC098C49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80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75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F891-1D59-4F4C-B61D-5E8F6EAE0D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88FF-85F4-4C60-8572-CECE21825D8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5527-F64D-45B9-B43A-758573C3536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5403-2FC7-4808-862D-3C60E154C24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90FE-918C-4DCC-84CA-0F200113AF5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837E-CF6D-4694-BB78-72211E95C02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D91B-E982-450F-9B69-5E33DCD91F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5527-F64D-45B9-B43A-758573C3536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60" y="293691"/>
            <a:ext cx="1814381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3" y="2181341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8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1FF1-CCDF-4618-AA96-E8A119FBE8B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701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8CA9-93DE-4B7A-8A4C-829BC098C49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80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59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F891-1D59-4F4C-B61D-5E8F6EAE0D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88FF-85F4-4C60-8572-CECE21825D8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545" y="117401"/>
            <a:ext cx="7977875" cy="393863"/>
          </a:xfrm>
        </p:spPr>
        <p:txBody>
          <a:bodyPr lIns="0" tIns="0" rIns="0" bIns="0" anchor="t" anchorCtr="0">
            <a:spAutoFit/>
          </a:bodyPr>
          <a:lstStyle>
            <a:lvl1pPr>
              <a:lnSpc>
                <a:spcPct val="80000"/>
              </a:lnSpc>
              <a:defRPr sz="3200" b="1">
                <a:ln>
                  <a:noFill/>
                </a:ln>
                <a:effectLst/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84667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84667"/>
            <a:r>
              <a:rPr lang="ru-RU" smtClean="0">
                <a:solidFill>
                  <a:prstClr val="white"/>
                </a:solidFill>
              </a:rPr>
              <a:t>Докладчик: Опекунов Виктор Семёнович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048337" y="6422066"/>
            <a:ext cx="8255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8915414" y="188640"/>
            <a:ext cx="960054" cy="863800"/>
            <a:chOff x="10181607" y="107285"/>
            <a:chExt cx="886204" cy="864000"/>
          </a:xfrm>
        </p:grpSpPr>
        <p:sp>
          <p:nvSpPr>
            <p:cNvPr id="7" name="Овал 6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8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Прямоугольник 8"/>
          <p:cNvSpPr/>
          <p:nvPr userDrawn="1"/>
        </p:nvSpPr>
        <p:spPr>
          <a:xfrm>
            <a:off x="7366739" y="53222"/>
            <a:ext cx="1557101" cy="584775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1600" b="1" spc="-130" dirty="0" smtClean="0">
                <a:ln w="3175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Год знаний</a:t>
            </a:r>
            <a:endParaRPr lang="ru-RU" sz="1600" b="1" spc="-130" dirty="0">
              <a:ln w="3175"/>
              <a:gradFill>
                <a:gsLst>
                  <a:gs pos="25000">
                    <a:srgbClr val="9C5252">
                      <a:satMod val="155000"/>
                    </a:srgbClr>
                  </a:gs>
                  <a:gs pos="100000">
                    <a:srgbClr val="9C5252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792007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5403-2FC7-4808-862D-3C60E154C24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90FE-918C-4DCC-84CA-0F200113AF5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837E-CF6D-4694-BB78-72211E95C02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D91B-E982-450F-9B69-5E33DCD91F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5527-F64D-45B9-B43A-758573C3536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60" y="293691"/>
            <a:ext cx="1814381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3" y="2181329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8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1FF1-CCDF-4618-AA96-E8A119FBE8B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70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8CA9-93DE-4B7A-8A4C-829BC098C49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80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53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F891-1D59-4F4C-B61D-5E8F6EAE0D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60" y="293691"/>
            <a:ext cx="1814381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3" y="2181389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8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88FF-85F4-4C60-8572-CECE21825D8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5403-2FC7-4808-862D-3C60E154C24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90FE-918C-4DCC-84CA-0F200113AF5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837E-CF6D-4694-BB78-72211E95C02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D91B-E982-450F-9B69-5E33DCD91F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5527-F64D-45B9-B43A-758573C3536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60" y="293690"/>
            <a:ext cx="1814381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1164" y="2181296"/>
            <a:ext cx="8521567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1172" y="3644903"/>
            <a:ext cx="7245482" cy="1008063"/>
          </a:xfrm>
        </p:spPr>
        <p:txBody>
          <a:bodyPr anchor="ctr"/>
          <a:lstStyle>
            <a:lvl1pPr marL="0" indent="0">
              <a:buFontTx/>
              <a:buNone/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4E798FA-B665-4D11-9FAF-96EEDE0EA5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7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AA7763-B9E9-4953-96B5-8A48FC7AD8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1FF1-CCDF-4618-AA96-E8A119FBE8B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53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AFEC911-1EB5-4771-8F7C-A393EBF6E6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1813987-DE78-4000-9DAE-B2C82F7416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782A63A-EB6C-4FB2-93EF-5253BE5924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7E3287-B6C7-41F3-A977-4182F637CC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B6045E3-E321-4F1F-B539-57D01AE873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7D43967-83D6-42BF-A34A-026A3F4FF3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1E46CC4-91EF-415F-8B0E-989C1356D6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77788"/>
            <a:ext cx="6504252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F81F2DE-D740-4478-BD66-7BA451C638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78" y="77792"/>
            <a:ext cx="8891323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07378" y="1557338"/>
            <a:ext cx="8891323" cy="452755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39FC7E9-3E86-4E0D-9EF2-E7BE878E65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78" y="77792"/>
            <a:ext cx="8891323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507378" y="1557338"/>
            <a:ext cx="8891323" cy="452755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99F276F-CA37-4294-BA91-D0D391D60B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706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8CA9-93DE-4B7A-8A4C-829BC098C49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1164" y="2181296"/>
            <a:ext cx="8521567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1164" y="3789363"/>
            <a:ext cx="7207646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157703" name="Picture 7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60" y="293690"/>
            <a:ext cx="1814381" cy="14811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5094A4-A60C-4F83-A664-4E58032021BD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7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9FF3A1-5271-4E02-BEEA-86A0FA31AE8A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53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5E060D-940B-415F-B23D-CCE6721D8E5C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5D78E7-9AD8-4C5A-A568-2E10D28E6F9D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045D80-F69E-4942-855E-A8CEE79EF90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36F8EE-C13C-4821-918A-BDCDCE281C20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F9DCCD-D4FB-4D65-87E3-6EA8BAE0D37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5D1395-B83F-43FB-B89B-B91C6BE9956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5295B5-33E5-44E7-8DFD-8FA7E739CF5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80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75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F891-1D59-4F4C-B61D-5E8F6EAE0D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77788"/>
            <a:ext cx="6504252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37A26B-477C-44AE-9406-5A3A53B302DF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60" y="293691"/>
            <a:ext cx="1814381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3" y="2181421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8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1FF1-CCDF-4618-AA96-E8A119FBE8B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709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8CA9-93DE-4B7A-8A4C-829BC098C49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80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75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F891-1D59-4F4C-B61D-5E8F6EAE0D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88FF-85F4-4C60-8572-CECE21825D8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5403-2FC7-4808-862D-3C60E154C24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90FE-918C-4DCC-84CA-0F200113AF5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837E-CF6D-4694-BB78-72211E95C02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88FF-85F4-4C60-8572-CECE21825D8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D91B-E982-450F-9B69-5E33DCD91F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5527-F64D-45B9-B43A-758573C3536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60" y="293690"/>
            <a:ext cx="1814381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1164" y="2181278"/>
            <a:ext cx="8521567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1164" y="3789363"/>
            <a:ext cx="7207646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D523B-F2E1-4506-8B16-9979DCC6207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5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17FFC-0095-469C-BD2A-BF43889F877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53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15139-CF04-4873-8CBA-66B8596789B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03974-DB86-4DD3-81D7-05147D8B76C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28CA4-6513-48AF-99DD-216945FD1A1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D385B-FFB5-49D1-8549-2924C472081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E2AA0-8730-453A-9FA9-056F58FC778C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4DFBB-3958-4506-BA9D-953AFABCCFB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C7396-5801-4C6A-9575-7961C752D11C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77788"/>
            <a:ext cx="6504252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AD761-03CC-42C4-9FC6-8E069493DCC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68" y="77792"/>
            <a:ext cx="8891323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07353" y="1557338"/>
            <a:ext cx="4363111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B9548-0383-45D4-A4B6-76446AB867F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>
            <a:off x="2332037" y="1484362"/>
            <a:ext cx="7573963" cy="27463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defRPr/>
            </a:pP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1164" y="3789363"/>
            <a:ext cx="7207646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45AAC-AF2F-4290-A996-7A889679089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0" y="955375"/>
            <a:ext cx="99060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4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E22BF-684D-4D77-90E6-6639630510E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53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C1608-D3EE-4905-AB18-0FAFDF5E022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1CE09-33F1-4B2B-94C7-103BC6C0082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log2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3039" y="6478637"/>
            <a:ext cx="42650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2F599-AB5A-462A-8989-FAF9E99A1E1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0" y="955375"/>
            <a:ext cx="99060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5403-2FC7-4808-862D-3C60E154C24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E78F9-436B-4AF8-9B5F-7696E14A7DC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F4FB5-1668-472D-9E0D-75A84073589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49FFA-9D51-4777-B83C-84F63B8C0D2C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BFA42-209A-4BFB-A78D-FC5583AB049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77788"/>
            <a:ext cx="6504252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D303C-0FAE-4796-B9F6-1EC99B6960A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66" y="77792"/>
            <a:ext cx="8891323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07353" y="1557338"/>
            <a:ext cx="4363111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6CBA6-ECE3-499D-8DC8-30D439B1F3BC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545" y="117401"/>
            <a:ext cx="7977875" cy="393863"/>
          </a:xfrm>
        </p:spPr>
        <p:txBody>
          <a:bodyPr lIns="0" tIns="0" rIns="0" bIns="0" anchor="t" anchorCtr="0">
            <a:spAutoFit/>
          </a:bodyPr>
          <a:lstStyle>
            <a:lvl1pPr>
              <a:lnSpc>
                <a:spcPct val="80000"/>
              </a:lnSpc>
              <a:defRPr sz="3200" b="1">
                <a:ln>
                  <a:noFill/>
                </a:ln>
                <a:effectLst/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84667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84667"/>
            <a:r>
              <a:rPr lang="ru-RU" smtClean="0">
                <a:solidFill>
                  <a:prstClr val="white"/>
                </a:solidFill>
              </a:rPr>
              <a:t>Докладчик: Опекунов Виктор Семёнович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048337" y="6422066"/>
            <a:ext cx="8255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8915414" y="188640"/>
            <a:ext cx="960054" cy="863800"/>
            <a:chOff x="10181607" y="107285"/>
            <a:chExt cx="886204" cy="864000"/>
          </a:xfrm>
        </p:grpSpPr>
        <p:sp>
          <p:nvSpPr>
            <p:cNvPr id="7" name="Овал 6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8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Прямоугольник 8"/>
          <p:cNvSpPr/>
          <p:nvPr userDrawn="1"/>
        </p:nvSpPr>
        <p:spPr>
          <a:xfrm>
            <a:off x="7366739" y="53222"/>
            <a:ext cx="1557101" cy="584775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1600" b="1" spc="-130" dirty="0" smtClean="0">
                <a:ln w="3175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Год знаний</a:t>
            </a:r>
            <a:endParaRPr lang="ru-RU" sz="1600" b="1" spc="-130" dirty="0">
              <a:ln w="3175"/>
              <a:gradFill>
                <a:gsLst>
                  <a:gs pos="25000">
                    <a:srgbClr val="9C5252">
                      <a:satMod val="155000"/>
                    </a:srgbClr>
                  </a:gs>
                  <a:gs pos="100000">
                    <a:srgbClr val="9C5252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792007"/>
      </p:ext>
    </p:extLst>
  </p:cSld>
  <p:clrMapOvr>
    <a:masterClrMapping/>
  </p:clrMapOvr>
  <p:transition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906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lIns="102971" tIns="51485" rIns="102971" bIns="5148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614803" y="0"/>
            <a:ext cx="3291198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lIns="102971" tIns="51485" rIns="102971" bIns="5148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9036706" y="107950"/>
            <a:ext cx="786169" cy="863600"/>
            <a:chOff x="10181607" y="107285"/>
            <a:chExt cx="886204" cy="864000"/>
          </a:xfrm>
        </p:grpSpPr>
        <p:sp>
          <p:nvSpPr>
            <p:cNvPr id="7" name="Овал 6"/>
            <p:cNvSpPr>
              <a:spLocks noChangeAspect="1"/>
            </p:cNvSpPr>
            <p:nvPr userDrawn="1"/>
          </p:nvSpPr>
          <p:spPr>
            <a:xfrm>
              <a:off x="10181607" y="107285"/>
              <a:ext cx="841735" cy="84176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8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64819" y="3337561"/>
            <a:ext cx="7020052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69138" y="1544812"/>
            <a:ext cx="7020052" cy="1752600"/>
          </a:xfrm>
        </p:spPr>
        <p:txBody>
          <a:bodyPr tIns="0" rIns="51485" bIns="0" anchor="b"/>
          <a:lstStyle>
            <a:lvl1pPr marL="0" indent="0" algn="r">
              <a:buNone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514853" indent="0" algn="ctr">
              <a:buNone/>
            </a:lvl2pPr>
            <a:lvl3pPr marL="1029706" indent="0" algn="ctr">
              <a:buNone/>
            </a:lvl3pPr>
            <a:lvl4pPr marL="1544559" indent="0" algn="ctr">
              <a:buNone/>
            </a:lvl4pPr>
            <a:lvl5pPr marL="2059412" indent="0" algn="ctr">
              <a:buNone/>
            </a:lvl5pPr>
            <a:lvl6pPr marL="2574265" indent="0" algn="ctr">
              <a:buNone/>
            </a:lvl6pPr>
            <a:lvl7pPr marL="3089118" indent="0" algn="ctr">
              <a:buNone/>
            </a:lvl7pPr>
            <a:lvl8pPr marL="3603970" indent="0" algn="ctr">
              <a:buNone/>
            </a:lvl8pPr>
            <a:lvl9pPr marL="4118823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fld id="{9FC95F30-C1D6-445B-B0CB-B050F4DCB695}" type="datetimeFigureOut">
              <a:rPr lang="ru-RU" smtClean="0"/>
              <a:pPr/>
              <a:t>22.07.2016</a:t>
            </a:fld>
            <a:endParaRPr lang="ru-RU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</a:defRPr>
            </a:lvl1pPr>
          </a:lstStyle>
          <a:p>
            <a:fld id="{210F7D5C-1CE0-45E0-835F-6B0246D3C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 Box 6"/>
          <p:cNvSpPr txBox="1">
            <a:spLocks noChangeArrowheads="1"/>
          </p:cNvSpPr>
          <p:nvPr userDrawn="1"/>
        </p:nvSpPr>
        <p:spPr bwMode="auto">
          <a:xfrm>
            <a:off x="2332037" y="1484470"/>
            <a:ext cx="7573963" cy="27463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defRPr/>
            </a:pPr>
            <a:endParaRPr lang="ru-RU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-24"/>
            <a:ext cx="8089900" cy="443198"/>
          </a:xfrm>
        </p:spPr>
        <p:txBody>
          <a:bodyPr lIns="0" tIns="0" rIns="0" bIns="0">
            <a:spAutoFit/>
          </a:bodyPr>
          <a:lstStyle>
            <a:lvl1pPr algn="l"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2" y="1000109"/>
            <a:ext cx="8089900" cy="5126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fld id="{9FC95F30-C1D6-445B-B0CB-B050F4DCB695}" type="datetimeFigureOut">
              <a:rPr lang="ru-RU" smtClean="0"/>
              <a:pPr/>
              <a:t>22.07.2016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CFDC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D6945AAC-AF2F-4290-A996-7A8896790899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906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lIns="102971" tIns="51485" rIns="102971" bIns="5148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614803" y="0"/>
            <a:ext cx="3291198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lIns="102971" tIns="51485" rIns="102971" bIns="5148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</a:endParaRPr>
          </a:p>
        </p:txBody>
      </p:sp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9036706" y="107950"/>
            <a:ext cx="786169" cy="863600"/>
            <a:chOff x="10181607" y="107285"/>
            <a:chExt cx="886204" cy="864000"/>
          </a:xfrm>
        </p:grpSpPr>
        <p:sp>
          <p:nvSpPr>
            <p:cNvPr id="7" name="Овал 6"/>
            <p:cNvSpPr>
              <a:spLocks noChangeAspect="1"/>
            </p:cNvSpPr>
            <p:nvPr userDrawn="1"/>
          </p:nvSpPr>
          <p:spPr>
            <a:xfrm>
              <a:off x="10181607" y="107285"/>
              <a:ext cx="841735" cy="84176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8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0" y="3583839"/>
            <a:ext cx="7181850" cy="1826363"/>
          </a:xfrm>
        </p:spPr>
        <p:txBody>
          <a:bodyPr tIns="0" bIns="0" anchor="t"/>
          <a:lstStyle>
            <a:lvl1pPr algn="l">
              <a:buNone/>
              <a:defRPr sz="47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2950" y="2485801"/>
            <a:ext cx="7181850" cy="1066688"/>
          </a:xfrm>
        </p:spPr>
        <p:txBody>
          <a:bodyPr lIns="51485" tIns="0" rIns="51485" bIns="0" anchor="b"/>
          <a:lstStyle>
            <a:lvl1pPr marL="0" indent="0" algn="l">
              <a:buNone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fld id="{9FC95F30-C1D6-445B-B0CB-B050F4DCB695}" type="datetimeFigureOut">
              <a:rPr lang="ru-RU" smtClean="0"/>
              <a:pPr/>
              <a:t>22.07.2016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255E22BF-684D-4D77-90E6-6639630510E0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1FF1-CCDF-4618-AA96-E8A119FBE8B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90FE-918C-4DCC-84CA-0F200113AF5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4638"/>
            <a:ext cx="80899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1" y="1600203"/>
            <a:ext cx="396240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2802" y="1600203"/>
            <a:ext cx="396240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fld id="{9FC95F30-C1D6-445B-B0CB-B050F4DCB695}" type="datetimeFigureOut">
              <a:rPr lang="ru-RU" smtClean="0"/>
              <a:pPr/>
              <a:t>22.07.2016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1ECC1608-D3EE-4905-AB18-0FAFDF5E022B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14"/>
          <p:cNvGrpSpPr>
            <a:grpSpLocks/>
          </p:cNvGrpSpPr>
          <p:nvPr/>
        </p:nvGrpSpPr>
        <p:grpSpPr bwMode="auto">
          <a:xfrm>
            <a:off x="9036706" y="107950"/>
            <a:ext cx="786169" cy="863600"/>
            <a:chOff x="10181607" y="107285"/>
            <a:chExt cx="886204" cy="864000"/>
          </a:xfrm>
        </p:grpSpPr>
        <p:sp>
          <p:nvSpPr>
            <p:cNvPr id="8" name="Овал 7"/>
            <p:cNvSpPr>
              <a:spLocks noChangeAspect="1"/>
            </p:cNvSpPr>
            <p:nvPr userDrawn="1"/>
          </p:nvSpPr>
          <p:spPr>
            <a:xfrm>
              <a:off x="10181607" y="107285"/>
              <a:ext cx="841735" cy="84176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9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-24"/>
            <a:ext cx="89154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2" y="5486400"/>
            <a:ext cx="4376870" cy="838200"/>
          </a:xfrm>
        </p:spPr>
        <p:txBody>
          <a:bodyPr anchor="t"/>
          <a:lstStyle>
            <a:lvl1pPr marL="0" indent="0">
              <a:buNone/>
              <a:defRPr sz="27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2112" y="5486400"/>
            <a:ext cx="4378590" cy="838200"/>
          </a:xfrm>
        </p:spPr>
        <p:txBody>
          <a:bodyPr anchor="t"/>
          <a:lstStyle>
            <a:lvl1pPr marL="0" indent="0">
              <a:buNone/>
              <a:defRPr sz="27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95302" y="1516913"/>
            <a:ext cx="4376870" cy="3941763"/>
          </a:xfrm>
        </p:spPr>
        <p:txBody>
          <a:bodyPr/>
          <a:lstStyle>
            <a:lvl1pPr>
              <a:defRPr sz="2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2" y="1516913"/>
            <a:ext cx="4378590" cy="3941763"/>
          </a:xfrm>
        </p:spPr>
        <p:txBody>
          <a:bodyPr/>
          <a:lstStyle>
            <a:lvl1pPr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fld id="{9FC95F30-C1D6-445B-B0CB-B050F4DCB695}" type="datetimeFigureOut">
              <a:rPr lang="ru-RU" smtClean="0"/>
              <a:pPr/>
              <a:t>22.07.2016</a:t>
            </a:fld>
            <a:endParaRPr lang="ru-RU"/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FF81CE09-33F1-4B2B-94C7-103BC6C0082B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9036706" y="107950"/>
            <a:ext cx="786169" cy="863600"/>
            <a:chOff x="10181607" y="107285"/>
            <a:chExt cx="886204" cy="864000"/>
          </a:xfrm>
        </p:grpSpPr>
        <p:sp>
          <p:nvSpPr>
            <p:cNvPr id="4" name="Овал 3"/>
            <p:cNvSpPr>
              <a:spLocks noChangeAspect="1"/>
            </p:cNvSpPr>
            <p:nvPr userDrawn="1"/>
          </p:nvSpPr>
          <p:spPr>
            <a:xfrm>
              <a:off x="10181607" y="107285"/>
              <a:ext cx="841735" cy="84176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5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924" y="2071678"/>
            <a:ext cx="8093202" cy="1143000"/>
          </a:xfrm>
        </p:spPr>
        <p:txBody>
          <a:bodyPr/>
          <a:lstStyle>
            <a:lvl1pPr algn="l">
              <a:defRPr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fld id="{9FC95F30-C1D6-445B-B0CB-B050F4DCB695}" type="datetimeFigureOut">
              <a:rPr lang="ru-RU" smtClean="0"/>
              <a:pPr/>
              <a:t>22.07.2016</a:t>
            </a:fld>
            <a:endParaRPr lang="ru-RU"/>
          </a:p>
        </p:txBody>
      </p:sp>
      <p:sp>
        <p:nvSpPr>
          <p:cNvPr id="7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0332F599-AB5A-462A-8989-FAF9E99A1E19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8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lang="ru-RU"/>
          </a:p>
        </p:txBody>
      </p:sp>
      <p:pic>
        <p:nvPicPr>
          <p:cNvPr id="9" name="Рисунок 5" descr="log2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3039" y="6478745"/>
            <a:ext cx="42650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>
            <a:off x="0" y="955375"/>
            <a:ext cx="99060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>
            <a:grpSpLocks/>
          </p:cNvGrpSpPr>
          <p:nvPr/>
        </p:nvGrpSpPr>
        <p:grpSpPr bwMode="auto">
          <a:xfrm>
            <a:off x="9036706" y="107950"/>
            <a:ext cx="786169" cy="863600"/>
            <a:chOff x="10181607" y="107285"/>
            <a:chExt cx="886204" cy="864000"/>
          </a:xfrm>
        </p:grpSpPr>
        <p:sp>
          <p:nvSpPr>
            <p:cNvPr id="3" name="Овал 2"/>
            <p:cNvSpPr>
              <a:spLocks noChangeAspect="1"/>
            </p:cNvSpPr>
            <p:nvPr userDrawn="1"/>
          </p:nvSpPr>
          <p:spPr>
            <a:xfrm>
              <a:off x="10181607" y="107285"/>
              <a:ext cx="841735" cy="84176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fld id="{9FC95F30-C1D6-445B-B0CB-B050F4DCB695}" type="datetimeFigureOut">
              <a:rPr lang="ru-RU" smtClean="0"/>
              <a:pPr/>
              <a:t>22.07.2016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267E78F9-436B-4AF8-9B5F-7696E14A7DCE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9036706" y="107950"/>
            <a:ext cx="786169" cy="863600"/>
            <a:chOff x="10181607" y="107285"/>
            <a:chExt cx="886204" cy="864000"/>
          </a:xfrm>
        </p:grpSpPr>
        <p:sp>
          <p:nvSpPr>
            <p:cNvPr id="6" name="Овал 5"/>
            <p:cNvSpPr>
              <a:spLocks noChangeAspect="1"/>
            </p:cNvSpPr>
            <p:nvPr userDrawn="1"/>
          </p:nvSpPr>
          <p:spPr>
            <a:xfrm>
              <a:off x="10181607" y="107285"/>
              <a:ext cx="841735" cy="84176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7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1185529"/>
            <a:ext cx="3467100" cy="730250"/>
          </a:xfrm>
        </p:spPr>
        <p:txBody>
          <a:bodyPr tIns="0" bIns="0" anchor="t"/>
          <a:lstStyle>
            <a:lvl1pPr algn="l"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5300" y="214424"/>
            <a:ext cx="2971800" cy="914400"/>
          </a:xfrm>
        </p:spPr>
        <p:txBody>
          <a:bodyPr lIns="51485" tIns="0" rIns="51485" bIns="0" anchor="b"/>
          <a:lstStyle>
            <a:lvl1pPr marL="0" indent="0" algn="l">
              <a:buNone/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95300" y="1981200"/>
            <a:ext cx="7677150" cy="3810000"/>
          </a:xfrm>
        </p:spPr>
        <p:txBody>
          <a:bodyPr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fld id="{9FC95F30-C1D6-445B-B0CB-B050F4DCB695}" type="datetimeFigureOut">
              <a:rPr lang="ru-RU" smtClean="0"/>
              <a:pPr/>
              <a:t>22.07.2016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836643" y="6421440"/>
            <a:ext cx="825617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8BCF4FB5-1668-472D-9E0D-75A840735890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4"/>
          <p:cNvGrpSpPr>
            <a:grpSpLocks/>
          </p:cNvGrpSpPr>
          <p:nvPr/>
        </p:nvGrpSpPr>
        <p:grpSpPr bwMode="auto">
          <a:xfrm>
            <a:off x="9036706" y="107950"/>
            <a:ext cx="786169" cy="863600"/>
            <a:chOff x="10181607" y="107285"/>
            <a:chExt cx="886204" cy="864000"/>
          </a:xfrm>
        </p:grpSpPr>
        <p:sp>
          <p:nvSpPr>
            <p:cNvPr id="6" name="Овал 5"/>
            <p:cNvSpPr>
              <a:spLocks noChangeAspect="1"/>
            </p:cNvSpPr>
            <p:nvPr userDrawn="1"/>
          </p:nvSpPr>
          <p:spPr>
            <a:xfrm>
              <a:off x="10181607" y="107285"/>
              <a:ext cx="841735" cy="84176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7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9793" y="1705709"/>
            <a:ext cx="3308357" cy="1253808"/>
          </a:xfrm>
        </p:spPr>
        <p:txBody>
          <a:bodyPr anchor="b"/>
          <a:lstStyle>
            <a:lvl1pPr algn="l">
              <a:buNone/>
              <a:defRPr sz="25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54431" y="1019907"/>
            <a:ext cx="44577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19796" y="2998765"/>
            <a:ext cx="3308355" cy="2663482"/>
          </a:xfrm>
        </p:spPr>
        <p:txBody>
          <a:bodyPr lIns="51485" rIns="51485"/>
          <a:lstStyle>
            <a:lvl1pPr marL="0" indent="0">
              <a:buFontTx/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fld id="{9FC95F30-C1D6-445B-B0CB-B050F4DCB695}" type="datetimeFigureOut">
              <a:rPr lang="ru-RU" smtClean="0"/>
              <a:pPr/>
              <a:t>22.07.2016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A2149FFA-9D51-4777-B83C-84F63B8C0D2C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4"/>
          <p:cNvGrpSpPr>
            <a:grpSpLocks/>
          </p:cNvGrpSpPr>
          <p:nvPr/>
        </p:nvGrpSpPr>
        <p:grpSpPr bwMode="auto">
          <a:xfrm>
            <a:off x="9036706" y="107950"/>
            <a:ext cx="786169" cy="863600"/>
            <a:chOff x="10181607" y="107285"/>
            <a:chExt cx="886204" cy="864000"/>
          </a:xfrm>
        </p:grpSpPr>
        <p:sp>
          <p:nvSpPr>
            <p:cNvPr id="5" name="Овал 4"/>
            <p:cNvSpPr>
              <a:spLocks noChangeAspect="1"/>
            </p:cNvSpPr>
            <p:nvPr userDrawn="1"/>
          </p:nvSpPr>
          <p:spPr>
            <a:xfrm>
              <a:off x="10181607" y="107285"/>
              <a:ext cx="841735" cy="84176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fld id="{9FC95F30-C1D6-445B-B0CB-B050F4DCB695}" type="datetimeFigureOut">
              <a:rPr lang="ru-RU" smtClean="0"/>
              <a:pPr/>
              <a:t>22.07.2016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C97BFA42-209A-4BFB-A78D-FC5583AB0497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4"/>
          <p:cNvGrpSpPr>
            <a:grpSpLocks/>
          </p:cNvGrpSpPr>
          <p:nvPr/>
        </p:nvGrpSpPr>
        <p:grpSpPr bwMode="auto">
          <a:xfrm>
            <a:off x="9036706" y="107950"/>
            <a:ext cx="786169" cy="863600"/>
            <a:chOff x="10181607" y="107285"/>
            <a:chExt cx="886204" cy="864000"/>
          </a:xfrm>
        </p:grpSpPr>
        <p:sp>
          <p:nvSpPr>
            <p:cNvPr id="5" name="Овал 4"/>
            <p:cNvSpPr>
              <a:spLocks noChangeAspect="1"/>
            </p:cNvSpPr>
            <p:nvPr userDrawn="1"/>
          </p:nvSpPr>
          <p:spPr>
            <a:xfrm>
              <a:off x="10181607" y="107285"/>
              <a:ext cx="841735" cy="84176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fld id="{9FC95F30-C1D6-445B-B0CB-B050F4DCB695}" type="datetimeFigureOut">
              <a:rPr lang="ru-RU" smtClean="0"/>
              <a:pPr/>
              <a:t>22.07.2016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D43D303C-0FAE-4796-B9F6-1EC99B6960A5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4"/>
          <p:cNvGrpSpPr>
            <a:grpSpLocks/>
          </p:cNvGrpSpPr>
          <p:nvPr/>
        </p:nvGrpSpPr>
        <p:grpSpPr bwMode="auto">
          <a:xfrm>
            <a:off x="9036706" y="107950"/>
            <a:ext cx="786169" cy="863600"/>
            <a:chOff x="10181607" y="107285"/>
            <a:chExt cx="886204" cy="864000"/>
          </a:xfrm>
        </p:grpSpPr>
        <p:sp>
          <p:nvSpPr>
            <p:cNvPr id="4" name="Овал 3"/>
            <p:cNvSpPr>
              <a:spLocks noChangeAspect="1"/>
            </p:cNvSpPr>
            <p:nvPr userDrawn="1"/>
          </p:nvSpPr>
          <p:spPr>
            <a:xfrm>
              <a:off x="10181607" y="107285"/>
              <a:ext cx="841735" cy="84176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5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545" y="117401"/>
            <a:ext cx="7977875" cy="393863"/>
          </a:xfrm>
        </p:spPr>
        <p:txBody>
          <a:bodyPr lIns="0" tIns="0" rIns="0" bIns="0" anchor="t" anchorCtr="0">
            <a:spAutoFit/>
          </a:bodyPr>
          <a:lstStyle>
            <a:lvl1pPr>
              <a:lnSpc>
                <a:spcPct val="80000"/>
              </a:lnSpc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 defTabSz="984667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</a:defRPr>
            </a:lvl1pPr>
          </a:lstStyle>
          <a:p>
            <a:pPr defTabSz="984667"/>
            <a:r>
              <a:rPr lang="ru-RU" smtClean="0">
                <a:solidFill>
                  <a:prstClr val="white"/>
                </a:solidFill>
              </a:rPr>
              <a:t>Докладчик: Опекунов Виктор Семёнович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047978" y="6421440"/>
            <a:ext cx="825617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8915414" y="188640"/>
            <a:ext cx="960054" cy="863800"/>
            <a:chOff x="10181607" y="107285"/>
            <a:chExt cx="886204" cy="864000"/>
          </a:xfrm>
        </p:grpSpPr>
        <p:sp>
          <p:nvSpPr>
            <p:cNvPr id="10" name="Овал 9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1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Прямоугольник 11"/>
          <p:cNvSpPr/>
          <p:nvPr userDrawn="1"/>
        </p:nvSpPr>
        <p:spPr>
          <a:xfrm>
            <a:off x="7366739" y="53222"/>
            <a:ext cx="1557101" cy="584775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1600" b="1" spc="-130" dirty="0" smtClean="0">
                <a:ln w="3175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Год знаний</a:t>
            </a:r>
            <a:endParaRPr lang="ru-RU" sz="1600" b="1" spc="-130" dirty="0">
              <a:ln w="3175"/>
              <a:gradFill>
                <a:gsLst>
                  <a:gs pos="25000">
                    <a:srgbClr val="9C5252">
                      <a:satMod val="155000"/>
                    </a:srgbClr>
                  </a:gs>
                  <a:gs pos="100000">
                    <a:srgbClr val="9C5252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837E-CF6D-4694-BB78-72211E95C02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D91B-E982-450F-9B69-5E33DCD91F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5527-F64D-45B9-B43A-758573C3536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>
            <a:off x="2332037" y="1484470"/>
            <a:ext cx="7573963" cy="27463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defRPr/>
            </a:pP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1164" y="3789363"/>
            <a:ext cx="7207646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45AAC-AF2F-4290-A996-7A889679089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705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E22BF-684D-4D77-90E6-6639630510E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53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C1608-D3EE-4905-AB18-0FAFDF5E022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1CE09-33F1-4B2B-94C7-103BC6C0082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log2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3039" y="6478745"/>
            <a:ext cx="42650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2F599-AB5A-462A-8989-FAF9E99A1E1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0" y="955375"/>
            <a:ext cx="99060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706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8CA9-93DE-4B7A-8A4C-829BC098C49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E78F9-436B-4AF8-9B5F-7696E14A7DC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F4FB5-1668-472D-9E0D-75A84073589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49FFA-9D51-4777-B83C-84F63B8C0D2C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BFA42-209A-4BFB-A78D-FC5583AB049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77788"/>
            <a:ext cx="6504252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D303C-0FAE-4796-B9F6-1EC99B6960A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416" y="77792"/>
            <a:ext cx="8891323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07353" y="1557338"/>
            <a:ext cx="4363111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6CBA6-ECE3-499D-8DC8-30D439B1F3BC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545" y="117401"/>
            <a:ext cx="7977875" cy="393863"/>
          </a:xfrm>
        </p:spPr>
        <p:txBody>
          <a:bodyPr lIns="0" tIns="0" rIns="0" bIns="0" anchor="t" anchorCtr="0">
            <a:spAutoFit/>
          </a:bodyPr>
          <a:lstStyle>
            <a:lvl1pPr>
              <a:lnSpc>
                <a:spcPct val="80000"/>
              </a:lnSpc>
              <a:defRPr sz="3200" b="1">
                <a:ln>
                  <a:noFill/>
                </a:ln>
                <a:effectLst/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84667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21.02.2014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84667"/>
            <a:r>
              <a:rPr lang="ru-RU" smtClean="0">
                <a:solidFill>
                  <a:prstClr val="white"/>
                </a:solidFill>
              </a:rPr>
              <a:t>Докладчик: Опекунов Виктор Семёнович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048337" y="6422066"/>
            <a:ext cx="8255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8915414" y="188640"/>
            <a:ext cx="960054" cy="863800"/>
            <a:chOff x="10181607" y="107285"/>
            <a:chExt cx="886204" cy="864000"/>
          </a:xfrm>
        </p:grpSpPr>
        <p:sp>
          <p:nvSpPr>
            <p:cNvPr id="7" name="Овал 6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8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Прямоугольник 8"/>
          <p:cNvSpPr/>
          <p:nvPr userDrawn="1"/>
        </p:nvSpPr>
        <p:spPr>
          <a:xfrm>
            <a:off x="7366739" y="53222"/>
            <a:ext cx="1557101" cy="584775"/>
          </a:xfrm>
          <a:prstGeom prst="rect">
            <a:avLst/>
          </a:prstGeom>
          <a:noFill/>
          <a:scene3d>
            <a:camera prst="perspectiveHeroicExtremeRightFacing" fov="4800000">
              <a:rot lat="0" lon="210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1600" b="1" spc="-130" dirty="0" smtClean="0">
                <a:ln w="3175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Год знаний</a:t>
            </a:r>
            <a:endParaRPr lang="ru-RU" sz="1600" b="1" spc="-130" dirty="0">
              <a:ln w="3175"/>
              <a:gradFill>
                <a:gsLst>
                  <a:gs pos="25000">
                    <a:srgbClr val="9C5252">
                      <a:satMod val="155000"/>
                    </a:srgbClr>
                  </a:gs>
                  <a:gs pos="100000">
                    <a:srgbClr val="9C5252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79200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60" y="293691"/>
            <a:ext cx="1814381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3" y="2181379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8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1FF1-CCDF-4618-AA96-E8A119FBE8B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705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8CA9-93DE-4B7A-8A4C-829BC098C49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80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75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F891-1D59-4F4C-B61D-5E8F6EAE0D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80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75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F891-1D59-4F4C-B61D-5E8F6EAE0D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88FF-85F4-4C60-8572-CECE21825D8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5403-2FC7-4808-862D-3C60E154C24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90FE-918C-4DCC-84CA-0F200113AF5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837E-CF6D-4694-BB78-72211E95C02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D91B-E982-450F-9B69-5E33DCD91F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5527-F64D-45B9-B43A-758573C3536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60" y="293691"/>
            <a:ext cx="1814381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3" y="2181373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8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1FF1-CCDF-4618-AA96-E8A119FBE8B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88FF-85F4-4C60-8572-CECE21825D8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7048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8CA9-93DE-4B7A-8A4C-829BC098C49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80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75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F891-1D59-4F4C-B61D-5E8F6EAE0D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88FF-85F4-4C60-8572-CECE21825D8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5403-2FC7-4808-862D-3C60E154C24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90FE-918C-4DCC-84CA-0F200113AF5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837E-CF6D-4694-BB78-72211E95C02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D91B-E982-450F-9B69-5E33DCD91F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5527-F64D-45B9-B43A-758573C3536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60" y="293691"/>
            <a:ext cx="1814381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3" y="2181365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8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1FF1-CCDF-4618-AA96-E8A119FBE8B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704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8CA9-93DE-4B7A-8A4C-829BC098C49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80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72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F891-1D59-4F4C-B61D-5E8F6EAE0D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88FF-85F4-4C60-8572-CECE21825D8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5403-2FC7-4808-862D-3C60E154C24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90FE-918C-4DCC-84CA-0F200113AF5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837E-CF6D-4694-BB78-72211E95C02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D91B-E982-450F-9B69-5E33DCD91F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5527-F64D-45B9-B43A-758573C3536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5403-2FC7-4808-862D-3C60E154C24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60" y="293691"/>
            <a:ext cx="1814381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3" y="2181353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8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1FF1-CCDF-4618-AA96-E8A119FBE8B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7028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8CA9-93DE-4B7A-8A4C-829BC098C49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80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66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F891-1D59-4F4C-B61D-5E8F6EAE0D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88FF-85F4-4C60-8572-CECE21825D8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5403-2FC7-4808-862D-3C60E154C24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90FE-918C-4DCC-84CA-0F200113AF5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837E-CF6D-4694-BB78-72211E95C02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D91B-E982-450F-9B69-5E33DCD91F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90FE-918C-4DCC-84CA-0F200113AF5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5527-F64D-45B9-B43A-758573C3536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60" y="293691"/>
            <a:ext cx="1814381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3" y="2181311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8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1FF1-CCDF-4618-AA96-E8A119FBE8B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8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8CA9-93DE-4B7A-8A4C-829BC098C49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80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43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F891-1D59-4F4C-B61D-5E8F6EAE0D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88FF-85F4-4C60-8572-CECE21825D8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5403-2FC7-4808-862D-3C60E154C24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90FE-918C-4DCC-84CA-0F200113AF5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837E-CF6D-4694-BB78-72211E95C02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837E-CF6D-4694-BB78-72211E95C02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D91B-E982-450F-9B69-5E33DCD91F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5527-F64D-45B9-B43A-758573C3536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300" y="274656"/>
            <a:ext cx="89154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40000"/>
              </a:spcBef>
              <a:spcAft>
                <a:spcPct val="20000"/>
              </a:spcAft>
              <a:defRPr/>
            </a:pPr>
            <a:fld id="{9EB4D382-4273-4B77-A1FA-C24BCA7D32EF}" type="slidenum">
              <a:rPr lang="ru-RU" sz="1600">
                <a:solidFill>
                  <a:srgbClr val="003274"/>
                </a:solidFill>
              </a:rPr>
              <a:pPr>
                <a:spcBef>
                  <a:spcPct val="40000"/>
                </a:spcBef>
                <a:spcAft>
                  <a:spcPct val="20000"/>
                </a:spcAft>
                <a:defRPr/>
              </a:pPr>
              <a:t>‹#›</a:t>
            </a:fld>
            <a:endParaRPr lang="ru-RU" sz="1600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60" y="293691"/>
            <a:ext cx="1814381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3" y="2181341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8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1FF1-CCDF-4618-AA96-E8A119FBE8B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701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8CA9-93DE-4B7A-8A4C-829BC098C49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80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59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F891-1D59-4F4C-B61D-5E8F6EAE0D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88FF-85F4-4C60-8572-CECE21825D8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5403-2FC7-4808-862D-3C60E154C24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8.xml"/><Relationship Id="rId16" Type="http://schemas.openxmlformats.org/officeDocument/2006/relationships/hyperlink" Target="http://www.rosatom.ru/" TargetMode="Externa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hyperlink" Target="http://www.rosatom.ru/" TargetMode="Externa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atom.ru/" TargetMode="External"/><Relationship Id="rId2" Type="http://schemas.openxmlformats.org/officeDocument/2006/relationships/image" Target="NULL"/><Relationship Id="rId1" Type="http://schemas.openxmlformats.org/officeDocument/2006/relationships/theme" Target="../theme/theme16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atom.ru/" TargetMode="External"/><Relationship Id="rId2" Type="http://schemas.openxmlformats.org/officeDocument/2006/relationships/image" Target="NULL"/><Relationship Id="rId1" Type="http://schemas.openxmlformats.org/officeDocument/2006/relationships/theme" Target="../theme/theme1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7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5" Type="http://schemas.openxmlformats.org/officeDocument/2006/relationships/hyperlink" Target="http://www.rosatom.ru/" TargetMode="Externa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Relationship Id="rId14" Type="http://schemas.openxmlformats.org/officeDocument/2006/relationships/image" Target="../media/image11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13" Type="http://schemas.openxmlformats.org/officeDocument/2006/relationships/slideLayout" Target="../slideLayouts/slideLayout196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85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5" Type="http://schemas.openxmlformats.org/officeDocument/2006/relationships/hyperlink" Target="http://www.rosatom.ru/" TargetMode="Externa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12" Type="http://schemas.openxmlformats.org/officeDocument/2006/relationships/slideLayout" Target="../slideLayouts/slideLayout208.xml"/><Relationship Id="rId2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hyperlink" Target="http://www.rosatom.ru/" TargetMode="Externa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82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81" y="6448591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ED272EA8-4B81-4A31-A7C3-D00B044141D1}" type="slidenum">
              <a:rPr lang="ru-RU" sz="1800">
                <a:solidFill>
                  <a:srgbClr val="003274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800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3"/>
            <a:ext cx="826875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72912" y="106363"/>
            <a:ext cx="9613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980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14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29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43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581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53" indent="-180953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20" indent="-17777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1911" indent="-268256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088" indent="-22857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026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171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31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462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607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81" y="6448577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ED272EA8-4B81-4A31-A7C3-D00B044141D1}" type="slidenum">
              <a:rPr lang="ru-RU" sz="1800">
                <a:solidFill>
                  <a:srgbClr val="003274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800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3"/>
            <a:ext cx="826875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72912" y="106363"/>
            <a:ext cx="9613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14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29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43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581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53" indent="-180953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20" indent="-17777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1911" indent="-268256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088" indent="-22857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026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171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31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462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607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81" y="6448541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ED272EA8-4B81-4A31-A7C3-D00B044141D1}" type="slidenum">
              <a:rPr lang="ru-RU" sz="1800">
                <a:solidFill>
                  <a:srgbClr val="003274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800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3"/>
            <a:ext cx="826875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72912" y="106363"/>
            <a:ext cx="9613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14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29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43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581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53" indent="-180953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20" indent="-17777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1911" indent="-268256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088" indent="-22857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026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171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31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462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607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81" y="6448529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ED272EA8-4B81-4A31-A7C3-D00B044141D1}" type="slidenum">
              <a:rPr lang="ru-RU" sz="1800">
                <a:solidFill>
                  <a:srgbClr val="003274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800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3"/>
            <a:ext cx="826875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72912" y="106363"/>
            <a:ext cx="9613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14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29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43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581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53" indent="-180953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20" indent="-17777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1911" indent="-268256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088" indent="-22857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026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171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31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462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607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78" y="1557338"/>
            <a:ext cx="8891323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496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+mn-lt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3BADE8E-37B5-4FED-8D84-7C658A42FF17}" type="slidenum">
              <a:rPr lang="ru-RU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78" y="77792"/>
            <a:ext cx="8891323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3" name="Text Box 5">
            <a:hlinkClick r:id="rId16"/>
          </p:cNvPr>
          <p:cNvSpPr txBox="1">
            <a:spLocks noChangeArrowheads="1"/>
          </p:cNvSpPr>
          <p:nvPr/>
        </p:nvSpPr>
        <p:spPr bwMode="auto">
          <a:xfrm>
            <a:off x="507339" y="6529389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3274"/>
                </a:solidFill>
                <a:latin typeface="Arial"/>
              </a:rPr>
              <a:t>www.rosatom.ru</a:t>
            </a:r>
            <a:endParaRPr lang="ru-RU" sz="1400" b="1" dirty="0">
              <a:solidFill>
                <a:srgbClr val="003274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7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8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78" y="1557338"/>
            <a:ext cx="8891323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496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2ED7D831-90B2-438A-9918-C3FBDC415F90}" type="slidenum">
              <a:rPr lang="ru-RU">
                <a:solidFill>
                  <a:srgbClr val="003274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07378" y="77792"/>
            <a:ext cx="8891323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6679" name="Text Box 7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507339" y="6529389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274"/>
                </a:solidFill>
              </a:rPr>
              <a:t>www.rosatom.ru</a:t>
            </a:r>
            <a:endParaRPr lang="ru-RU" sz="1400" b="1" dirty="0">
              <a:solidFill>
                <a:srgbClr val="00327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fontAlgn="base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fontAlgn="base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81" y="6448621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ED272EA8-4B81-4A31-A7C3-D00B044141D1}" type="slidenum">
              <a:rPr lang="ru-RU" sz="1800">
                <a:solidFill>
                  <a:srgbClr val="003274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800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3"/>
            <a:ext cx="826875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72912" y="106363"/>
            <a:ext cx="9613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14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29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43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581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53" indent="-180953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20" indent="-17777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1911" indent="-268256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088" indent="-22857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026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171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31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462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607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68" y="1557338"/>
            <a:ext cx="8891323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478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76C40EE6-7309-4CE2-AFF0-DBB31ED06006}" type="slidenum">
              <a:rPr lang="ru-RU">
                <a:solidFill>
                  <a:srgbClr val="003274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68" y="77792"/>
            <a:ext cx="8891323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3" name="Text Box 5">
            <a:hlinkClick r:id="rId3"/>
          </p:cNvPr>
          <p:cNvSpPr txBox="1">
            <a:spLocks noChangeArrowheads="1"/>
          </p:cNvSpPr>
          <p:nvPr/>
        </p:nvSpPr>
        <p:spPr bwMode="auto">
          <a:xfrm>
            <a:off x="507339" y="6529389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3274"/>
                </a:solidFill>
              </a:rPr>
              <a:t>www.rosatom.ru</a:t>
            </a:r>
            <a:endParaRPr lang="ru-RU" sz="1400" b="1" dirty="0">
              <a:solidFill>
                <a:srgbClr val="00327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4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5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68" y="1557338"/>
            <a:ext cx="8891323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478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76C40EE6-7309-4CE2-AFF0-DBB31ED06006}" type="slidenum">
              <a:rPr lang="ru-RU">
                <a:solidFill>
                  <a:srgbClr val="003274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68" y="77792"/>
            <a:ext cx="8891323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3" name="Text Box 5">
            <a:hlinkClick r:id="rId3"/>
          </p:cNvPr>
          <p:cNvSpPr txBox="1">
            <a:spLocks noChangeArrowheads="1"/>
          </p:cNvSpPr>
          <p:nvPr/>
        </p:nvSpPr>
        <p:spPr bwMode="auto">
          <a:xfrm>
            <a:off x="507339" y="6529389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3274"/>
                </a:solidFill>
              </a:rPr>
              <a:t>www.rosatom.ru</a:t>
            </a:r>
            <a:endParaRPr lang="ru-RU" sz="1400" b="1" dirty="0">
              <a:solidFill>
                <a:srgbClr val="00327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4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5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68" y="1557338"/>
            <a:ext cx="8891323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478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76C40EE6-7309-4CE2-AFF0-DBB31ED06006}" type="slidenum">
              <a:rPr lang="ru-RU">
                <a:solidFill>
                  <a:srgbClr val="003274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68" y="77792"/>
            <a:ext cx="8891323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3" name="Text Box 5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507339" y="6529389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3274"/>
                </a:solidFill>
              </a:rPr>
              <a:t>www.rosatom.ru</a:t>
            </a:r>
            <a:endParaRPr lang="ru-RU" sz="1400" b="1" dirty="0">
              <a:solidFill>
                <a:srgbClr val="00327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66" y="1557338"/>
            <a:ext cx="8891323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474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966625D7-3260-4256-8500-1E76E4000905}" type="slidenum">
              <a:rPr lang="ru-RU">
                <a:solidFill>
                  <a:srgbClr val="003274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66" y="77792"/>
            <a:ext cx="8891323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3" name="Text Box 5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507365" y="6529389"/>
            <a:ext cx="9984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3274"/>
                </a:solidFill>
              </a:rPr>
              <a:t>www.tvel.ru</a:t>
            </a:r>
            <a:endParaRPr lang="ru-RU" sz="1400" b="1" dirty="0">
              <a:solidFill>
                <a:srgbClr val="003274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955375"/>
            <a:ext cx="99060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" name="Рисунок 5" descr="log2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3039" y="6478637"/>
            <a:ext cx="42650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  <p:sldLayoutId id="2147483982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7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81" y="6448589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ED272EA8-4B81-4A31-A7C3-D00B044141D1}" type="slidenum">
              <a:rPr lang="ru-RU" sz="1800">
                <a:solidFill>
                  <a:srgbClr val="003274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800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3"/>
            <a:ext cx="826875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72912" y="106363"/>
            <a:ext cx="9613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14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29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43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581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53" indent="-180953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20" indent="-17777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1911" indent="-268256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088" indent="-22857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026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171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31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462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607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906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lIns="102971" tIns="51485" rIns="102971" bIns="5148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925083" y="0"/>
            <a:ext cx="1980918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lIns="102971" tIns="51485" rIns="102971" bIns="5148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95935" y="0"/>
            <a:ext cx="8089923" cy="1143000"/>
          </a:xfrm>
          <a:prstGeom prst="rect">
            <a:avLst/>
          </a:prstGeom>
        </p:spPr>
        <p:txBody>
          <a:bodyPr vert="horz" lIns="51485" tIns="51485" rIns="51485" bIns="51485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95935" y="1600202"/>
            <a:ext cx="8089923" cy="4525963"/>
          </a:xfrm>
          <a:prstGeom prst="rect">
            <a:avLst/>
          </a:prstGeom>
        </p:spPr>
        <p:txBody>
          <a:bodyPr vert="horz" lIns="102971" tIns="51485" rIns="102971" bIns="51485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95934" y="6421440"/>
            <a:ext cx="2310602" cy="365125"/>
          </a:xfrm>
          <a:prstGeom prst="rect">
            <a:avLst/>
          </a:prstGeom>
        </p:spPr>
        <p:txBody>
          <a:bodyPr vert="horz" lIns="102971" tIns="51485" rIns="102971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rgbClr val="E4E9EF">
                    <a:shade val="50000"/>
                  </a:srgbClr>
                </a:solidFill>
                <a:latin typeface="+mn-lt"/>
              </a:defRPr>
            </a:lvl1pPr>
          </a:lstStyle>
          <a:p>
            <a:fld id="{9FC95F30-C1D6-445B-B0CB-B050F4DCB695}" type="datetimeFigureOut">
              <a:rPr lang="ru-RU" smtClean="0"/>
              <a:pPr/>
              <a:t>22.07.2016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384186" y="6421440"/>
            <a:ext cx="3137628" cy="365125"/>
          </a:xfrm>
          <a:prstGeom prst="rect">
            <a:avLst/>
          </a:prstGeom>
        </p:spPr>
        <p:txBody>
          <a:bodyPr vert="horz" lIns="0" tIns="51485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rgbClr val="E4E9EF">
                    <a:shade val="50000"/>
                  </a:srgb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832417" y="6421440"/>
            <a:ext cx="825617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ED272EA8-4B81-4A31-A7C3-D00B044141D1}" type="slidenum">
              <a:rPr lang="ru-RU" sz="1800" smtClean="0">
                <a:solidFill>
                  <a:srgbClr val="003274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800" dirty="0">
              <a:solidFill>
                <a:srgbClr val="003274"/>
              </a:solidFill>
            </a:endParaRPr>
          </a:p>
        </p:txBody>
      </p:sp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9036706" y="107950"/>
            <a:ext cx="786169" cy="863600"/>
            <a:chOff x="10181607" y="107285"/>
            <a:chExt cx="886204" cy="864000"/>
          </a:xfrm>
        </p:grpSpPr>
        <p:sp>
          <p:nvSpPr>
            <p:cNvPr id="13" name="Овал 12"/>
            <p:cNvSpPr>
              <a:spLocks noChangeAspect="1"/>
            </p:cNvSpPr>
            <p:nvPr userDrawn="1"/>
          </p:nvSpPr>
          <p:spPr>
            <a:xfrm>
              <a:off x="10181607" y="107285"/>
              <a:ext cx="841735" cy="84176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35" name="Picture 4" descr="LOGO_SAS7_small"/>
            <p:cNvPicPr>
              <a:picLocks noChangeAspect="1" noChangeArrowheads="1"/>
            </p:cNvPicPr>
            <p:nvPr/>
          </p:nvPicPr>
          <p:blipFill>
            <a:blip r:embed="rId14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Arial" charset="0"/>
        </a:defRPr>
      </a:lvl9pPr>
    </p:titleStyle>
    <p:bodyStyle>
      <a:lvl1pPr marL="473075" indent="-4318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812800" indent="-3079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31888" indent="-2873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441450" indent="-266700" algn="l" rtl="0" eaLnBrk="1" fontAlgn="base" hangingPunct="1">
        <a:spcBef>
          <a:spcPct val="20000"/>
        </a:spcBef>
        <a:spcAft>
          <a:spcPct val="0"/>
        </a:spcAft>
        <a:buClr>
          <a:srgbClr val="E68422"/>
        </a:buClr>
        <a:buSzPct val="90000"/>
        <a:buFont typeface="Wingdings 2" pitchFamily="18" charset="2"/>
        <a:buChar char=""/>
        <a:defRPr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77988" indent="-204788" algn="l" rtl="0" eaLnBrk="1" fontAlgn="base" hangingPunct="1">
        <a:spcBef>
          <a:spcPct val="20000"/>
        </a:spcBef>
        <a:spcAft>
          <a:spcPct val="0"/>
        </a:spcAft>
        <a:buClr>
          <a:srgbClr val="846648"/>
        </a:buClr>
        <a:buSzPct val="100000"/>
        <a:buFont typeface="Arial" charset="0"/>
        <a:buChar char="-"/>
        <a:defRPr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15253" indent="-205941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62382" indent="-205941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9512" indent="-205941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25750" indent="-205941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48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297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445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9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742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891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03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188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416" y="1557338"/>
            <a:ext cx="8891323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582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966625D7-3260-4256-8500-1E76E4000905}" type="slidenum">
              <a:rPr lang="ru-RU">
                <a:solidFill>
                  <a:srgbClr val="003274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416" y="77792"/>
            <a:ext cx="8891323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3" name="Text Box 5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507423" y="6529389"/>
            <a:ext cx="9984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3274"/>
                </a:solidFill>
              </a:rPr>
              <a:t>www.tvel.ru</a:t>
            </a:r>
            <a:endParaRPr lang="ru-RU" sz="1400" b="1" dirty="0">
              <a:solidFill>
                <a:srgbClr val="00327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981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81" y="6448579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ED272EA8-4B81-4A31-A7C3-D00B044141D1}" type="slidenum">
              <a:rPr lang="ru-RU" sz="1800">
                <a:solidFill>
                  <a:srgbClr val="003274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800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3"/>
            <a:ext cx="826875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72912" y="106363"/>
            <a:ext cx="9613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14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29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43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581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53" indent="-180953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20" indent="-17777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1911" indent="-268256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088" indent="-22857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026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171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31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462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607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81" y="6448573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ED272EA8-4B81-4A31-A7C3-D00B044141D1}" type="slidenum">
              <a:rPr lang="ru-RU" sz="1800">
                <a:solidFill>
                  <a:srgbClr val="003274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800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3"/>
            <a:ext cx="826875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72912" y="106363"/>
            <a:ext cx="9613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14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29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43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581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53" indent="-180953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20" indent="-17777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1911" indent="-268256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088" indent="-22857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026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171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31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462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607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81" y="6448565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ED272EA8-4B81-4A31-A7C3-D00B044141D1}" type="slidenum">
              <a:rPr lang="ru-RU" sz="1800">
                <a:solidFill>
                  <a:srgbClr val="003274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800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3"/>
            <a:ext cx="826875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72912" y="106363"/>
            <a:ext cx="9613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14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29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43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581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53" indent="-180953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20" indent="-17777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1911" indent="-268256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088" indent="-22857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026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171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31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462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607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81" y="6448553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ED272EA8-4B81-4A31-A7C3-D00B044141D1}" type="slidenum">
              <a:rPr lang="ru-RU" sz="1800">
                <a:solidFill>
                  <a:srgbClr val="003274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800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3"/>
            <a:ext cx="826875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72912" y="106363"/>
            <a:ext cx="9613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14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29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43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581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53" indent="-180953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20" indent="-17777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1911" indent="-268256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088" indent="-22857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026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171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31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462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607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81" y="6448511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ED272EA8-4B81-4A31-A7C3-D00B044141D1}" type="slidenum">
              <a:rPr lang="ru-RU" sz="1800">
                <a:solidFill>
                  <a:srgbClr val="003274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800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3"/>
            <a:ext cx="826875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72912" y="106363"/>
            <a:ext cx="9613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6226" y="6446705"/>
            <a:ext cx="1028873" cy="37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14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29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43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581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53" indent="-180953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20" indent="-17777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400">
          <a:solidFill>
            <a:schemeClr val="tx1"/>
          </a:solidFill>
          <a:latin typeface="+mn-lt"/>
          <a:cs typeface="+mn-cs"/>
        </a:defRPr>
      </a:lvl2pPr>
      <a:lvl3pPr marL="1161911" indent="-268256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088" indent="-22857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026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171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31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462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607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81" y="6448541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ED272EA8-4B81-4A31-A7C3-D00B044141D1}" type="slidenum">
              <a:rPr lang="ru-RU" sz="1800">
                <a:solidFill>
                  <a:srgbClr val="003274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800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3"/>
            <a:ext cx="826875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72912" y="106363"/>
            <a:ext cx="9613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14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29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43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581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53" indent="-180953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20" indent="-17777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1911" indent="-268256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088" indent="-22857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026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171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31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462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607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b--sw3tSuYwFh9d4syvsTVb" hidden="1"/>
          <p:cNvSpPr>
            <a:spLocks noChangeArrowheads="1"/>
          </p:cNvSpPr>
          <p:nvPr/>
        </p:nvSpPr>
        <p:spPr bwMode="auto">
          <a:xfrm>
            <a:off x="68792" y="6731000"/>
            <a:ext cx="68792" cy="635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6472" y="2697650"/>
            <a:ext cx="81268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Анализ и состояние нормативной базы деятельности застройщика и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 первоочередных  мерах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развитию компетенций застройщика</a:t>
            </a: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6932" y="5087699"/>
            <a:ext cx="3001273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Докладчик: Малинин С.М.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22.0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.2016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66280" y="572226"/>
            <a:ext cx="624912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tx2"/>
                </a:solidFill>
              </a:rPr>
              <a:t>Совет саморегулируемых организаций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400" i="1" dirty="0" err="1" smtClean="0">
                <a:solidFill>
                  <a:schemeClr val="tx2"/>
                </a:solidFill>
              </a:rPr>
              <a:t>Союзатомстрой</a:t>
            </a:r>
            <a:r>
              <a:rPr lang="ru-RU" sz="1400" i="1" dirty="0" smtClean="0">
                <a:solidFill>
                  <a:schemeClr val="tx2"/>
                </a:solidFill>
              </a:rPr>
              <a:t>, </a:t>
            </a:r>
            <a:r>
              <a:rPr lang="ru-RU" sz="1400" i="1" dirty="0" err="1" smtClean="0">
                <a:solidFill>
                  <a:schemeClr val="tx2"/>
                </a:solidFill>
              </a:rPr>
              <a:t>Союзатомпроект</a:t>
            </a:r>
            <a:r>
              <a:rPr lang="ru-RU" sz="1400" i="1" dirty="0" smtClean="0">
                <a:solidFill>
                  <a:schemeClr val="tx2"/>
                </a:solidFill>
              </a:rPr>
              <a:t>, </a:t>
            </a:r>
            <a:r>
              <a:rPr lang="ru-RU" sz="1400" i="1" dirty="0" err="1" smtClean="0">
                <a:solidFill>
                  <a:schemeClr val="tx2"/>
                </a:solidFill>
              </a:rPr>
              <a:t>Союзатомгео</a:t>
            </a:r>
            <a:endParaRPr lang="ru-RU" sz="1400" i="1" dirty="0">
              <a:solidFill>
                <a:schemeClr val="tx2"/>
              </a:solidFill>
            </a:endParaRPr>
          </a:p>
          <a:p>
            <a:pPr algn="r"/>
            <a:endParaRPr lang="ru-RU" sz="14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7616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592" y="136969"/>
            <a:ext cx="8089900" cy="590931"/>
          </a:xfrm>
        </p:spPr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  <a:effectLst/>
              </a:rPr>
              <a:t>Анализ выполнения функций застройщика и технического заказчика дирекцией Ростовской АЭС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65200"/>
            <a:ext cx="9329473" cy="5308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effectLst/>
              </a:rPr>
              <a:t>В области освоения площадки строительства:</a:t>
            </a:r>
          </a:p>
          <a:p>
            <a:r>
              <a:rPr lang="ru-RU" sz="2900" dirty="0">
                <a:effectLst/>
              </a:rPr>
              <a:t>- Переданы по актам Генподрядчику АО «НИАЭП» по строительству отведенный для строительства земельный участок .</a:t>
            </a:r>
          </a:p>
          <a:p>
            <a:r>
              <a:rPr lang="ru-RU" sz="2900" dirty="0">
                <a:effectLst/>
              </a:rPr>
              <a:t>- Переданы Генподрядчику копии актов на землепользование и разрешения об отводе мест для складирования резерва грунта, и строительного мусора, в соответствии с ПОС. </a:t>
            </a:r>
          </a:p>
          <a:p>
            <a:r>
              <a:rPr lang="ru-RU" sz="2900" dirty="0">
                <a:effectLst/>
              </a:rPr>
              <a:t>- Создана геодезическая разбивочной основа для строительства и передана Генподрядчику по акту. </a:t>
            </a:r>
          </a:p>
          <a:p>
            <a:pPr marL="0" indent="0">
              <a:buNone/>
            </a:pPr>
            <a:r>
              <a:rPr lang="ru-RU" b="1" dirty="0" smtClean="0">
                <a:effectLst/>
              </a:rPr>
              <a:t>В области </a:t>
            </a:r>
            <a:r>
              <a:rPr lang="ru-RU" b="1" dirty="0">
                <a:effectLst/>
              </a:rPr>
              <a:t>организации </a:t>
            </a:r>
            <a:r>
              <a:rPr lang="ru-RU" b="1" dirty="0" smtClean="0">
                <a:effectLst/>
              </a:rPr>
              <a:t>строительства:</a:t>
            </a:r>
          </a:p>
          <a:p>
            <a:r>
              <a:rPr lang="ru-RU" sz="2600" dirty="0">
                <a:effectLst/>
              </a:rPr>
              <a:t>- Организовано структурное подразделение – Отдел технического надзора – обеспечивающее строительный контроль </a:t>
            </a:r>
            <a:r>
              <a:rPr lang="ru-RU" sz="2600" dirty="0" smtClean="0">
                <a:effectLst/>
              </a:rPr>
              <a:t>застройщика, </a:t>
            </a:r>
            <a:r>
              <a:rPr lang="ru-RU" sz="2600" dirty="0">
                <a:effectLst/>
              </a:rPr>
              <a:t>правильность и своевременности заполнения всех видов исполнительной документации и журналов работ, своевременности </a:t>
            </a:r>
            <a:r>
              <a:rPr lang="ru-RU" sz="2600" dirty="0" smtClean="0">
                <a:effectLst/>
              </a:rPr>
              <a:t>устранения несоответствий.. </a:t>
            </a:r>
            <a:endParaRPr lang="ru-RU" sz="2600" dirty="0">
              <a:effectLst/>
            </a:endParaRPr>
          </a:p>
          <a:p>
            <a:r>
              <a:rPr lang="ru-RU" sz="2600" dirty="0">
                <a:effectLst/>
              </a:rPr>
              <a:t>- Отдел управления проектом осуществляет контроль проектирования и строительства с использованием многоуровневой системы сетевых графиков, а также при помощи информационной модели объекта, разработанной генеральным подрядчиком.</a:t>
            </a:r>
          </a:p>
          <a:p>
            <a:r>
              <a:rPr lang="ru-RU" sz="2600" dirty="0" smtClean="0">
                <a:effectLst/>
              </a:rPr>
              <a:t>-Информационная </a:t>
            </a:r>
            <a:r>
              <a:rPr lang="ru-RU" sz="2600" dirty="0">
                <a:effectLst/>
              </a:rPr>
              <a:t>модель объекта включает в себя </a:t>
            </a:r>
            <a:r>
              <a:rPr lang="ru-RU" sz="2600" dirty="0" smtClean="0">
                <a:effectLst/>
              </a:rPr>
              <a:t>пространственную модель </a:t>
            </a:r>
            <a:r>
              <a:rPr lang="ru-RU" sz="2600" dirty="0">
                <a:effectLst/>
              </a:rPr>
              <a:t>(3D-модель) и информационную модель строительства объекта, связанную с календарно-сетевым графиком проекта. Включает в себя информацию о физических объемах, трудовых и нетрудовых ресурсах.</a:t>
            </a:r>
          </a:p>
          <a:p>
            <a:r>
              <a:rPr lang="ru-RU" sz="2600" dirty="0" smtClean="0">
                <a:effectLst/>
              </a:rPr>
              <a:t>-Информационная </a:t>
            </a:r>
            <a:r>
              <a:rPr lang="ru-RU" sz="2600" dirty="0">
                <a:effectLst/>
              </a:rPr>
              <a:t>модель объекта позволяет визуально отобразить ситуацию на объекте в любой момент времени, проводить визуальный план-факт анализ хода реализации проекта.</a:t>
            </a:r>
          </a:p>
          <a:p>
            <a:endParaRPr lang="ru-RU" sz="2600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B1FF1-CCDF-4618-AA96-E8A119FBE8B6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10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37046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171" y="1141738"/>
            <a:ext cx="8801639" cy="221599"/>
          </a:xfrm>
        </p:spPr>
        <p:txBody>
          <a:bodyPr/>
          <a:lstStyle/>
          <a:p>
            <a:r>
              <a:rPr lang="ru-RU" sz="1800" dirty="0" smtClean="0">
                <a:solidFill>
                  <a:srgbClr val="002060"/>
                </a:solidFill>
                <a:effectLst/>
              </a:rPr>
              <a:t>Требования</a:t>
            </a:r>
            <a:r>
              <a:rPr lang="ru-RU" sz="1800" dirty="0" smtClean="0">
                <a:solidFill>
                  <a:srgbClr val="002060"/>
                </a:solidFill>
              </a:rPr>
              <a:t> к </a:t>
            </a:r>
            <a:r>
              <a:rPr lang="ru-RU" sz="1800" dirty="0" smtClean="0">
                <a:solidFill>
                  <a:srgbClr val="002060"/>
                </a:solidFill>
                <a:effectLst/>
              </a:rPr>
              <a:t>Техническому заказчику при сооружении ОИАЭ</a:t>
            </a:r>
            <a:endParaRPr lang="ru-RU" sz="1800" dirty="0" smtClean="0"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42194" y="1655763"/>
            <a:ext cx="8296274" cy="7143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just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Наличие необходимых разрешительных документов (лицензии на лицензируемые виды деятельности, </a:t>
            </a:r>
            <a:r>
              <a:rPr lang="ru-RU" sz="1400" dirty="0" smtClean="0">
                <a:solidFill>
                  <a:srgbClr val="FF0000"/>
                </a:solidFill>
              </a:rPr>
              <a:t>свидетельство о членстве в саморегулируемой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организации , предусмотренных требованиями законодательства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42194" y="2474912"/>
            <a:ext cx="8296272" cy="54292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just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Наличие сформированной организационной структуры (наличие утверждённой организационной структуры и утверждённого штатного расписания)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42194" y="3146425"/>
            <a:ext cx="8296275" cy="65722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just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Обеспечение штатной численности структурных подразделений организации, осуществляющей функции технического заказчика, подготовленными и квалифицированными специалистами в области капитального строительства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42194" y="3889375"/>
            <a:ext cx="8296273" cy="838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just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Чёткое распределение и закрепление за структурными подразделениями организации,  функционала технического заказчика (наличие утверждённых положений о подразделениях и должностных инструкций руководителей и специалистов)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42194" y="4841875"/>
            <a:ext cx="8296275" cy="7048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just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Наличие и функционирование в организации системы обеспечения качества (наличие руководства по качеству, программ обеспечения качества и документированных процедур)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42194" y="5670550"/>
            <a:ext cx="8296275" cy="7048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just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Своевременная организация и проведение повышения квалификации руководителей и специалистов структурных подразделений организации, осуществляющей функции технического заказчика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053" y="1721148"/>
            <a:ext cx="463291" cy="46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372" y="2522537"/>
            <a:ext cx="463291" cy="46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372" y="3232149"/>
            <a:ext cx="463291" cy="46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372" y="4070349"/>
            <a:ext cx="463291" cy="46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372" y="4984750"/>
            <a:ext cx="463291" cy="46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372" y="5822950"/>
            <a:ext cx="463291" cy="46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228600" y="234759"/>
            <a:ext cx="9022938" cy="590931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algn="ctr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</a:defRPr>
            </a:lvl2pPr>
            <a:lvl3pPr eaLnBrk="1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</a:defRPr>
            </a:lvl3pPr>
            <a:lvl4pPr eaLnBrk="1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</a:defRPr>
            </a:lvl4pPr>
            <a:lvl5pPr eaLnBrk="1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</a:defRPr>
            </a:lvl9pPr>
          </a:lstStyle>
          <a:p>
            <a:r>
              <a:rPr lang="ru-RU" sz="2400" dirty="0"/>
              <a:t>Разработка  Стандарта СРО по организации деятельности</a:t>
            </a:r>
          </a:p>
          <a:p>
            <a:r>
              <a:rPr lang="ru-RU" sz="2400" dirty="0"/>
              <a:t> Застройщика-Технического заказчика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26349178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319123"/>
            <a:ext cx="8089900" cy="34471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effectLst/>
              </a:rPr>
              <a:t>Функции застройщика и новые компетенции</a:t>
            </a:r>
            <a:endParaRPr lang="ru-RU" sz="2800" dirty="0">
              <a:solidFill>
                <a:schemeClr val="tx2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739" y="1023938"/>
            <a:ext cx="9126934" cy="514826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effectLst/>
              </a:rPr>
              <a:t>В связи с возрастающими </a:t>
            </a:r>
            <a:r>
              <a:rPr lang="ru-RU" sz="2000" dirty="0" smtClean="0">
                <a:effectLst/>
              </a:rPr>
              <a:t>требованиями </a:t>
            </a:r>
            <a:r>
              <a:rPr lang="ru-RU" sz="2000" dirty="0">
                <a:effectLst/>
              </a:rPr>
              <a:t>к качеству строительства, </a:t>
            </a:r>
            <a:r>
              <a:rPr lang="ru-RU" sz="2000" dirty="0" smtClean="0">
                <a:effectLst/>
              </a:rPr>
              <a:t>безопасности, </a:t>
            </a:r>
            <a:r>
              <a:rPr lang="ru-RU" sz="2000" dirty="0">
                <a:effectLst/>
              </a:rPr>
              <a:t>сокращения сроков </a:t>
            </a:r>
            <a:r>
              <a:rPr lang="ru-RU" sz="2000" dirty="0" smtClean="0">
                <a:effectLst/>
              </a:rPr>
              <a:t>сооружения </a:t>
            </a:r>
            <a:r>
              <a:rPr lang="ru-RU" sz="2000" dirty="0">
                <a:effectLst/>
              </a:rPr>
              <a:t>ОИАЭ (в </a:t>
            </a:r>
            <a:r>
              <a:rPr lang="ru-RU" sz="2000" dirty="0" smtClean="0">
                <a:effectLst/>
              </a:rPr>
              <a:t>конкурентной </a:t>
            </a:r>
            <a:r>
              <a:rPr lang="ru-RU" sz="2000" dirty="0">
                <a:effectLst/>
              </a:rPr>
              <a:t>среде международного рынка) необходимо вести также новые компетенции в </a:t>
            </a:r>
            <a:r>
              <a:rPr lang="ru-RU" sz="2000" dirty="0" smtClean="0">
                <a:effectLst/>
              </a:rPr>
              <a:t>деятельности </a:t>
            </a:r>
            <a:r>
              <a:rPr lang="ru-RU" sz="2000" dirty="0">
                <a:effectLst/>
              </a:rPr>
              <a:t>застройщика</a:t>
            </a:r>
            <a:r>
              <a:rPr lang="ru-RU" sz="2000" dirty="0"/>
              <a:t>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B1FF1-CCDF-4618-AA96-E8A119FBE8B6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12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60997" y="4230725"/>
            <a:ext cx="1872000" cy="360040"/>
          </a:xfrm>
          <a:prstGeom prst="rect">
            <a:avLst/>
          </a:prstGeom>
          <a:solidFill>
            <a:srgbClr val="ABE9FF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92500" lnSpcReduction="20000"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Расчёт максимальной цены объекта</a:t>
            </a:r>
            <a:endParaRPr lang="ru-RU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60997" y="4644382"/>
            <a:ext cx="1872000" cy="739235"/>
          </a:xfrm>
          <a:prstGeom prst="rect">
            <a:avLst/>
          </a:prstGeom>
          <a:solidFill>
            <a:srgbClr val="ABE9FF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92500" lnSpcReduction="10000"/>
          </a:bodyPr>
          <a:lstStyle/>
          <a:p>
            <a:pPr algn="ctr"/>
            <a:r>
              <a:rPr lang="ru-RU" sz="1200" dirty="0">
                <a:solidFill>
                  <a:schemeClr val="tx1">
                    <a:lumMod val="50000"/>
                  </a:schemeClr>
                </a:solidFill>
              </a:rPr>
              <a:t>Стоимостной контроль проектных решений (НМЦ), составления сметной стоимости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83652" y="3099204"/>
            <a:ext cx="2258903" cy="1044101"/>
          </a:xfrm>
          <a:prstGeom prst="rect">
            <a:avLst/>
          </a:prstGeom>
          <a:solidFill>
            <a:srgbClr val="FFFF0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Разработка  новых НД</a:t>
            </a:r>
            <a:endParaRPr lang="ru-RU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2851" y="4253071"/>
            <a:ext cx="2360504" cy="1082216"/>
          </a:xfrm>
          <a:prstGeom prst="rect">
            <a:avLst/>
          </a:prstGeom>
          <a:solidFill>
            <a:srgbClr val="FFFF0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Внедрение необходимых инновационных технологий</a:t>
            </a:r>
            <a:endParaRPr lang="ru-RU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4004" y="3477748"/>
            <a:ext cx="1872000" cy="360040"/>
          </a:xfrm>
          <a:prstGeom prst="rect">
            <a:avLst/>
          </a:prstGeom>
          <a:solidFill>
            <a:srgbClr val="ABE9FF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Входной контроль</a:t>
            </a:r>
            <a:endParaRPr lang="ru-RU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4004" y="3891406"/>
            <a:ext cx="1872000" cy="360040"/>
          </a:xfrm>
          <a:prstGeom prst="rect">
            <a:avLst/>
          </a:prstGeom>
          <a:solidFill>
            <a:srgbClr val="ABE9FF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Строительный контроль</a:t>
            </a:r>
            <a:endParaRPr lang="ru-RU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4004" y="4305064"/>
            <a:ext cx="1872000" cy="360040"/>
          </a:xfrm>
          <a:prstGeom prst="rect">
            <a:avLst/>
          </a:prstGeom>
          <a:solidFill>
            <a:srgbClr val="ABE9FF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Контроль стандартов</a:t>
            </a:r>
            <a:endParaRPr lang="ru-RU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24004" y="4718722"/>
            <a:ext cx="1872000" cy="360040"/>
          </a:xfrm>
          <a:prstGeom prst="rect">
            <a:avLst/>
          </a:prstGeom>
          <a:solidFill>
            <a:srgbClr val="ABE9FF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Авторский надзор</a:t>
            </a:r>
            <a:endParaRPr lang="ru-RU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8988" y="3060352"/>
            <a:ext cx="1872209" cy="360040"/>
          </a:xfrm>
          <a:prstGeom prst="rect">
            <a:avLst/>
          </a:prstGeom>
          <a:solidFill>
            <a:srgbClr val="ABE9FF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Изыскания</a:t>
            </a:r>
            <a:endParaRPr lang="ru-RU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8988" y="3474010"/>
            <a:ext cx="1872209" cy="360040"/>
          </a:xfrm>
          <a:prstGeom prst="rect">
            <a:avLst/>
          </a:prstGeom>
          <a:solidFill>
            <a:srgbClr val="ABE9FF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Проектирование</a:t>
            </a:r>
            <a:endParaRPr lang="ru-RU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8988" y="3887668"/>
            <a:ext cx="1872209" cy="360040"/>
          </a:xfrm>
          <a:prstGeom prst="rect">
            <a:avLst/>
          </a:prstGeom>
          <a:solidFill>
            <a:srgbClr val="ABE9FF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Строительство</a:t>
            </a:r>
            <a:endParaRPr lang="ru-RU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24005" y="5153642"/>
            <a:ext cx="1872000" cy="360040"/>
          </a:xfrm>
          <a:prstGeom prst="rect">
            <a:avLst/>
          </a:prstGeom>
          <a:solidFill>
            <a:srgbClr val="ABE9FF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92500" lnSpcReduction="20000"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Охрана труда и промбезопасность</a:t>
            </a:r>
            <a:endParaRPr lang="ru-RU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8988" y="4301326"/>
            <a:ext cx="1872209" cy="360040"/>
          </a:xfrm>
          <a:prstGeom prst="rect">
            <a:avLst/>
          </a:prstGeom>
          <a:solidFill>
            <a:srgbClr val="ABE9FF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Договорная работа</a:t>
            </a:r>
            <a:endParaRPr lang="ru-RU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9197" y="5153642"/>
            <a:ext cx="1872000" cy="360040"/>
          </a:xfrm>
          <a:prstGeom prst="rect">
            <a:avLst/>
          </a:prstGeom>
          <a:solidFill>
            <a:srgbClr val="ABE9FF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Соблюдение графиков</a:t>
            </a:r>
            <a:endParaRPr lang="ru-RU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9197" y="4754125"/>
            <a:ext cx="1872000" cy="360040"/>
          </a:xfrm>
          <a:prstGeom prst="rect">
            <a:avLst/>
          </a:prstGeom>
          <a:solidFill>
            <a:srgbClr val="ABE9FF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Разработка графиков</a:t>
            </a:r>
            <a:endParaRPr lang="ru-RU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60788" y="3492152"/>
            <a:ext cx="1872209" cy="651154"/>
          </a:xfrm>
          <a:prstGeom prst="rect">
            <a:avLst/>
          </a:prstGeom>
          <a:solidFill>
            <a:srgbClr val="ABE9FF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Закупочная документация - техническая часть</a:t>
            </a:r>
            <a:endParaRPr lang="ru-RU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560788" y="3097580"/>
            <a:ext cx="1872000" cy="360040"/>
          </a:xfrm>
          <a:prstGeom prst="rect">
            <a:avLst/>
          </a:prstGeom>
          <a:solidFill>
            <a:srgbClr val="ABE9FF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Организация закупок</a:t>
            </a:r>
            <a:endParaRPr lang="ru-RU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424004" y="3051751"/>
            <a:ext cx="1872000" cy="360040"/>
          </a:xfrm>
          <a:prstGeom prst="rect">
            <a:avLst/>
          </a:prstGeom>
          <a:solidFill>
            <a:srgbClr val="ABE9FF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Контроль оборудования</a:t>
            </a:r>
            <a:endParaRPr lang="ru-RU" sz="12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947532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2" y="332458"/>
            <a:ext cx="8089900" cy="34471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effectLst/>
              </a:rPr>
              <a:t>Проект решения</a:t>
            </a:r>
            <a:endParaRPr lang="ru-RU" sz="2800" dirty="0">
              <a:solidFill>
                <a:schemeClr val="tx2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2" y="1000108"/>
            <a:ext cx="8389618" cy="5172091"/>
          </a:xfrm>
        </p:spPr>
        <p:txBody>
          <a:bodyPr>
            <a:normAutofit fontScale="70000" lnSpcReduction="20000"/>
          </a:bodyPr>
          <a:lstStyle/>
          <a:p>
            <a:pPr marL="41275" indent="0">
              <a:buNone/>
            </a:pPr>
            <a:r>
              <a:rPr lang="ru-RU" sz="3200" dirty="0" smtClean="0"/>
              <a:t>1</a:t>
            </a:r>
            <a:r>
              <a:rPr lang="ru-RU" sz="3200" dirty="0" smtClean="0">
                <a:effectLst/>
              </a:rPr>
              <a:t>. Исполнительной дирекции СРО атомной отрасли:</a:t>
            </a:r>
          </a:p>
          <a:p>
            <a:r>
              <a:rPr lang="ru-RU" sz="3200" dirty="0" smtClean="0">
                <a:effectLst/>
              </a:rPr>
              <a:t>- провести актуализацию стандарта «Объекты использования атомной энергии. Организация деятельности Застройщика. Общие требования», в целях, детализации деятельности Застройщика, выполняющего функции технического заказчика;</a:t>
            </a:r>
          </a:p>
          <a:p>
            <a:r>
              <a:rPr lang="ru-RU" sz="3200" dirty="0" smtClean="0">
                <a:effectLst/>
              </a:rPr>
              <a:t>- внести изменения в Программу разработки совместных НТД </a:t>
            </a:r>
            <a:r>
              <a:rPr lang="ru-RU" sz="3200" dirty="0" err="1" smtClean="0">
                <a:effectLst/>
              </a:rPr>
              <a:t>Госкорпорации</a:t>
            </a:r>
            <a:r>
              <a:rPr lang="ru-RU" sz="3200" dirty="0" smtClean="0">
                <a:effectLst/>
              </a:rPr>
              <a:t> «</a:t>
            </a:r>
            <a:r>
              <a:rPr lang="ru-RU" sz="3200" dirty="0" err="1" smtClean="0">
                <a:effectLst/>
              </a:rPr>
              <a:t>Росатом</a:t>
            </a:r>
            <a:r>
              <a:rPr lang="ru-RU" sz="3200" dirty="0" smtClean="0">
                <a:effectLst/>
              </a:rPr>
              <a:t>» и СРО атомной отрасли, предусмотрев разработку стандарта «Объекты использования атомной энергии. Организация деятельности Технического заказчика. Общие требования»;</a:t>
            </a:r>
          </a:p>
          <a:p>
            <a:r>
              <a:rPr lang="ru-RU" sz="3200" dirty="0" smtClean="0">
                <a:effectLst/>
              </a:rPr>
              <a:t>- подготовить предложения по внесению в ЕОСЗ положения, дающего право Застройщикам, самостоятельно выполнять функции лица, осуществляющего строительство (генерального подрядчика) без проведения конкурентных процедур по выбору организации – генерального подрядчика.</a:t>
            </a:r>
          </a:p>
          <a:p>
            <a:pPr>
              <a:buNone/>
            </a:pPr>
            <a:endParaRPr lang="ru-RU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B1FF1-CCDF-4618-AA96-E8A119FBE8B6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13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257900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61973"/>
            <a:ext cx="8089900" cy="34471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effectLst/>
              </a:rPr>
              <a:t>Проект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effectLst/>
              </a:rPr>
              <a:t>решения</a:t>
            </a:r>
            <a:endParaRPr lang="ru-RU" sz="2800" dirty="0">
              <a:solidFill>
                <a:schemeClr val="tx2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339" y="855663"/>
            <a:ext cx="9126934" cy="5148262"/>
          </a:xfrm>
        </p:spPr>
        <p:txBody>
          <a:bodyPr>
            <a:noAutofit/>
          </a:bodyPr>
          <a:lstStyle/>
          <a:p>
            <a:r>
              <a:rPr lang="ru-RU" sz="1800" dirty="0" smtClean="0"/>
              <a:t>- </a:t>
            </a:r>
            <a:r>
              <a:rPr lang="ru-RU" sz="1800" dirty="0" smtClean="0">
                <a:effectLst/>
              </a:rPr>
              <a:t>при подготовке проекта постановления Правительства Российской Федерации «О минимально необходимых требованиях к членам </a:t>
            </a:r>
            <a:r>
              <a:rPr lang="ru-RU" sz="1800" dirty="0" err="1" smtClean="0">
                <a:effectLst/>
              </a:rPr>
              <a:t>саморегулируемой</a:t>
            </a:r>
            <a:r>
              <a:rPr lang="ru-RU" sz="1800" dirty="0" smtClean="0">
                <a:effectLst/>
              </a:rPr>
              <a:t> организации, выполняющим инженерные изыскания, осуществляющим подготовку проектной документации, строительство, реконструкцию, капитальный ремонт особо опасных и технически сложных, уникальных объектов капитального строительства», предусмотреть включение в него минимально необходимых требований к организациям-застройщикам, техническим заказчикам выполняющим работы на ОИАЭ.</a:t>
            </a:r>
          </a:p>
          <a:p>
            <a:pPr marL="41275" indent="0">
              <a:buNone/>
            </a:pPr>
            <a:r>
              <a:rPr lang="ru-RU" sz="1800" dirty="0" smtClean="0">
                <a:effectLst/>
              </a:rPr>
              <a:t>2. Организациям-застройщикам, техническим заказчикам, генеральным подрядчикам в срок до 01.08.2016 г.:</a:t>
            </a:r>
          </a:p>
          <a:p>
            <a:r>
              <a:rPr lang="ru-RU" sz="1800" dirty="0" smtClean="0">
                <a:effectLst/>
              </a:rPr>
              <a:t>- представить в СРО сведения по строительным подрядным </a:t>
            </a:r>
            <a:r>
              <a:rPr lang="ru-RU" sz="1800" dirty="0" smtClean="0">
                <a:effectLst/>
              </a:rPr>
              <a:t>организациям </a:t>
            </a:r>
            <a:r>
              <a:rPr lang="ru-RU" sz="1800" dirty="0" smtClean="0">
                <a:effectLst/>
              </a:rPr>
              <a:t>и совместно и Исполнительной дирекцией СРО атомной отрасли, проработать вопрос их вступления в СРО атомной отрасли.</a:t>
            </a:r>
          </a:p>
          <a:p>
            <a:pPr marL="41275" indent="0">
              <a:buNone/>
            </a:pPr>
            <a:r>
              <a:rPr lang="ru-RU" sz="1800" dirty="0" smtClean="0">
                <a:effectLst/>
              </a:rPr>
              <a:t>3. Организациям-застройщикам, техническим заказчикам, генеральным проектировщикам в срок до 01.08.2016 г.:</a:t>
            </a:r>
          </a:p>
          <a:p>
            <a:r>
              <a:rPr lang="ru-RU" sz="1800" dirty="0" smtClean="0">
                <a:effectLst/>
              </a:rPr>
              <a:t>- представить в СРО сведения по изыскательским и проектным подрядным организациям, и совместно и Исполнительной дирекцией СРО атомной отрасли, проработать вопрос их вступления в СРО атомной отрасли.</a:t>
            </a:r>
            <a:endParaRPr lang="ru-RU" sz="1800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B1FF1-CCDF-4618-AA96-E8A119FBE8B6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14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911052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339" y="2146300"/>
            <a:ext cx="9126934" cy="41275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 smtClean="0"/>
              <a:t>СПАСИБО </a:t>
            </a:r>
          </a:p>
          <a:p>
            <a:pPr marL="0" indent="0" algn="ctr">
              <a:buNone/>
            </a:pPr>
            <a:r>
              <a:rPr lang="ru-RU" sz="4800" dirty="0" smtClean="0"/>
              <a:t>ЗА ВНИМАНИЕ</a:t>
            </a:r>
            <a:endParaRPr lang="ru-RU" sz="4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B1FF1-CCDF-4618-AA96-E8A119FBE8B6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15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981852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39" y="138302"/>
            <a:ext cx="8268758" cy="443198"/>
          </a:xfrm>
        </p:spPr>
        <p:txBody>
          <a:bodyPr/>
          <a:lstStyle/>
          <a:p>
            <a:pPr algn="ctr"/>
            <a:r>
              <a:rPr lang="ru-RU" dirty="0" smtClean="0">
                <a:effectLst/>
              </a:rPr>
              <a:t>Нормативная</a:t>
            </a:r>
            <a:r>
              <a:rPr lang="ru-RU" dirty="0" smtClean="0"/>
              <a:t> </a:t>
            </a:r>
            <a:r>
              <a:rPr lang="ru-RU" dirty="0" smtClean="0">
                <a:effectLst/>
              </a:rPr>
              <a:t>база</a:t>
            </a:r>
            <a:endParaRPr lang="ru-RU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B1FF1-CCDF-4618-AA96-E8A119FBE8B6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2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1" y="1922915"/>
            <a:ext cx="430887" cy="36658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b="1" dirty="0" smtClean="0">
                <a:solidFill>
                  <a:srgbClr val="003274"/>
                </a:solidFill>
              </a:rPr>
              <a:t>Застройщик, Технический заказчик</a:t>
            </a:r>
            <a:endParaRPr lang="ru-RU" b="1" dirty="0">
              <a:solidFill>
                <a:srgbClr val="003274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4681" y="719801"/>
            <a:ext cx="405441" cy="764850"/>
          </a:xfrm>
          <a:prstGeom prst="roundRect">
            <a:avLst/>
          </a:prstGeom>
          <a:solidFill>
            <a:srgbClr val="C5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Законы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4681" y="1524000"/>
            <a:ext cx="405441" cy="1816100"/>
          </a:xfrm>
          <a:prstGeom prst="roundRect">
            <a:avLst/>
          </a:prstGeom>
          <a:solidFill>
            <a:srgbClr val="E7D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Подзаконные акты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4681" y="3949700"/>
            <a:ext cx="405441" cy="27935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Приказы ГК «</a:t>
            </a:r>
            <a:r>
              <a:rPr lang="ru-RU" sz="1200" dirty="0" err="1" smtClean="0">
                <a:solidFill>
                  <a:schemeClr val="tx2"/>
                </a:solidFill>
              </a:rPr>
              <a:t>Росатом</a:t>
            </a:r>
            <a:r>
              <a:rPr lang="ru-RU" sz="1200" dirty="0" smtClean="0">
                <a:solidFill>
                  <a:schemeClr val="tx2"/>
                </a:solidFill>
              </a:rPr>
              <a:t>», стандарты </a:t>
            </a:r>
            <a:r>
              <a:rPr lang="ru-RU" sz="1200" dirty="0">
                <a:solidFill>
                  <a:schemeClr val="tx2"/>
                </a:solidFill>
              </a:rPr>
              <a:t>СРО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12520" y="735041"/>
            <a:ext cx="6625086" cy="764850"/>
          </a:xfrm>
          <a:prstGeom prst="roundRect">
            <a:avLst/>
          </a:prstGeom>
          <a:solidFill>
            <a:srgbClr val="C5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"Градостроительный кодекс Российской Федерации" </a:t>
            </a:r>
            <a:r>
              <a:rPr lang="ru-RU" sz="1400" dirty="0">
                <a:solidFill>
                  <a:schemeClr val="tx2"/>
                </a:solidFill>
              </a:rPr>
              <a:t>от 29.12.2004 N 190-ФЗ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787641" y="719801"/>
            <a:ext cx="1447800" cy="764850"/>
          </a:xfrm>
          <a:prstGeom prst="roundRect">
            <a:avLst/>
          </a:prstGeom>
          <a:solidFill>
            <a:srgbClr val="C5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Определение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 Функции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97280" y="1524000"/>
            <a:ext cx="6659880" cy="1816100"/>
          </a:xfrm>
          <a:prstGeom prst="roundRect">
            <a:avLst/>
          </a:prstGeom>
          <a:solidFill>
            <a:srgbClr val="E7D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</a:rPr>
              <a:t>Постановление Правительства РФ от 21.06.2010 N 468</a:t>
            </a:r>
            <a:r>
              <a:rPr lang="ru-RU" sz="1100" dirty="0">
                <a:solidFill>
                  <a:schemeClr val="tx2"/>
                </a:solidFill>
              </a:rPr>
              <a:t> "О порядке проведения строительного контроля при осуществлении строительства, реконструкции и капитального ремонта объектов капитального строительства" (вместе с "Положением о проведении строительного контроля при осуществлении строительства, реконструкции и капитального ремонта объектов капитального строительства</a:t>
            </a:r>
            <a:r>
              <a:rPr lang="ru-RU" sz="1100" dirty="0" smtClean="0">
                <a:solidFill>
                  <a:schemeClr val="tx2"/>
                </a:solidFill>
              </a:rPr>
              <a:t>")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</a:rPr>
              <a:t>Постановление </a:t>
            </a:r>
            <a:r>
              <a:rPr lang="ru-RU" sz="1200" dirty="0">
                <a:solidFill>
                  <a:schemeClr val="tx2"/>
                </a:solidFill>
              </a:rPr>
              <a:t>Правительства РФ от 24.03.2011 N 207</a:t>
            </a:r>
            <a:r>
              <a:rPr lang="ru-RU" sz="1100" dirty="0">
                <a:solidFill>
                  <a:schemeClr val="tx2"/>
                </a:solidFill>
              </a:rPr>
              <a:t> "О минимально необходимых требованиях к выдаче саморегулируемыми организациями свидетельств о допуске к работам на особо опасных и технически сложных объектах капитального строительства, оказывающим влияние на безопасность указанных </a:t>
            </a:r>
            <a:r>
              <a:rPr lang="ru-RU" sz="1100" dirty="0" smtClean="0">
                <a:solidFill>
                  <a:schemeClr val="tx2"/>
                </a:solidFill>
              </a:rPr>
              <a:t>объектов«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802881" y="1524000"/>
            <a:ext cx="1447800" cy="1816100"/>
          </a:xfrm>
          <a:prstGeom prst="roundRect">
            <a:avLst/>
          </a:prstGeom>
          <a:solidFill>
            <a:srgbClr val="E7D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Численность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12520" y="3949701"/>
            <a:ext cx="6598920" cy="11545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</a:rPr>
              <a:t>Приказ ГК </a:t>
            </a:r>
            <a:r>
              <a:rPr lang="ru-RU" sz="1200" dirty="0" smtClean="0">
                <a:solidFill>
                  <a:schemeClr val="tx2"/>
                </a:solidFill>
              </a:rPr>
              <a:t>«Росатом» </a:t>
            </a:r>
            <a:r>
              <a:rPr lang="ru-RU" sz="1200" dirty="0">
                <a:solidFill>
                  <a:schemeClr val="tx2"/>
                </a:solidFill>
              </a:rPr>
              <a:t>от 05.12.2013 №1/1329-П</a:t>
            </a:r>
            <a:r>
              <a:rPr lang="ru-RU" sz="1000" dirty="0">
                <a:solidFill>
                  <a:schemeClr val="tx2"/>
                </a:solidFill>
              </a:rPr>
              <a:t> «Об утверждении Единых отраслевых методических указаний по формированию затрат на содержание подразделений, выполняющих функции технического заказчика при реализации инвестиционных программ Госкорпорации «Росатом» в части капитальных вложений»</a:t>
            </a:r>
            <a:endParaRPr lang="ru-RU" sz="1000" dirty="0" smtClean="0">
              <a:solidFill>
                <a:schemeClr val="tx2"/>
              </a:solidFill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</a:rPr>
              <a:t>Приказ ГК «Росатом» от 15.07.2014 №1/643-П</a:t>
            </a:r>
            <a:r>
              <a:rPr lang="ru-RU" sz="1000" dirty="0">
                <a:solidFill>
                  <a:schemeClr val="tx2"/>
                </a:solidFill>
              </a:rPr>
              <a:t> «Об утверждении Типовых отраслевых методических рекомендаций  по формированию структуры подразделений, выполняющих функции застройщика и технического заказчика при реализации проектов капитальных вложений</a:t>
            </a:r>
            <a:r>
              <a:rPr lang="ru-RU" sz="1000" dirty="0" smtClean="0">
                <a:solidFill>
                  <a:schemeClr val="tx2"/>
                </a:solidFill>
              </a:rPr>
              <a:t>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802881" y="3949701"/>
            <a:ext cx="1432063" cy="11545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rIns="36000" rtlCol="0" anchor="ctr"/>
          <a:lstStyle/>
          <a:p>
            <a:pPr algn="ctr"/>
            <a:r>
              <a:rPr lang="ru-RU" sz="1100" dirty="0" smtClean="0">
                <a:solidFill>
                  <a:schemeClr val="tx2"/>
                </a:solidFill>
              </a:rPr>
              <a:t>Организационные ЛНА</a:t>
            </a:r>
            <a:endParaRPr lang="ru-RU" sz="1100" dirty="0">
              <a:solidFill>
                <a:schemeClr val="tx2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879081" y="5173213"/>
            <a:ext cx="1337641" cy="15700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 dirty="0">
                <a:solidFill>
                  <a:schemeClr val="tx2"/>
                </a:solidFill>
              </a:rPr>
              <a:t>Функциональные ЛНА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127760" y="5173213"/>
            <a:ext cx="6720840" cy="15613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</a:rPr>
              <a:t>Приказ </a:t>
            </a:r>
            <a:r>
              <a:rPr lang="ru-RU" sz="1200" dirty="0">
                <a:solidFill>
                  <a:schemeClr val="tx2"/>
                </a:solidFill>
              </a:rPr>
              <a:t>ГК «Росатом» от </a:t>
            </a:r>
            <a:r>
              <a:rPr lang="ru-RU" sz="1200" dirty="0" smtClean="0">
                <a:solidFill>
                  <a:schemeClr val="tx2"/>
                </a:solidFill>
              </a:rPr>
              <a:t>19.11.2015 </a:t>
            </a:r>
            <a:r>
              <a:rPr lang="ru-RU" sz="1200" dirty="0">
                <a:solidFill>
                  <a:schemeClr val="tx2"/>
                </a:solidFill>
              </a:rPr>
              <a:t>№1/1107-П</a:t>
            </a:r>
            <a:r>
              <a:rPr lang="ru-RU" sz="1000" dirty="0">
                <a:solidFill>
                  <a:schemeClr val="tx2"/>
                </a:solidFill>
              </a:rPr>
              <a:t> «Об утверждении Единых отраслевых документов планирования и отчетности для проектов капитальных вложений ЦФО-2 Госкорпорации «Росатом»</a:t>
            </a:r>
            <a:endParaRPr lang="ru-RU" sz="1000" dirty="0" smtClean="0">
              <a:solidFill>
                <a:schemeClr val="tx2"/>
              </a:solidFill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</a:rPr>
              <a:t>Приказ ГК «</a:t>
            </a:r>
            <a:r>
              <a:rPr lang="ru-RU" sz="1200" dirty="0" err="1">
                <a:solidFill>
                  <a:schemeClr val="tx2"/>
                </a:solidFill>
              </a:rPr>
              <a:t>Росатом</a:t>
            </a:r>
            <a:r>
              <a:rPr lang="ru-RU" sz="1200" dirty="0">
                <a:solidFill>
                  <a:schemeClr val="tx2"/>
                </a:solidFill>
              </a:rPr>
              <a:t>» от 03.12.2014 №1/1166-П</a:t>
            </a:r>
            <a:r>
              <a:rPr lang="ru-RU" sz="1000" dirty="0">
                <a:solidFill>
                  <a:schemeClr val="tx2"/>
                </a:solidFill>
              </a:rPr>
              <a:t> «Об утверждении нормативных документов </a:t>
            </a:r>
            <a:r>
              <a:rPr lang="ru-RU" sz="1000" dirty="0" err="1">
                <a:solidFill>
                  <a:schemeClr val="tx2"/>
                </a:solidFill>
              </a:rPr>
              <a:t>подпроцессов</a:t>
            </a:r>
            <a:r>
              <a:rPr lang="ru-RU" sz="1000" dirty="0">
                <a:solidFill>
                  <a:schemeClr val="tx2"/>
                </a:solidFill>
              </a:rPr>
              <a:t>»</a:t>
            </a:r>
            <a:endParaRPr lang="ru-RU" sz="1000" dirty="0" smtClean="0">
              <a:solidFill>
                <a:schemeClr val="tx2"/>
              </a:solidFill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</a:rPr>
              <a:t>Приказ ГК «</a:t>
            </a:r>
            <a:r>
              <a:rPr lang="ru-RU" sz="1200" dirty="0" err="1">
                <a:solidFill>
                  <a:schemeClr val="tx2"/>
                </a:solidFill>
              </a:rPr>
              <a:t>Росатом</a:t>
            </a:r>
            <a:r>
              <a:rPr lang="ru-RU" sz="1200" dirty="0">
                <a:solidFill>
                  <a:schemeClr val="tx2"/>
                </a:solidFill>
              </a:rPr>
              <a:t>» от </a:t>
            </a:r>
            <a:r>
              <a:rPr lang="ru-RU" sz="1200" dirty="0" smtClean="0">
                <a:solidFill>
                  <a:schemeClr val="tx2"/>
                </a:solidFill>
              </a:rPr>
              <a:t>17.04.2015 </a:t>
            </a:r>
            <a:r>
              <a:rPr lang="ru-RU" sz="1200" dirty="0">
                <a:solidFill>
                  <a:schemeClr val="tx2"/>
                </a:solidFill>
              </a:rPr>
              <a:t>№</a:t>
            </a:r>
            <a:r>
              <a:rPr lang="ru-RU" sz="1200" dirty="0" smtClean="0">
                <a:solidFill>
                  <a:schemeClr val="tx2"/>
                </a:solidFill>
              </a:rPr>
              <a:t>1/384-П</a:t>
            </a:r>
            <a:r>
              <a:rPr lang="ru-RU" sz="1000" dirty="0" smtClean="0">
                <a:solidFill>
                  <a:schemeClr val="tx2"/>
                </a:solidFill>
              </a:rPr>
              <a:t> </a:t>
            </a:r>
            <a:r>
              <a:rPr lang="ru-RU" sz="1000" dirty="0">
                <a:solidFill>
                  <a:schemeClr val="tx2"/>
                </a:solidFill>
              </a:rPr>
              <a:t>«Об утверждении Единых отраслевых методических указаний </a:t>
            </a:r>
            <a:r>
              <a:rPr lang="ru-RU" sz="1000" dirty="0" smtClean="0">
                <a:solidFill>
                  <a:schemeClr val="tx2"/>
                </a:solidFill>
              </a:rPr>
              <a:t>по разработке и мониторингу графика управления реализацией проекта капитальных вложений ЦФО-2 с использованием ПО </a:t>
            </a:r>
            <a:r>
              <a:rPr lang="en-US" sz="1000" dirty="0" smtClean="0">
                <a:solidFill>
                  <a:schemeClr val="tx2"/>
                </a:solidFill>
              </a:rPr>
              <a:t>Primavera</a:t>
            </a:r>
            <a:r>
              <a:rPr lang="ru-RU" sz="1000" dirty="0" smtClean="0">
                <a:solidFill>
                  <a:schemeClr val="tx2"/>
                </a:solidFill>
              </a:rPr>
              <a:t>»</a:t>
            </a:r>
            <a:endParaRPr lang="ru-RU" sz="1000" dirty="0">
              <a:solidFill>
                <a:schemeClr val="tx2"/>
              </a:solidFill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</a:rPr>
              <a:t>СТО </a:t>
            </a:r>
            <a:r>
              <a:rPr lang="ru-RU" sz="1200" dirty="0">
                <a:solidFill>
                  <a:schemeClr val="tx2"/>
                </a:solidFill>
              </a:rPr>
              <a:t>СРО-С 60542960 00037-2014</a:t>
            </a:r>
            <a:r>
              <a:rPr lang="ru-RU" sz="1000" dirty="0">
                <a:solidFill>
                  <a:schemeClr val="tx2"/>
                </a:solidFill>
              </a:rPr>
              <a:t> «Организация деятельности Застройщика. Общие требования»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84682" y="3378200"/>
            <a:ext cx="405441" cy="517352"/>
          </a:xfrm>
          <a:prstGeom prst="roundRect">
            <a:avLst/>
          </a:prstGeom>
          <a:solidFill>
            <a:srgbClr val="C5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100" dirty="0" smtClean="0">
                <a:solidFill>
                  <a:schemeClr val="tx2"/>
                </a:solidFill>
              </a:rPr>
              <a:t>СНиП</a:t>
            </a:r>
            <a:endParaRPr lang="ru-RU" sz="1100" dirty="0">
              <a:solidFill>
                <a:schemeClr val="tx2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58240" y="3378200"/>
            <a:ext cx="6583679" cy="517352"/>
          </a:xfrm>
          <a:prstGeom prst="roundRect">
            <a:avLst/>
          </a:prstGeom>
          <a:solidFill>
            <a:srgbClr val="C5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 </a:t>
            </a:r>
            <a:r>
              <a:rPr lang="ru-RU" sz="1200" dirty="0">
                <a:solidFill>
                  <a:schemeClr val="tx2"/>
                </a:solidFill>
              </a:rPr>
              <a:t>СНиП 12-01-2004. Организация строительства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818120" y="3378200"/>
            <a:ext cx="1479275" cy="517352"/>
          </a:xfrm>
          <a:prstGeom prst="roundRect">
            <a:avLst/>
          </a:prstGeom>
          <a:solidFill>
            <a:srgbClr val="C5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Функции </a:t>
            </a:r>
            <a:r>
              <a:rPr lang="ru-RU" sz="1000" dirty="0" smtClean="0">
                <a:solidFill>
                  <a:schemeClr val="tx2"/>
                </a:solidFill>
              </a:rPr>
              <a:t>(в части организации строительства)</a:t>
            </a:r>
            <a:endParaRPr lang="ru-RU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9081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0"/>
            <a:ext cx="8089900" cy="1112520"/>
          </a:xfrm>
        </p:spPr>
        <p:txBody>
          <a:bodyPr/>
          <a:lstStyle/>
          <a:p>
            <a:pPr algn="ctr"/>
            <a:r>
              <a:rPr lang="ru-RU" dirty="0"/>
              <a:t>Нормативная база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339" y="1125538"/>
            <a:ext cx="8789061" cy="514826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u="sng" dirty="0" smtClean="0">
                <a:solidFill>
                  <a:schemeClr val="tx2"/>
                </a:solidFill>
              </a:rPr>
              <a:t>Нормативные документы о Заказчике и Застройщике на сегодняшний день отмененные или не введенные в действие:</a:t>
            </a:r>
          </a:p>
          <a:p>
            <a:pPr marL="0" indent="0" algn="ctr">
              <a:buNone/>
            </a:pPr>
            <a:r>
              <a:rPr lang="ru-RU" sz="1800" dirty="0"/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B1FF1-CCDF-4618-AA96-E8A119FBE8B6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3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4900" y="1930400"/>
            <a:ext cx="7785100" cy="1473200"/>
          </a:xfrm>
          <a:prstGeom prst="rect">
            <a:avLst/>
          </a:prstGeom>
          <a:solidFill>
            <a:srgbClr val="AB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>«Положение 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о заказчике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 при строительстве объектов для государственных нужд на территории Российской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Федерации»,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утвержденное постановлением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Госстроя РФ от 08.06.2001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№58</a:t>
            </a:r>
            <a:endParaRPr lang="ru-RU" dirty="0" smtClean="0">
              <a:solidFill>
                <a:srgbClr val="FF0000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</a:rPr>
              <a:t>Разработано  </a:t>
            </a:r>
            <a:r>
              <a:rPr lang="ru-RU" dirty="0">
                <a:solidFill>
                  <a:srgbClr val="FF0000"/>
                </a:solidFill>
              </a:rPr>
              <a:t>в 2001 году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</a:rPr>
              <a:t>НЕ </a:t>
            </a:r>
            <a:r>
              <a:rPr lang="ru-RU" dirty="0">
                <a:solidFill>
                  <a:srgbClr val="FF0000"/>
                </a:solidFill>
              </a:rPr>
              <a:t>ЗАРЕГЕСТРИРОВАНО В МИНЮСТЕ</a:t>
            </a:r>
            <a:r>
              <a:rPr lang="ru-RU" dirty="0" smtClean="0">
                <a:solidFill>
                  <a:srgbClr val="FF0000"/>
                </a:solidFill>
              </a:rPr>
              <a:t>! Т.Е. НЕДЕЙСТВУЮЩИЙ!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04900" y="3479800"/>
            <a:ext cx="7785100" cy="1473200"/>
          </a:xfrm>
          <a:prstGeom prst="rect">
            <a:avLst/>
          </a:prstGeom>
          <a:solidFill>
            <a:srgbClr val="AB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</a:rPr>
              <a:t>«Положение </a:t>
            </a:r>
            <a:r>
              <a:rPr lang="ru-RU" sz="2000" b="1" dirty="0">
                <a:solidFill>
                  <a:schemeClr val="tx1"/>
                </a:solidFill>
              </a:rPr>
              <a:t>о заказчике-застройщике</a:t>
            </a:r>
            <a:r>
              <a:rPr lang="ru-RU" sz="2000" dirty="0">
                <a:solidFill>
                  <a:schemeClr val="tx1"/>
                </a:solidFill>
              </a:rPr>
              <a:t> (едином заказчике, дирекции строящегося предприятия) и техническом </a:t>
            </a:r>
            <a:r>
              <a:rPr lang="ru-RU" sz="2000" dirty="0" smtClean="0">
                <a:solidFill>
                  <a:schemeClr val="tx1"/>
                </a:solidFill>
              </a:rPr>
              <a:t>надзоре»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утвержденное постановлением Госстроя СССР от 02.02.88 </a:t>
            </a:r>
            <a:r>
              <a:rPr lang="ru-RU" dirty="0" smtClean="0">
                <a:solidFill>
                  <a:schemeClr val="tx1"/>
                </a:solidFill>
              </a:rPr>
              <a:t>N16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</a:rPr>
              <a:t>Не действует, отменено,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</a:rPr>
              <a:t>заменено на положение, указанное выше.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04900" y="5029200"/>
            <a:ext cx="7785100" cy="1473200"/>
          </a:xfrm>
          <a:prstGeom prst="rect">
            <a:avLst/>
          </a:prstGeom>
          <a:solidFill>
            <a:srgbClr val="AB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</a:rPr>
              <a:t>Методическое </a:t>
            </a:r>
            <a:r>
              <a:rPr lang="ru-RU" sz="2000" b="1" dirty="0">
                <a:solidFill>
                  <a:schemeClr val="tx1"/>
                </a:solidFill>
              </a:rPr>
              <a:t>пособие по организации деятельности государственного заказчика на строительство и заказчика-застройщика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</a:rPr>
              <a:t>МДС </a:t>
            </a:r>
            <a:r>
              <a:rPr lang="ru-RU" dirty="0" smtClean="0">
                <a:solidFill>
                  <a:schemeClr val="tx1"/>
                </a:solidFill>
              </a:rPr>
              <a:t>11-15.2001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</a:rPr>
              <a:t>Не действует, отменено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271192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7971"/>
            <a:ext cx="8416223" cy="590931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tx2"/>
                </a:solidFill>
                <a:effectLst/>
              </a:rPr>
              <a:t>Градостроительный кодекс </a:t>
            </a:r>
            <a:r>
              <a:rPr lang="ru-RU" sz="2400" dirty="0" smtClean="0">
                <a:solidFill>
                  <a:schemeClr val="tx2"/>
                </a:solidFill>
                <a:effectLst/>
              </a:rPr>
              <a:t>РФ с изм. ФЗ-372 </a:t>
            </a:r>
            <a:r>
              <a:rPr lang="ru-RU" sz="2400" dirty="0">
                <a:solidFill>
                  <a:schemeClr val="tx2"/>
                </a:solidFill>
                <a:effectLst/>
              </a:rPr>
              <a:t>от </a:t>
            </a:r>
            <a:r>
              <a:rPr lang="ru-RU" sz="2400" dirty="0" smtClean="0">
                <a:solidFill>
                  <a:schemeClr val="tx2"/>
                </a:solidFill>
                <a:effectLst/>
              </a:rPr>
              <a:t>03.07.16. </a:t>
            </a:r>
            <a:br>
              <a:rPr lang="ru-RU" sz="2400" dirty="0" smtClean="0">
                <a:solidFill>
                  <a:schemeClr val="tx2"/>
                </a:solidFill>
                <a:effectLst/>
              </a:rPr>
            </a:br>
            <a:r>
              <a:rPr lang="ru-RU" sz="2400" dirty="0" smtClean="0">
                <a:solidFill>
                  <a:schemeClr val="tx2"/>
                </a:solidFill>
                <a:effectLst/>
              </a:rPr>
              <a:t>Анализ </a:t>
            </a:r>
            <a:r>
              <a:rPr lang="ru-RU" sz="2400" dirty="0">
                <a:solidFill>
                  <a:schemeClr val="tx2"/>
                </a:solidFill>
                <a:effectLst/>
              </a:rPr>
              <a:t>функций </a:t>
            </a:r>
            <a:r>
              <a:rPr lang="ru-RU" sz="2400" dirty="0" smtClean="0">
                <a:solidFill>
                  <a:schemeClr val="tx2"/>
                </a:solidFill>
                <a:effectLst/>
              </a:rPr>
              <a:t>застройщика. Статья 52.</a:t>
            </a:r>
            <a:endParaRPr lang="ru-RU" sz="2400" dirty="0">
              <a:solidFill>
                <a:schemeClr val="tx2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5001" y="1051560"/>
            <a:ext cx="2514600" cy="78994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 smtClean="0"/>
              <a:t>Функции </a:t>
            </a:r>
            <a:r>
              <a:rPr lang="ru-RU" sz="1600" b="1" dirty="0" smtClean="0">
                <a:effectLst/>
              </a:rPr>
              <a:t>ЗАСТРОЙЩИКА</a:t>
            </a:r>
            <a:r>
              <a:rPr lang="ru-RU" sz="1600" b="1" dirty="0" smtClean="0"/>
              <a:t>, отраженные в </a:t>
            </a:r>
            <a:r>
              <a:rPr lang="ru-RU" sz="1600" b="1" dirty="0" err="1" smtClean="0"/>
              <a:t>ГрСК</a:t>
            </a:r>
            <a:r>
              <a:rPr lang="ru-RU" sz="1600" b="1" dirty="0" smtClean="0"/>
              <a:t> РФ                             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B1FF1-CCDF-4618-AA96-E8A119FBE8B6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4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86201" y="1813302"/>
            <a:ext cx="5863008" cy="415354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4596D1"/>
            </a:solidFill>
            <a:prstDash val="solid"/>
          </a:ln>
          <a:effectLst/>
        </p:spPr>
        <p:txBody>
          <a:bodyPr lIns="72000" tIns="36000" rIns="72000" bIns="36000" anchor="ctr">
            <a:normAutofit fontScale="55000" lnSpcReduction="20000"/>
          </a:bodyPr>
          <a:lstStyle/>
          <a:p>
            <a:pPr algn="ctr" defTabSz="1029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4000" b="1" dirty="0" smtClean="0">
              <a:solidFill>
                <a:schemeClr val="tx1"/>
              </a:solidFill>
            </a:endParaRPr>
          </a:p>
          <a:p>
            <a:pPr algn="ctr" defTabSz="1029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-</a:t>
            </a:r>
            <a:r>
              <a:rPr lang="ru-RU" sz="3600" dirty="0">
                <a:solidFill>
                  <a:schemeClr val="tx1"/>
                </a:solidFill>
              </a:rPr>
              <a:t> Заключает договоры о выполнении инженерных изысканий, подготовке проектной документации, о строительстве</a:t>
            </a:r>
            <a:r>
              <a:rPr lang="ru-RU" sz="3600" dirty="0" smtClean="0">
                <a:solidFill>
                  <a:schemeClr val="tx1"/>
                </a:solidFill>
              </a:rPr>
              <a:t> .</a:t>
            </a:r>
          </a:p>
          <a:p>
            <a:pPr algn="ctr" defTabSz="1029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600" dirty="0" smtClean="0">
                <a:solidFill>
                  <a:schemeClr val="tx1"/>
                </a:solidFill>
              </a:rPr>
              <a:t>-Подготавливает задания на проектирование.</a:t>
            </a:r>
          </a:p>
          <a:p>
            <a:pPr algn="ctr" defTabSz="1029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600" dirty="0" smtClean="0">
                <a:solidFill>
                  <a:schemeClr val="tx1"/>
                </a:solidFill>
              </a:rPr>
              <a:t>-Предоставляет </a:t>
            </a:r>
            <a:r>
              <a:rPr lang="ru-RU" sz="3600" dirty="0">
                <a:solidFill>
                  <a:schemeClr val="tx1"/>
                </a:solidFill>
              </a:rPr>
              <a:t>материалы и документы необходимые для выполнения </a:t>
            </a:r>
            <a:r>
              <a:rPr lang="ru-RU" sz="3600" dirty="0" smtClean="0">
                <a:solidFill>
                  <a:schemeClr val="tx1"/>
                </a:solidFill>
              </a:rPr>
              <a:t>работ.</a:t>
            </a:r>
          </a:p>
          <a:p>
            <a:pPr algn="ctr" defTabSz="1029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600" dirty="0" smtClean="0">
                <a:solidFill>
                  <a:schemeClr val="tx1"/>
                </a:solidFill>
              </a:rPr>
              <a:t>-Утверждает проектную документацию.</a:t>
            </a:r>
          </a:p>
          <a:p>
            <a:pPr algn="ctr" defTabSz="1029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600" dirty="0" smtClean="0">
                <a:solidFill>
                  <a:schemeClr val="tx1"/>
                </a:solidFill>
              </a:rPr>
              <a:t>- </a:t>
            </a:r>
            <a:r>
              <a:rPr lang="ru-RU" sz="3600" dirty="0">
                <a:solidFill>
                  <a:schemeClr val="tx1"/>
                </a:solidFill>
              </a:rPr>
              <a:t>Подписывает документы для получения на ввод объекта в эксплуатацию</a:t>
            </a:r>
          </a:p>
          <a:p>
            <a:pPr algn="ctr" defTabSz="1029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4500" dirty="0">
              <a:solidFill>
                <a:schemeClr val="tx1"/>
              </a:solidFill>
            </a:endParaRPr>
          </a:p>
          <a:p>
            <a:pPr algn="ctr" defTabSz="1029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3300" dirty="0">
              <a:solidFill>
                <a:schemeClr val="tx1"/>
              </a:solidFill>
            </a:endParaRPr>
          </a:p>
          <a:p>
            <a:pPr algn="ctr" defTabSz="1029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35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0400" y="1841500"/>
            <a:ext cx="2425700" cy="143850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4596D1"/>
            </a:solidFill>
            <a:prstDash val="solid"/>
          </a:ln>
          <a:effectLst/>
        </p:spPr>
        <p:txBody>
          <a:bodyPr lIns="72000" tIns="36000" rIns="72000" bIns="36000" anchor="ctr">
            <a:normAutofit fontScale="85000" lnSpcReduction="10000"/>
          </a:bodyPr>
          <a:lstStyle/>
          <a:p>
            <a:pPr marL="0" marR="0" lvl="0" indent="0" algn="ctr" defTabSz="10295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tx1"/>
                </a:solidFill>
              </a:rPr>
              <a:t>Подготовка </a:t>
            </a:r>
            <a:r>
              <a:rPr lang="ru-RU" b="1" dirty="0">
                <a:solidFill>
                  <a:schemeClr val="tx1"/>
                </a:solidFill>
              </a:rPr>
              <a:t>земельного участка </a:t>
            </a:r>
            <a:r>
              <a:rPr lang="ru-RU" dirty="0">
                <a:solidFill>
                  <a:schemeClr val="tx1"/>
                </a:solidFill>
              </a:rPr>
              <a:t>для строительства </a:t>
            </a:r>
            <a:r>
              <a:rPr lang="ru-RU" b="1" dirty="0">
                <a:solidFill>
                  <a:schemeClr val="tx1"/>
                </a:solidFill>
              </a:rPr>
              <a:t>и объекта капитального строительства </a:t>
            </a:r>
            <a:r>
              <a:rPr lang="ru-RU" dirty="0">
                <a:solidFill>
                  <a:schemeClr val="tx1"/>
                </a:solidFill>
              </a:rPr>
              <a:t>для реконструкции или капитального </a:t>
            </a:r>
            <a:r>
              <a:rPr lang="ru-RU" dirty="0" smtClean="0">
                <a:solidFill>
                  <a:schemeClr val="tx1"/>
                </a:solidFill>
              </a:rPr>
              <a:t>ремонта 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/>
                <a:cs typeface="Arial"/>
              </a:rPr>
              <a:t>(п.4)</a:t>
            </a:r>
            <a:endParaRPr kumimoji="0" lang="ru-RU" sz="1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0400" y="3370729"/>
            <a:ext cx="2425700" cy="143850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4596D1"/>
            </a:solidFill>
            <a:prstDash val="solid"/>
          </a:ln>
          <a:effectLst/>
        </p:spPr>
        <p:txBody>
          <a:bodyPr lIns="72000" tIns="36000" rIns="72000" bIns="36000" anchor="ctr">
            <a:normAutofit fontScale="925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Передача </a:t>
            </a:r>
            <a:r>
              <a:rPr lang="ru-RU" sz="1400" dirty="0">
                <a:solidFill>
                  <a:schemeClr val="tx1"/>
                </a:solidFill>
              </a:rPr>
              <a:t>лицу, осуществляющему строительство, </a:t>
            </a:r>
            <a:r>
              <a:rPr lang="ru-RU" sz="1400" b="1" dirty="0">
                <a:solidFill>
                  <a:schemeClr val="tx1"/>
                </a:solidFill>
              </a:rPr>
              <a:t>материалы инженерных изысканий, проектную документацию, разрешение на строительство </a:t>
            </a:r>
            <a:r>
              <a:rPr lang="ru-RU" sz="1400" dirty="0">
                <a:solidFill>
                  <a:schemeClr val="tx1"/>
                </a:solidFill>
              </a:rPr>
              <a:t>(п.4</a:t>
            </a:r>
            <a:r>
              <a:rPr lang="ru-RU" sz="1400" dirty="0" smtClean="0">
                <a:solidFill>
                  <a:schemeClr val="tx1"/>
                </a:solidFill>
              </a:rPr>
              <a:t>)</a:t>
            </a:r>
            <a:endParaRPr kumimoji="0" lang="ru-RU" sz="1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/>
              <a:cs typeface="Arial"/>
            </a:endParaRPr>
          </a:p>
        </p:txBody>
      </p:sp>
      <p:sp>
        <p:nvSpPr>
          <p:cNvPr id="23" name="Содержимое 2"/>
          <p:cNvSpPr txBox="1">
            <a:spLocks/>
          </p:cNvSpPr>
          <p:nvPr/>
        </p:nvSpPr>
        <p:spPr bwMode="auto">
          <a:xfrm>
            <a:off x="3825240" y="1234440"/>
            <a:ext cx="5923968" cy="3149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53" indent="-180953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20" indent="-177779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1911" indent="-268256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088" indent="-22857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026" indent="-22857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171" indent="-22857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316" indent="-22857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462" indent="-22857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1607" indent="-22857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ru-RU" b="1" kern="0" dirty="0" smtClean="0"/>
              <a:t>Функции ТЕХНИЧЕСКОГО ЗАКАЗЧИКА,</a:t>
            </a:r>
            <a:r>
              <a:rPr lang="ru-RU" b="1" dirty="0" smtClean="0"/>
              <a:t> </a:t>
            </a:r>
            <a:r>
              <a:rPr lang="ru-RU" b="1" dirty="0"/>
              <a:t>отраженные в </a:t>
            </a:r>
            <a:r>
              <a:rPr lang="ru-RU" b="1" dirty="0" err="1"/>
              <a:t>ГрСК</a:t>
            </a:r>
            <a:r>
              <a:rPr lang="ru-RU" b="1" dirty="0"/>
              <a:t> РФ </a:t>
            </a:r>
            <a:endParaRPr lang="ru-RU" b="1" kern="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60400" y="4875118"/>
            <a:ext cx="2425700" cy="105578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4596D1"/>
            </a:solidFill>
            <a:prstDash val="solid"/>
          </a:ln>
          <a:effectLst/>
        </p:spPr>
        <p:txBody>
          <a:bodyPr lIns="72000" tIns="36000" rIns="72000" bIns="36000" anchor="ctr">
            <a:norm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Контроль качества, строительный контроль (Ст.53 п2)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6701" y="6120199"/>
            <a:ext cx="94825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Функции технического заказчика могут выполняться только членом саморегулируемой организации.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773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" y="361093"/>
            <a:ext cx="8249922" cy="590931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tx2"/>
                </a:solidFill>
                <a:effectLst/>
              </a:rPr>
              <a:t>Градостроительный кодекс </a:t>
            </a:r>
            <a:r>
              <a:rPr lang="ru-RU" sz="2400" dirty="0" smtClean="0">
                <a:solidFill>
                  <a:schemeClr val="tx2"/>
                </a:solidFill>
                <a:effectLst/>
              </a:rPr>
              <a:t>РФ с изм. ФЗ-372 от 03.07.16. </a:t>
            </a:r>
            <a:br>
              <a:rPr lang="ru-RU" sz="2400" dirty="0" smtClean="0">
                <a:solidFill>
                  <a:schemeClr val="tx2"/>
                </a:solidFill>
                <a:effectLst/>
              </a:rPr>
            </a:br>
            <a:r>
              <a:rPr lang="ru-RU" sz="2400" dirty="0" smtClean="0">
                <a:solidFill>
                  <a:schemeClr val="tx2"/>
                </a:solidFill>
                <a:effectLst/>
              </a:rPr>
              <a:t>Анализ </a:t>
            </a:r>
            <a:r>
              <a:rPr lang="ru-RU" sz="2400" dirty="0">
                <a:solidFill>
                  <a:schemeClr val="tx2"/>
                </a:solidFill>
                <a:effectLst/>
              </a:rPr>
              <a:t>функций </a:t>
            </a:r>
            <a:r>
              <a:rPr lang="ru-RU" sz="2400" dirty="0" smtClean="0">
                <a:solidFill>
                  <a:schemeClr val="tx2"/>
                </a:solidFill>
                <a:effectLst/>
              </a:rPr>
              <a:t>застройщика. Статья 52.</a:t>
            </a:r>
            <a:endParaRPr lang="ru-RU" sz="2400" dirty="0">
              <a:solidFill>
                <a:schemeClr val="tx2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457" y="1797803"/>
            <a:ext cx="3363133" cy="213876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800" dirty="0"/>
              <a:t>3. </a:t>
            </a:r>
            <a:r>
              <a:rPr lang="ru-RU" sz="1800" dirty="0">
                <a:effectLst/>
              </a:rPr>
              <a:t>Лицом осуществляющим строительство может являться застройщик </a:t>
            </a:r>
            <a:endParaRPr lang="ru-RU" sz="1800" u="sng" dirty="0">
              <a:effectLst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ru-RU" b="1" u="sng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B1FF1-CCDF-4618-AA96-E8A119FBE8B6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5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86200" y="1704814"/>
            <a:ext cx="5863008" cy="202898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4596D1"/>
            </a:solidFill>
            <a:prstDash val="solid"/>
          </a:ln>
          <a:effectLst/>
        </p:spPr>
        <p:txBody>
          <a:bodyPr lIns="72000" tIns="36000" rIns="72000" bIns="36000" anchor="ctr">
            <a:normAutofit fontScale="40000" lnSpcReduction="20000"/>
          </a:bodyPr>
          <a:lstStyle/>
          <a:p>
            <a:pPr algn="ctr" defTabSz="1029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000" b="1" dirty="0" smtClean="0">
                <a:solidFill>
                  <a:schemeClr val="tx1"/>
                </a:solidFill>
              </a:rPr>
              <a:t>Обеспечивает соблюдение:</a:t>
            </a:r>
          </a:p>
          <a:p>
            <a:pPr algn="ctr" defTabSz="1029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500" dirty="0" smtClean="0">
                <a:solidFill>
                  <a:schemeClr val="tx1"/>
                </a:solidFill>
              </a:rPr>
              <a:t> - требований проектной документации (п.3),</a:t>
            </a:r>
          </a:p>
          <a:p>
            <a:pPr algn="ctr" defTabSz="1029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500" dirty="0" smtClean="0">
                <a:solidFill>
                  <a:schemeClr val="tx1"/>
                </a:solidFill>
              </a:rPr>
              <a:t>- требований технических регламентов (п.3),</a:t>
            </a:r>
          </a:p>
          <a:p>
            <a:pPr marL="285750" indent="-285750" algn="ctr" defTabSz="1029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3500" dirty="0" smtClean="0">
                <a:solidFill>
                  <a:schemeClr val="tx1"/>
                </a:solidFill>
              </a:rPr>
              <a:t>техники безопасности (п.3),</a:t>
            </a:r>
          </a:p>
          <a:p>
            <a:pPr marL="285750" indent="-285750" algn="ctr" defTabSz="1029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3500" dirty="0" smtClean="0">
                <a:solidFill>
                  <a:schemeClr val="tx1"/>
                </a:solidFill>
              </a:rPr>
              <a:t>требований задания застройщика или технического заказчика</a:t>
            </a:r>
            <a:r>
              <a:rPr lang="ru-RU" sz="3500" dirty="0">
                <a:solidFill>
                  <a:schemeClr val="tx1"/>
                </a:solidFill>
              </a:rPr>
              <a:t> (</a:t>
            </a:r>
            <a:r>
              <a:rPr lang="ru-RU" sz="3500" dirty="0" smtClean="0">
                <a:solidFill>
                  <a:schemeClr val="tx1"/>
                </a:solidFill>
              </a:rPr>
              <a:t>п.6),</a:t>
            </a:r>
          </a:p>
          <a:p>
            <a:pPr marL="285750" indent="-285750" algn="ctr" defTabSz="1029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3500" dirty="0" smtClean="0">
                <a:solidFill>
                  <a:schemeClr val="tx1"/>
                </a:solidFill>
              </a:rPr>
              <a:t>требований градостроительного плана земельного участка</a:t>
            </a:r>
            <a:r>
              <a:rPr lang="ru-RU" sz="3500" dirty="0">
                <a:solidFill>
                  <a:schemeClr val="tx1"/>
                </a:solidFill>
              </a:rPr>
              <a:t> (</a:t>
            </a:r>
            <a:r>
              <a:rPr lang="ru-RU" sz="3500" dirty="0" smtClean="0">
                <a:solidFill>
                  <a:schemeClr val="tx1"/>
                </a:solidFill>
              </a:rPr>
              <a:t>п.6), </a:t>
            </a:r>
          </a:p>
          <a:p>
            <a:pPr marL="285750" indent="-285750" algn="ctr" defTabSz="1029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3500" dirty="0" smtClean="0">
                <a:solidFill>
                  <a:schemeClr val="tx1"/>
                </a:solidFill>
              </a:rPr>
              <a:t>требований безопасности труда</a:t>
            </a:r>
            <a:r>
              <a:rPr lang="ru-RU" sz="3500" dirty="0">
                <a:solidFill>
                  <a:schemeClr val="tx1"/>
                </a:solidFill>
              </a:rPr>
              <a:t> (</a:t>
            </a:r>
            <a:r>
              <a:rPr lang="ru-RU" sz="3500" dirty="0" smtClean="0">
                <a:solidFill>
                  <a:schemeClr val="tx1"/>
                </a:solidFill>
              </a:rPr>
              <a:t>п.6), </a:t>
            </a:r>
          </a:p>
          <a:p>
            <a:pPr marL="285750" indent="-285750" algn="ctr" defTabSz="1029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3500" dirty="0" smtClean="0">
                <a:solidFill>
                  <a:schemeClr val="tx1"/>
                </a:solidFill>
              </a:rPr>
              <a:t>требований сохранности объектов культурного наследия</a:t>
            </a:r>
            <a:r>
              <a:rPr lang="ru-RU" sz="3500" dirty="0">
                <a:solidFill>
                  <a:schemeClr val="tx1"/>
                </a:solidFill>
              </a:rPr>
              <a:t> (</a:t>
            </a:r>
            <a:r>
              <a:rPr lang="ru-RU" sz="3500" dirty="0" smtClean="0">
                <a:solidFill>
                  <a:schemeClr val="tx1"/>
                </a:solidFill>
              </a:rPr>
              <a:t>п.6). </a:t>
            </a:r>
            <a:endParaRPr lang="ru-RU" sz="35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86200" y="3835400"/>
            <a:ext cx="5863008" cy="81915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4596D1"/>
            </a:solidFill>
            <a:prstDash val="solid"/>
          </a:ln>
          <a:effectLst/>
        </p:spPr>
        <p:txBody>
          <a:bodyPr lIns="72000" tIns="36000" rIns="72000" bIns="36000" anchor="ctr">
            <a:normAutofit/>
          </a:bodyPr>
          <a:lstStyle/>
          <a:p>
            <a:pPr algn="ctr" defTabSz="1029566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</a:rPr>
              <a:t>Несет </a:t>
            </a:r>
            <a:r>
              <a:rPr lang="ru-RU" b="1" dirty="0">
                <a:solidFill>
                  <a:schemeClr val="tx1"/>
                </a:solidFill>
              </a:rPr>
              <a:t>ответственность </a:t>
            </a:r>
            <a:r>
              <a:rPr lang="ru-RU" b="1" dirty="0" smtClean="0">
                <a:solidFill>
                  <a:schemeClr val="tx1"/>
                </a:solidFill>
              </a:rPr>
              <a:t>за (</a:t>
            </a:r>
            <a:r>
              <a:rPr lang="ru-RU" b="1" dirty="0">
                <a:solidFill>
                  <a:schemeClr val="tx1"/>
                </a:solidFill>
              </a:rPr>
              <a:t>п.3</a:t>
            </a:r>
            <a:r>
              <a:rPr lang="ru-RU" b="1" dirty="0" smtClean="0">
                <a:solidFill>
                  <a:schemeClr val="tx1"/>
                </a:solidFill>
              </a:rPr>
              <a:t>):</a:t>
            </a:r>
            <a:endParaRPr lang="ru-RU" b="1" dirty="0">
              <a:solidFill>
                <a:schemeClr val="tx1"/>
              </a:solidFill>
            </a:endParaRPr>
          </a:p>
          <a:p>
            <a:pPr algn="ctr" defTabSz="1029566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- качество,</a:t>
            </a:r>
            <a:endParaRPr lang="ru-RU" dirty="0">
              <a:solidFill>
                <a:schemeClr val="tx1"/>
              </a:solidFill>
            </a:endParaRPr>
          </a:p>
          <a:p>
            <a:pPr algn="ctr" defTabSz="1029566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- соответствие </a:t>
            </a:r>
            <a:r>
              <a:rPr lang="ru-RU" dirty="0">
                <a:solidFill>
                  <a:schemeClr val="tx1"/>
                </a:solidFill>
              </a:rPr>
              <a:t>требованиям проектной документации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86201" y="5472579"/>
            <a:ext cx="2711483" cy="88251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4596D1"/>
            </a:solidFill>
            <a:prstDash val="solid"/>
          </a:ln>
          <a:effectLst/>
        </p:spPr>
        <p:txBody>
          <a:bodyPr lIns="72000" tIns="36000" rIns="72000" bIns="360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/>
                <a:ea typeface="+mn-ea"/>
                <a:cs typeface="Arial"/>
              </a:rPr>
              <a:t>Обеспечение безопасности работ для третьих лиц и окружающей среды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/>
                <a:ea typeface="+mn-ea"/>
                <a:cs typeface="Arial"/>
              </a:rPr>
              <a:t> (п.6)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86201" y="4757004"/>
            <a:ext cx="2711484" cy="61699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4596D1"/>
            </a:solidFill>
            <a:prstDash val="solid"/>
          </a:ln>
          <a:effectLst/>
        </p:spPr>
        <p:txBody>
          <a:bodyPr lIns="72000" tIns="36000" rIns="72000" bIns="360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/>
                <a:ea typeface="+mn-ea"/>
                <a:cs typeface="Arial"/>
              </a:rPr>
              <a:t>Строительный  контроль (п.6)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/>
              <a:ea typeface="+mn-ea"/>
              <a:cs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02987" y="5452687"/>
            <a:ext cx="2946221" cy="88251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4596D1"/>
            </a:solidFill>
            <a:prstDash val="solid"/>
          </a:ln>
          <a:effectLst/>
        </p:spPr>
        <p:txBody>
          <a:bodyPr lIns="72000" tIns="36000" rIns="72000" bIns="360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/>
                <a:ea typeface="+mn-ea"/>
                <a:cs typeface="Arial"/>
              </a:rPr>
              <a:t>Контроль за качеством применяемых строительных материалов (п.6)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802987" y="4769144"/>
            <a:ext cx="2946221" cy="60296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4596D1"/>
            </a:solidFill>
            <a:prstDash val="solid"/>
          </a:ln>
          <a:effectLst/>
        </p:spPr>
        <p:txBody>
          <a:bodyPr lIns="72000" tIns="36000" rIns="72000" bIns="36000" anchor="ctr"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</a:rPr>
              <a:t>Контроль </a:t>
            </a:r>
            <a:r>
              <a:rPr lang="ru-RU" sz="1400" b="1" dirty="0">
                <a:solidFill>
                  <a:schemeClr val="tx1"/>
                </a:solidFill>
              </a:rPr>
              <a:t>сроков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</a:rPr>
              <a:t>(</a:t>
            </a:r>
            <a:r>
              <a:rPr lang="ru-RU" sz="1400" b="1" dirty="0">
                <a:solidFill>
                  <a:schemeClr val="tx1"/>
                </a:solidFill>
              </a:rPr>
              <a:t>п.6</a:t>
            </a:r>
            <a:r>
              <a:rPr lang="ru-RU" sz="1400" b="1" dirty="0" smtClean="0">
                <a:solidFill>
                  <a:schemeClr val="tx1"/>
                </a:solidFill>
              </a:rPr>
              <a:t>)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3" name="Содержимое 2"/>
          <p:cNvSpPr txBox="1">
            <a:spLocks/>
          </p:cNvSpPr>
          <p:nvPr/>
        </p:nvSpPr>
        <p:spPr bwMode="auto">
          <a:xfrm>
            <a:off x="3009900" y="1115878"/>
            <a:ext cx="6739308" cy="5541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53" indent="-180953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20" indent="-177779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1911" indent="-268256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088" indent="-22857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026" indent="-22857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171" indent="-22857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316" indent="-22857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462" indent="-22857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1607" indent="-22857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ru-RU" b="1" kern="0" dirty="0" smtClean="0"/>
              <a:t>Функции ЛИЦА, ОСУЩЕСТВЛЯЮЩЕГО СТРОИТЕЛЬСТВО,</a:t>
            </a:r>
            <a:r>
              <a:rPr lang="ru-RU" b="1" dirty="0" smtClean="0"/>
              <a:t> </a:t>
            </a:r>
            <a:r>
              <a:rPr lang="ru-RU" b="1" dirty="0"/>
              <a:t>отраженные в </a:t>
            </a:r>
            <a:r>
              <a:rPr lang="ru-RU" b="1" dirty="0" err="1"/>
              <a:t>ГрСК</a:t>
            </a:r>
            <a:r>
              <a:rPr lang="ru-RU" b="1" dirty="0"/>
              <a:t> РФ </a:t>
            </a:r>
            <a:endParaRPr lang="ru-RU" kern="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2000" y="4244974"/>
            <a:ext cx="3022600" cy="1896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53" lvl="0" indent="-180953" eaLnBrk="0" hangingPunc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ru-RU" sz="1800" b="1" kern="0" dirty="0">
                <a:solidFill>
                  <a:prstClr val="black"/>
                </a:solidFill>
                <a:latin typeface="Arial"/>
              </a:rPr>
              <a:t>Пункт 3.1. </a:t>
            </a:r>
            <a:r>
              <a:rPr lang="ru-RU" sz="1800" b="1" u="sng" kern="0" dirty="0">
                <a:solidFill>
                  <a:prstClr val="black"/>
                </a:solidFill>
                <a:latin typeface="Arial"/>
              </a:rPr>
              <a:t>Застройщик вправе осуществлять строительство самостоятельно при условии членства в СРО.</a:t>
            </a:r>
          </a:p>
        </p:txBody>
      </p:sp>
    </p:spTree>
    <p:extLst>
      <p:ext uri="{BB962C8B-B14F-4D97-AF65-F5344CB8AC3E}">
        <p14:creationId xmlns:p14="http://schemas.microsoft.com/office/powerpoint/2010/main" xmlns="" val="41150240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19092"/>
            <a:ext cx="8089900" cy="1034129"/>
          </a:xfrm>
        </p:spPr>
        <p:txBody>
          <a:bodyPr/>
          <a:lstStyle/>
          <a:p>
            <a:pPr algn="ctr"/>
            <a:r>
              <a:rPr lang="ru-RU" sz="2800" dirty="0" smtClean="0">
                <a:effectLst/>
              </a:rPr>
              <a:t>ФЗ-372 от 03.07.16  к статье 52 Градостроительного кодекса РФ.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Членство в СРО.</a:t>
            </a:r>
            <a:endParaRPr lang="ru-RU" sz="28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580826"/>
            <a:ext cx="8973873" cy="454057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200" dirty="0" smtClean="0">
                <a:effectLst/>
              </a:rPr>
              <a:t>Пункт 2. Работы по договорам о строительстве объектов </a:t>
            </a:r>
            <a:r>
              <a:rPr lang="ru-RU" sz="2200" dirty="0" err="1" smtClean="0">
                <a:effectLst/>
              </a:rPr>
              <a:t>кап.строительства</a:t>
            </a:r>
            <a:r>
              <a:rPr lang="ru-RU" sz="2200" dirty="0" smtClean="0">
                <a:effectLst/>
              </a:rPr>
              <a:t>, заключенным с застройщиком, техническим заказчиком, должны выполняться только индивидуальным предпринимателем или </a:t>
            </a:r>
            <a:r>
              <a:rPr lang="ru-RU" sz="2200" b="1" u="sng" dirty="0" smtClean="0">
                <a:effectLst/>
              </a:rPr>
              <a:t>юридическим лицом, являющимся членом саморегулируемой организации.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200" dirty="0" smtClean="0">
                <a:effectLst/>
              </a:rPr>
              <a:t>Выполнение работ по строительству по таким договорам обеспечивается </a:t>
            </a:r>
            <a:r>
              <a:rPr lang="ru-RU" sz="2200" b="1" u="sng" dirty="0" smtClean="0">
                <a:effectLst/>
              </a:rPr>
              <a:t>специалистами по организации строительства </a:t>
            </a:r>
            <a:r>
              <a:rPr lang="ru-RU" sz="2200" dirty="0" smtClean="0">
                <a:effectLst/>
              </a:rPr>
              <a:t>(главными инженерами строительства).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    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B1FF1-CCDF-4618-AA96-E8A119FBE8B6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6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80771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241" y="185550"/>
            <a:ext cx="7680960" cy="590931"/>
          </a:xfrm>
        </p:spPr>
        <p:txBody>
          <a:bodyPr/>
          <a:lstStyle/>
          <a:p>
            <a:pPr algn="ctr"/>
            <a:r>
              <a:rPr lang="ru-RU" sz="2400" dirty="0"/>
              <a:t>СНиП 12-01-2004. Организация </a:t>
            </a:r>
            <a:r>
              <a:rPr lang="ru-RU" sz="2400" dirty="0" smtClean="0"/>
              <a:t>строительства. </a:t>
            </a:r>
            <a:r>
              <a:rPr lang="ru-RU" sz="2400" dirty="0" smtClean="0">
                <a:solidFill>
                  <a:srgbClr val="FF0000"/>
                </a:solidFill>
              </a:rPr>
              <a:t>Действует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339" y="1125538"/>
            <a:ext cx="8344561" cy="906462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effectLst/>
              </a:rPr>
              <a:t>П. 3.2 </a:t>
            </a:r>
            <a:r>
              <a:rPr lang="ru-RU" dirty="0">
                <a:effectLst/>
              </a:rPr>
              <a:t>Общее ведение строительства осуществляет лицо, получившее разрешение на строительство (далее - застройщик). В соответствии с действующим законодательством </a:t>
            </a:r>
            <a:r>
              <a:rPr lang="ru-RU" dirty="0" smtClean="0">
                <a:effectLst/>
              </a:rPr>
              <a:t>базовыми </a:t>
            </a:r>
            <a:r>
              <a:rPr lang="ru-RU" dirty="0">
                <a:effectLst/>
              </a:rPr>
              <a:t>функциями застройщика являются:</a:t>
            </a:r>
            <a:br>
              <a:rPr lang="ru-RU" dirty="0">
                <a:effectLst/>
              </a:rPr>
            </a:br>
            <a:endParaRPr lang="ru-RU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B1FF1-CCDF-4618-AA96-E8A119FBE8B6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7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67300" y="2032000"/>
            <a:ext cx="4457700" cy="812800"/>
          </a:xfrm>
          <a:prstGeom prst="rect">
            <a:avLst/>
          </a:prstGeom>
          <a:solidFill>
            <a:srgbClr val="C5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привлечение </a:t>
            </a:r>
            <a:r>
              <a:rPr lang="ru-RU" sz="1400" dirty="0">
                <a:solidFill>
                  <a:schemeClr val="tx1"/>
                </a:solidFill>
              </a:rPr>
              <a:t>в предусмотренных законодательством случаях авторского надзора проектировщика за строительством </a:t>
            </a:r>
            <a:r>
              <a:rPr lang="ru-RU" sz="1400" dirty="0" smtClean="0">
                <a:solidFill>
                  <a:schemeClr val="tx1"/>
                </a:solidFill>
              </a:rPr>
              <a:t>объекта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67300" y="2946400"/>
            <a:ext cx="4457700" cy="812800"/>
          </a:xfrm>
          <a:prstGeom prst="rect">
            <a:avLst/>
          </a:prstGeom>
          <a:solidFill>
            <a:srgbClr val="C5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извещение </a:t>
            </a:r>
            <a:r>
              <a:rPr lang="ru-RU" sz="1400" dirty="0">
                <a:solidFill>
                  <a:schemeClr val="tx1"/>
                </a:solidFill>
              </a:rPr>
              <a:t>о начале любых работ на строительной площадке органов государственного контроля (надзора), которым подконтролен данный </a:t>
            </a:r>
            <a:r>
              <a:rPr lang="ru-RU" sz="1400" dirty="0" smtClean="0">
                <a:solidFill>
                  <a:schemeClr val="tx1"/>
                </a:solidFill>
              </a:rPr>
              <a:t>объект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67300" y="3860800"/>
            <a:ext cx="4457700" cy="812800"/>
          </a:xfrm>
          <a:prstGeom prst="rect">
            <a:avLst/>
          </a:prstGeom>
          <a:solidFill>
            <a:srgbClr val="C5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обеспечение безопасности работ на строительной площадке для окружающей природной среды и </a:t>
            </a:r>
            <a:r>
              <a:rPr lang="ru-RU" sz="1400" dirty="0" smtClean="0">
                <a:solidFill>
                  <a:schemeClr val="tx1"/>
                </a:solidFill>
              </a:rPr>
              <a:t>населения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67300" y="4768850"/>
            <a:ext cx="4457700" cy="812800"/>
          </a:xfrm>
          <a:prstGeom prst="rect">
            <a:avLst/>
          </a:prstGeom>
          <a:solidFill>
            <a:srgbClr val="C5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обеспечение безопасности законченного строительством объекта недвижимости для пользователей, окружающей природной среды и </a:t>
            </a:r>
            <a:r>
              <a:rPr lang="ru-RU" sz="1400" dirty="0" smtClean="0">
                <a:solidFill>
                  <a:schemeClr val="tx1"/>
                </a:solidFill>
              </a:rPr>
              <a:t>населения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7100" y="5689600"/>
            <a:ext cx="5638800" cy="812800"/>
          </a:xfrm>
          <a:prstGeom prst="rect">
            <a:avLst/>
          </a:prstGeom>
          <a:solidFill>
            <a:srgbClr val="C5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принятие решений о начале, приостановке, консервации, прекращении строительства, о вводе законченного строительством объекта недвижимости в </a:t>
            </a:r>
            <a:r>
              <a:rPr lang="ru-RU" sz="1400" dirty="0" smtClean="0">
                <a:solidFill>
                  <a:schemeClr val="tx1"/>
                </a:solidFill>
              </a:rPr>
              <a:t>эксплуатацию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7500" y="2032000"/>
            <a:ext cx="4457700" cy="812800"/>
          </a:xfrm>
          <a:prstGeom prst="rect">
            <a:avLst/>
          </a:prstGeom>
          <a:solidFill>
            <a:srgbClr val="C5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получение </a:t>
            </a:r>
            <a:r>
              <a:rPr lang="ru-RU" sz="1400" dirty="0">
                <a:solidFill>
                  <a:schemeClr val="tx1"/>
                </a:solidFill>
              </a:rPr>
              <a:t>разрешения на </a:t>
            </a:r>
            <a:r>
              <a:rPr lang="ru-RU" sz="1400" dirty="0" smtClean="0">
                <a:solidFill>
                  <a:schemeClr val="tx1"/>
                </a:solidFill>
              </a:rPr>
              <a:t>строительство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7500" y="2946400"/>
            <a:ext cx="4457700" cy="812800"/>
          </a:xfrm>
          <a:prstGeom prst="rect">
            <a:avLst/>
          </a:prstGeom>
          <a:solidFill>
            <a:srgbClr val="C5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получение права ограниченного пользования соседними земельными </a:t>
            </a:r>
            <a:r>
              <a:rPr lang="ru-RU" sz="1400" dirty="0" smtClean="0">
                <a:solidFill>
                  <a:schemeClr val="tx1"/>
                </a:solidFill>
              </a:rPr>
              <a:t>участками </a:t>
            </a:r>
            <a:r>
              <a:rPr lang="ru-RU" sz="1400" dirty="0">
                <a:solidFill>
                  <a:schemeClr val="tx1"/>
                </a:solidFill>
              </a:rPr>
              <a:t>на время </a:t>
            </a:r>
            <a:r>
              <a:rPr lang="ru-RU" sz="1400" dirty="0" smtClean="0">
                <a:solidFill>
                  <a:schemeClr val="tx1"/>
                </a:solidFill>
              </a:rPr>
              <a:t>строительства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7500" y="3860800"/>
            <a:ext cx="4457700" cy="812800"/>
          </a:xfrm>
          <a:prstGeom prst="rect">
            <a:avLst/>
          </a:prstGeom>
          <a:solidFill>
            <a:srgbClr val="C5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привлечение для осуществления работ по возведению объекта недвижимости исполнителя </a:t>
            </a:r>
            <a:r>
              <a:rPr lang="ru-RU" sz="1400" dirty="0" smtClean="0">
                <a:solidFill>
                  <a:schemeClr val="tx1"/>
                </a:solidFill>
              </a:rPr>
              <a:t>работ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7500" y="4768850"/>
            <a:ext cx="4457700" cy="812800"/>
          </a:xfrm>
          <a:prstGeom prst="rect">
            <a:avLst/>
          </a:prstGeom>
          <a:solidFill>
            <a:srgbClr val="C5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обеспечение </a:t>
            </a:r>
            <a:r>
              <a:rPr lang="ru-RU" sz="1400" dirty="0">
                <a:solidFill>
                  <a:schemeClr val="tx1"/>
                </a:solidFill>
              </a:rPr>
              <a:t>строительства проектной документацией, прошедшей экспертизу и утвержденной в установленном </a:t>
            </a:r>
            <a:r>
              <a:rPr lang="ru-RU" sz="1400" dirty="0" smtClean="0">
                <a:solidFill>
                  <a:schemeClr val="tx1"/>
                </a:solidFill>
              </a:rPr>
              <a:t>порядке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4047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7" y="161734"/>
            <a:ext cx="8089900" cy="590931"/>
          </a:xfrm>
        </p:spPr>
        <p:txBody>
          <a:bodyPr/>
          <a:lstStyle/>
          <a:p>
            <a:r>
              <a:rPr lang="ru-RU" sz="2400" dirty="0">
                <a:effectLst/>
              </a:rPr>
              <a:t>Стандарт СРО Организация деятельности Застройщика.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Общие </a:t>
            </a:r>
            <a:r>
              <a:rPr lang="ru-RU" sz="2400" dirty="0" smtClean="0">
                <a:effectLst/>
              </a:rPr>
              <a:t>требования СТО </a:t>
            </a:r>
            <a:r>
              <a:rPr lang="ru-RU" sz="2400" dirty="0">
                <a:effectLst/>
              </a:rPr>
              <a:t>СРО-С 60542960 00037-2014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1" y="781050"/>
            <a:ext cx="9239249" cy="607695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effectLst/>
              </a:rPr>
              <a:t>Общие </a:t>
            </a:r>
            <a:r>
              <a:rPr lang="ru-RU" dirty="0">
                <a:effectLst/>
              </a:rPr>
              <a:t>положения </a:t>
            </a:r>
            <a:endParaRPr lang="ru-RU" dirty="0" smtClean="0">
              <a:effectLst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effectLst/>
              </a:rPr>
              <a:t>Организационные </a:t>
            </a:r>
            <a:r>
              <a:rPr lang="ru-RU" dirty="0">
                <a:effectLst/>
              </a:rPr>
              <a:t>единицы Застройщика </a:t>
            </a:r>
            <a:endParaRPr lang="ru-RU" dirty="0" smtClean="0">
              <a:effectLst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effectLst/>
              </a:rPr>
              <a:t>Функции </a:t>
            </a:r>
            <a:r>
              <a:rPr lang="ru-RU" dirty="0">
                <a:effectLst/>
              </a:rPr>
              <a:t>Застройщика </a:t>
            </a:r>
            <a:endParaRPr lang="ru-RU" dirty="0" smtClean="0">
              <a:effectLst/>
            </a:endParaRPr>
          </a:p>
          <a:p>
            <a:pPr marL="990600" lvl="1" indent="-2667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ru-RU" dirty="0" smtClean="0">
                <a:effectLst/>
              </a:rPr>
              <a:t>В </a:t>
            </a:r>
            <a:r>
              <a:rPr lang="ru-RU" dirty="0">
                <a:effectLst/>
              </a:rPr>
              <a:t>области планирования и контроля размещения, проектирования, </a:t>
            </a:r>
            <a:r>
              <a:rPr lang="ru-RU" dirty="0" smtClean="0">
                <a:effectLst/>
              </a:rPr>
              <a:t>строительства ОИАЭ </a:t>
            </a:r>
            <a:endParaRPr lang="ru-RU" dirty="0">
              <a:effectLst/>
            </a:endParaRPr>
          </a:p>
          <a:p>
            <a:pPr marL="990600" lvl="1" indent="-2667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ru-RU" dirty="0" smtClean="0">
                <a:effectLst/>
              </a:rPr>
              <a:t>В </a:t>
            </a:r>
            <a:r>
              <a:rPr lang="ru-RU" dirty="0">
                <a:effectLst/>
              </a:rPr>
              <a:t>области выбора исполнителей и договорного обеспечения </a:t>
            </a:r>
            <a:r>
              <a:rPr lang="ru-RU" dirty="0" smtClean="0">
                <a:effectLst/>
              </a:rPr>
              <a:t>и учета документации по </a:t>
            </a:r>
            <a:r>
              <a:rPr lang="ru-RU" dirty="0">
                <a:effectLst/>
              </a:rPr>
              <a:t>проекту</a:t>
            </a:r>
          </a:p>
          <a:p>
            <a:pPr marL="990600" lvl="1" indent="-2667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ru-RU" dirty="0" smtClean="0">
                <a:effectLst/>
              </a:rPr>
              <a:t>При </a:t>
            </a:r>
            <a:r>
              <a:rPr lang="ru-RU" dirty="0" err="1">
                <a:effectLst/>
              </a:rPr>
              <a:t>предпроектной</a:t>
            </a:r>
            <a:r>
              <a:rPr lang="ru-RU" dirty="0">
                <a:effectLst/>
              </a:rPr>
              <a:t> подготовке и размещении ОИАЭ</a:t>
            </a:r>
          </a:p>
          <a:p>
            <a:pPr marL="990600" lvl="1" indent="-2667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ru-RU" dirty="0" smtClean="0">
                <a:effectLst/>
              </a:rPr>
              <a:t>В </a:t>
            </a:r>
            <a:r>
              <a:rPr lang="ru-RU" dirty="0">
                <a:effectLst/>
              </a:rPr>
              <a:t>области обеспечения строительства ОИАЭ проектной документацией</a:t>
            </a:r>
          </a:p>
          <a:p>
            <a:pPr marL="990600" lvl="1" indent="-2667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ru-RU" dirty="0" smtClean="0">
                <a:effectLst/>
              </a:rPr>
              <a:t>В </a:t>
            </a:r>
            <a:r>
              <a:rPr lang="ru-RU" dirty="0">
                <a:effectLst/>
              </a:rPr>
              <a:t>области обеспечения строительства ОИАЭ исходно-разрешительной документацией строительства ОИАЭ</a:t>
            </a:r>
          </a:p>
          <a:p>
            <a:pPr marL="990600" lvl="1" indent="-2667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ru-RU" dirty="0" smtClean="0">
                <a:effectLst/>
              </a:rPr>
              <a:t>В </a:t>
            </a:r>
            <a:r>
              <a:rPr lang="ru-RU" dirty="0">
                <a:effectLst/>
              </a:rPr>
              <a:t>области обеспечения строительства ОИАЭ рабочей документацией</a:t>
            </a:r>
          </a:p>
          <a:p>
            <a:pPr marL="990600" lvl="1" indent="-2667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ru-RU" dirty="0" smtClean="0">
                <a:effectLst/>
              </a:rPr>
              <a:t>В </a:t>
            </a:r>
            <a:r>
              <a:rPr lang="ru-RU" dirty="0">
                <a:effectLst/>
              </a:rPr>
              <a:t>области финансирования работ по размещению, проектированию, строительству ОИАЭ</a:t>
            </a:r>
          </a:p>
          <a:p>
            <a:pPr marL="990600" lvl="1" indent="-2667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ru-RU" dirty="0" smtClean="0">
                <a:effectLst/>
              </a:rPr>
              <a:t>В </a:t>
            </a:r>
            <a:r>
              <a:rPr lang="ru-RU" dirty="0">
                <a:effectLst/>
              </a:rPr>
              <a:t>области материально-технического обеспечения строительства ОИАЭ</a:t>
            </a:r>
          </a:p>
          <a:p>
            <a:pPr marL="990600" lvl="1" indent="-2667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ru-RU" dirty="0" smtClean="0">
                <a:effectLst/>
              </a:rPr>
              <a:t>В </a:t>
            </a:r>
            <a:r>
              <a:rPr lang="ru-RU" dirty="0">
                <a:effectLst/>
              </a:rPr>
              <a:t>области освоения площадки строительства ОИАЭ</a:t>
            </a:r>
          </a:p>
          <a:p>
            <a:pPr marL="990600" lvl="1" indent="-2667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ru-RU" dirty="0" smtClean="0">
                <a:effectLst/>
              </a:rPr>
              <a:t>В </a:t>
            </a:r>
            <a:r>
              <a:rPr lang="ru-RU" dirty="0">
                <a:effectLst/>
              </a:rPr>
              <a:t>области организации строительства ОИАЭ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effectLst/>
              </a:rPr>
              <a:t>Планирование </a:t>
            </a:r>
            <a:r>
              <a:rPr lang="ru-RU" dirty="0">
                <a:effectLst/>
              </a:rPr>
              <a:t>и контроль, осуществляемые Застройщиком </a:t>
            </a:r>
            <a:endParaRPr lang="ru-RU" dirty="0" smtClean="0">
              <a:effectLst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effectLst/>
              </a:rPr>
              <a:t>Требования </a:t>
            </a:r>
            <a:r>
              <a:rPr lang="ru-RU" dirty="0">
                <a:effectLst/>
              </a:rPr>
              <a:t>к системе управления проектами Застройщика </a:t>
            </a:r>
            <a:endParaRPr lang="ru-RU" dirty="0" smtClean="0">
              <a:effectLst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effectLst/>
              </a:rPr>
              <a:t>Координация </a:t>
            </a:r>
            <a:r>
              <a:rPr lang="ru-RU" dirty="0">
                <a:effectLst/>
              </a:rPr>
              <a:t>Застройщиком деятельности </a:t>
            </a:r>
            <a:r>
              <a:rPr lang="ru-RU" dirty="0" err="1">
                <a:effectLst/>
              </a:rPr>
              <a:t>Генпроектировщика</a:t>
            </a:r>
            <a:r>
              <a:rPr lang="ru-RU" dirty="0">
                <a:effectLst/>
              </a:rPr>
              <a:t> на этапе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effectLst/>
              </a:rPr>
              <a:t>подготовки проектной документации </a:t>
            </a:r>
            <a:endParaRPr lang="ru-RU" dirty="0" smtClean="0">
              <a:effectLst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effectLst/>
              </a:rPr>
              <a:t>Строительный </a:t>
            </a:r>
            <a:r>
              <a:rPr lang="ru-RU" dirty="0">
                <a:effectLst/>
              </a:rPr>
              <a:t>контроль Застройщика </a:t>
            </a:r>
            <a:endParaRPr lang="ru-RU" dirty="0" smtClean="0">
              <a:effectLst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effectLst/>
              </a:rPr>
              <a:t>Требования </a:t>
            </a:r>
            <a:r>
              <a:rPr lang="ru-RU" dirty="0">
                <a:effectLst/>
              </a:rPr>
              <a:t>к квалификации персонала Застройщика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B1FF1-CCDF-4618-AA96-E8A119FBE8B6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8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66273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332326"/>
            <a:ext cx="8089900" cy="295466"/>
          </a:xfrm>
        </p:spPr>
        <p:txBody>
          <a:bodyPr vert="horz" wrap="square" lIns="0" tIns="0" rIns="0" bIns="0" anchor="ctr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effectLst/>
              </a:rPr>
              <a:t>Исполнение функций застройщика и  стандарта СРО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8152" y="893445"/>
            <a:ext cx="8896348" cy="56692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effectLst/>
              </a:rPr>
              <a:t>Грубые нарушения фиксируемые ОТН при проверке  застройщиков:</a:t>
            </a:r>
          </a:p>
          <a:p>
            <a:pPr marL="0" indent="0">
              <a:buNone/>
            </a:pPr>
            <a:endParaRPr lang="ru-RU" sz="2400" b="1" dirty="0" smtClean="0">
              <a:effectLst/>
            </a:endParaRPr>
          </a:p>
          <a:p>
            <a:pPr marL="0" indent="0">
              <a:buNone/>
            </a:pPr>
            <a:endParaRPr lang="ru-RU" sz="2400" b="1" dirty="0" smtClean="0">
              <a:effectLst/>
            </a:endParaRPr>
          </a:p>
          <a:p>
            <a:pPr marL="0" indent="0">
              <a:buNone/>
            </a:pPr>
            <a:endParaRPr lang="ru-RU" sz="2000" b="1" dirty="0" smtClean="0">
              <a:effectLst/>
            </a:endParaRPr>
          </a:p>
          <a:p>
            <a:pPr marL="0" indent="0">
              <a:buNone/>
            </a:pPr>
            <a:endParaRPr lang="ru-RU" sz="2000" b="1" dirty="0">
              <a:effectLst/>
            </a:endParaRPr>
          </a:p>
          <a:p>
            <a:pPr marL="0" indent="0">
              <a:buNone/>
            </a:pPr>
            <a:endParaRPr lang="ru-RU" sz="2000" b="1" dirty="0" smtClean="0">
              <a:effectLst/>
            </a:endParaRPr>
          </a:p>
          <a:p>
            <a:pPr marL="0" indent="0">
              <a:buNone/>
            </a:pPr>
            <a:endParaRPr lang="ru-RU" sz="2000" b="1" dirty="0">
              <a:effectLst/>
            </a:endParaRPr>
          </a:p>
          <a:p>
            <a:pPr marL="0" indent="0">
              <a:buNone/>
            </a:pPr>
            <a:endParaRPr lang="ru-RU" sz="2000" b="1" dirty="0" smtClean="0">
              <a:effectLst/>
            </a:endParaRPr>
          </a:p>
          <a:p>
            <a:pPr marL="0" indent="0">
              <a:buNone/>
            </a:pPr>
            <a:endParaRPr lang="ru-RU" sz="2000" b="1" dirty="0" smtClean="0">
              <a:effectLst/>
            </a:endParaRPr>
          </a:p>
          <a:p>
            <a:pPr marL="0" indent="0">
              <a:buNone/>
            </a:pPr>
            <a:endParaRPr lang="ru-RU" sz="2000" b="1" dirty="0" smtClean="0">
              <a:effectLst/>
            </a:endParaRPr>
          </a:p>
          <a:p>
            <a:pPr marL="0" indent="0">
              <a:buNone/>
            </a:pPr>
            <a:endParaRPr lang="ru-RU" sz="2400" b="1" dirty="0" smtClean="0">
              <a:effectLst/>
            </a:endParaRPr>
          </a:p>
          <a:p>
            <a:pPr marL="0" indent="0">
              <a:buNone/>
            </a:pPr>
            <a:r>
              <a:rPr lang="ru-RU" sz="2400" b="1" dirty="0" smtClean="0">
                <a:effectLst/>
              </a:rPr>
              <a:t>На Ростовской АЭС функции застройщика выполняются образцово.</a:t>
            </a:r>
          </a:p>
          <a:p>
            <a:pPr marL="0" indent="0">
              <a:buNone/>
            </a:pPr>
            <a:r>
              <a:rPr lang="ru-RU" sz="1800" b="1" dirty="0" smtClean="0">
                <a:effectLst/>
              </a:rPr>
              <a:t>Деятельность застройщика полностью охватывает функции технического заказчика</a:t>
            </a:r>
          </a:p>
          <a:p>
            <a:pPr marL="0" indent="0">
              <a:buNone/>
            </a:pPr>
            <a:endParaRPr lang="ru-RU" sz="1800" b="1" dirty="0" smtClean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B1FF1-CCDF-4618-AA96-E8A119FBE8B6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9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90650" y="1809750"/>
            <a:ext cx="7318375" cy="698500"/>
          </a:xfrm>
          <a:prstGeom prst="rect">
            <a:avLst/>
          </a:prstGeom>
          <a:solidFill>
            <a:srgbClr val="C5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3274"/>
                </a:solidFill>
              </a:rPr>
              <a:t>Выполнение работ без оформления передачи площадки генподрядчику, без получения лицензии и разрешения на </a:t>
            </a:r>
            <a:r>
              <a:rPr lang="ru-RU" sz="1400" b="1" dirty="0" smtClean="0">
                <a:solidFill>
                  <a:srgbClr val="003274"/>
                </a:solidFill>
              </a:rPr>
              <a:t>строительство</a:t>
            </a:r>
            <a:endParaRPr lang="ru-RU" sz="1400" dirty="0">
              <a:solidFill>
                <a:srgbClr val="00327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0650" y="2581275"/>
            <a:ext cx="7318375" cy="698500"/>
          </a:xfrm>
          <a:prstGeom prst="rect">
            <a:avLst/>
          </a:prstGeom>
          <a:solidFill>
            <a:srgbClr val="C5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3274"/>
                </a:solidFill>
              </a:rPr>
              <a:t>Недостаточный контроль качества со стороны застройщика</a:t>
            </a:r>
            <a:endParaRPr lang="ru-RU" sz="1400" dirty="0">
              <a:solidFill>
                <a:srgbClr val="003274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90650" y="3362325"/>
            <a:ext cx="7318375" cy="698500"/>
          </a:xfrm>
          <a:prstGeom prst="rect">
            <a:avLst/>
          </a:prstGeom>
          <a:solidFill>
            <a:srgbClr val="C5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rgbClr val="003274"/>
                </a:solidFill>
              </a:rPr>
              <a:t>Нагружение</a:t>
            </a:r>
            <a:r>
              <a:rPr lang="ru-RU" sz="1400" b="1" dirty="0" smtClean="0">
                <a:solidFill>
                  <a:srgbClr val="003274"/>
                </a:solidFill>
              </a:rPr>
              <a:t> </a:t>
            </a:r>
            <a:r>
              <a:rPr lang="ru-RU" sz="1400" b="1" dirty="0">
                <a:solidFill>
                  <a:srgbClr val="003274"/>
                </a:solidFill>
              </a:rPr>
              <a:t>конструкций не сданных по акту скрытых работ</a:t>
            </a:r>
            <a:endParaRPr lang="ru-RU" sz="1400" dirty="0">
              <a:solidFill>
                <a:srgbClr val="003274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90649" y="4130675"/>
            <a:ext cx="7318375" cy="698500"/>
          </a:xfrm>
          <a:prstGeom prst="rect">
            <a:avLst/>
          </a:prstGeom>
          <a:solidFill>
            <a:srgbClr val="C5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3274"/>
                </a:solidFill>
              </a:rPr>
              <a:t>Нарушение технологии выполнения </a:t>
            </a:r>
            <a:r>
              <a:rPr lang="ru-RU" sz="1400" b="1" dirty="0" smtClean="0">
                <a:solidFill>
                  <a:srgbClr val="003274"/>
                </a:solidFill>
              </a:rPr>
              <a:t>работ</a:t>
            </a:r>
            <a:endParaRPr lang="ru-RU" sz="1400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19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2147483647&quot;/&gt;&lt;m_chDecimalSymbol17909&gt;.&lt;/m_chDecimalSymbol17909&gt;&lt;m_nGroupingDigits17909 val=&quot;2147483647&quot;/&gt;&lt;/m_precDefault&gt;&lt;/CDefaultPrec&gt;&lt;/root&gt;"/>
  <p:tag name="THINKCELLUNDODONOTDELETE" val="411"/>
</p:tagLst>
</file>

<file path=ppt/theme/theme1.xml><?xml version="1.0" encoding="utf-8"?>
<a:theme xmlns:a="http://schemas.openxmlformats.org/drawingml/2006/main" name="b-default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a-content">
  <a:themeElements>
    <a:clrScheme name="a-conten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Оформление по умолчанию">
  <a:themeElements>
    <a:clrScheme name="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1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a-default">
  <a:themeElements>
    <a:clrScheme name="a-defaul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_a-default">
  <a:themeElements>
    <a:clrScheme name="a-defaul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_a-default">
  <a:themeElements>
    <a:clrScheme name="a-defaul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4_a-default">
  <a:themeElements>
    <a:clrScheme name="a-defaul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36000" rIns="0" rtlCol="0">
        <a:spAutoFit/>
      </a:bodyPr>
      <a:lstStyle>
        <a:defPPr>
          <a:defRPr sz="1000" dirty="0" smtClean="0"/>
        </a:defPPr>
      </a:lstStyle>
    </a:txDef>
  </a:objectDefaults>
  <a:extraClrSchemeLst>
    <a:extraClrScheme>
      <a:clrScheme name="a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ШАБЛОН ДЛЯ СЛАЙДОВ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Тема Office">
  <a:themeElements>
    <a:clrScheme name="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4596D1"/>
      </a:accent1>
      <a:accent2>
        <a:srgbClr val="003274"/>
      </a:accent2>
      <a:accent3>
        <a:srgbClr val="FFFFFF"/>
      </a:accent3>
      <a:accent4>
        <a:srgbClr val="363637"/>
      </a:accent4>
      <a:accent5>
        <a:srgbClr val="B0C9E5"/>
      </a:accent5>
      <a:accent6>
        <a:srgbClr val="002C68"/>
      </a:accent6>
      <a:hlink>
        <a:srgbClr val="025EA1"/>
      </a:hlink>
      <a:folHlink>
        <a:srgbClr val="6CAED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-default">
  <a:themeElements>
    <a:clrScheme name="a-defaul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95422</TotalTime>
  <Words>1764</Words>
  <Application>Microsoft Office PowerPoint</Application>
  <PresentationFormat>Лист A4 (210x297 мм)</PresentationFormat>
  <Paragraphs>193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20</vt:i4>
      </vt:variant>
      <vt:variant>
        <vt:lpstr>Заголовки слайдов</vt:lpstr>
      </vt:variant>
      <vt:variant>
        <vt:i4>15</vt:i4>
      </vt:variant>
    </vt:vector>
  </HeadingPairs>
  <TitlesOfParts>
    <vt:vector size="35" baseType="lpstr">
      <vt:lpstr>b-default</vt:lpstr>
      <vt:lpstr>1_b-default</vt:lpstr>
      <vt:lpstr>a-default</vt:lpstr>
      <vt:lpstr>2_b-default</vt:lpstr>
      <vt:lpstr>3_b-default</vt:lpstr>
      <vt:lpstr>4_b-default</vt:lpstr>
      <vt:lpstr>5_b-default</vt:lpstr>
      <vt:lpstr>6_b-default</vt:lpstr>
      <vt:lpstr>7_b-default</vt:lpstr>
      <vt:lpstr>8_b-default</vt:lpstr>
      <vt:lpstr>9_b-default</vt:lpstr>
      <vt:lpstr>10_b-default</vt:lpstr>
      <vt:lpstr>1_a-content</vt:lpstr>
      <vt:lpstr>Оформление по умолчанию</vt:lpstr>
      <vt:lpstr>11_b-default</vt:lpstr>
      <vt:lpstr>1_a-default</vt:lpstr>
      <vt:lpstr>2_a-default</vt:lpstr>
      <vt:lpstr>3_a-default</vt:lpstr>
      <vt:lpstr>4_a-default</vt:lpstr>
      <vt:lpstr>ШАБЛОН ДЛЯ СЛАЙДОВ</vt:lpstr>
      <vt:lpstr>Слайд 1</vt:lpstr>
      <vt:lpstr>Нормативная база</vt:lpstr>
      <vt:lpstr>Нормативная база</vt:lpstr>
      <vt:lpstr>Градостроительный кодекс РФ с изм. ФЗ-372 от 03.07.16.  Анализ функций застройщика. Статья 52.</vt:lpstr>
      <vt:lpstr>Градостроительный кодекс РФ с изм. ФЗ-372 от 03.07.16.  Анализ функций застройщика. Статья 52.</vt:lpstr>
      <vt:lpstr>ФЗ-372 от 03.07.16  к статье 52 Градостроительного кодекса РФ. Членство в СРО.</vt:lpstr>
      <vt:lpstr>СНиП 12-01-2004. Организация строительства. Действует. </vt:lpstr>
      <vt:lpstr>Стандарт СРО Организация деятельности Застройщика. Общие требования СТО СРО-С 60542960 00037-2014</vt:lpstr>
      <vt:lpstr>Исполнение функций застройщика и  стандарта СРО </vt:lpstr>
      <vt:lpstr>Анализ выполнения функций застройщика и технического заказчика дирекцией Ростовской АЭС.</vt:lpstr>
      <vt:lpstr>Требования к Техническому заказчику при сооружении ОИАЭ</vt:lpstr>
      <vt:lpstr>Функции застройщика и новые компетенции</vt:lpstr>
      <vt:lpstr>Проект решения</vt:lpstr>
      <vt:lpstr>Проект решения</vt:lpstr>
      <vt:lpstr>Слайд 15</vt:lpstr>
    </vt:vector>
  </TitlesOfParts>
  <Company>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Шаблоны слайдов</dc:title>
  <dc:creator>НБ</dc:creator>
  <cp:lastModifiedBy>yakovlev</cp:lastModifiedBy>
  <cp:revision>8735</cp:revision>
  <cp:lastPrinted>2016-07-21T10:21:42Z</cp:lastPrinted>
  <dcterms:created xsi:type="dcterms:W3CDTF">2013-05-20T06:26:48Z</dcterms:created>
  <dcterms:modified xsi:type="dcterms:W3CDTF">2016-07-22T06:54:46Z</dcterms:modified>
</cp:coreProperties>
</file>