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8" r:id="rId2"/>
    <p:sldMasterId id="2147483734" r:id="rId3"/>
    <p:sldMasterId id="2147483746" r:id="rId4"/>
  </p:sldMasterIdLst>
  <p:notesMasterIdLst>
    <p:notesMasterId r:id="rId21"/>
  </p:notesMasterIdLst>
  <p:handoutMasterIdLst>
    <p:handoutMasterId r:id="rId22"/>
  </p:handoutMasterIdLst>
  <p:sldIdLst>
    <p:sldId id="566" r:id="rId5"/>
    <p:sldId id="602" r:id="rId6"/>
    <p:sldId id="596" r:id="rId7"/>
    <p:sldId id="609" r:id="rId8"/>
    <p:sldId id="604" r:id="rId9"/>
    <p:sldId id="605" r:id="rId10"/>
    <p:sldId id="607" r:id="rId11"/>
    <p:sldId id="617" r:id="rId12"/>
    <p:sldId id="619" r:id="rId13"/>
    <p:sldId id="606" r:id="rId14"/>
    <p:sldId id="611" r:id="rId15"/>
    <p:sldId id="613" r:id="rId16"/>
    <p:sldId id="584" r:id="rId17"/>
    <p:sldId id="585" r:id="rId18"/>
    <p:sldId id="610" r:id="rId19"/>
    <p:sldId id="621" r:id="rId20"/>
  </p:sldIdLst>
  <p:sldSz cx="11161713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947"/>
    <a:srgbClr val="EDF0F7"/>
    <a:srgbClr val="78D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7" autoAdjust="0"/>
    <p:restoredTop sz="98054" autoAdjust="0"/>
  </p:normalViewPr>
  <p:slideViewPr>
    <p:cSldViewPr>
      <p:cViewPr>
        <p:scale>
          <a:sx n="88" d="100"/>
          <a:sy n="88" d="100"/>
        </p:scale>
        <p:origin x="-710" y="-58"/>
      </p:cViewPr>
      <p:guideLst>
        <p:guide orient="horz" pos="2160"/>
        <p:guide pos="3516"/>
      </p:guideLst>
    </p:cSldViewPr>
  </p:slideViewPr>
  <p:outlineViewPr>
    <p:cViewPr>
      <p:scale>
        <a:sx n="33" d="100"/>
        <a:sy n="33" d="100"/>
      </p:scale>
      <p:origin x="67" y="1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221" y="-82"/>
      </p:cViewPr>
      <p:guideLst>
        <p:guide orient="horz" pos="313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FE523-64C1-4506-8457-11710B8515FC}" type="doc">
      <dgm:prSet loTypeId="urn:microsoft.com/office/officeart/2005/8/layout/vList6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838211F3-754F-4525-B57B-5A0226B0280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Формы  взаимодействия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507782-8997-467C-8902-7EEFB641B274}" type="parTrans" cxnId="{59AAEDB4-C844-4A64-BDC4-3E6979E1A146}">
      <dgm:prSet/>
      <dgm:spPr/>
      <dgm:t>
        <a:bodyPr/>
        <a:lstStyle/>
        <a:p>
          <a:endParaRPr lang="ru-RU"/>
        </a:p>
      </dgm:t>
    </dgm:pt>
    <dgm:pt modelId="{F46A0ABD-14DB-4D60-BE0D-9D2B28E7FEF4}" type="sibTrans" cxnId="{59AAEDB4-C844-4A64-BDC4-3E6979E1A146}">
      <dgm:prSet/>
      <dgm:spPr/>
      <dgm:t>
        <a:bodyPr/>
        <a:lstStyle/>
        <a:p>
          <a:endParaRPr lang="ru-RU"/>
        </a:p>
      </dgm:t>
    </dgm:pt>
    <dgm:pt modelId="{0AD28E78-36AD-49C4-B972-31C87B64E8CF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Соглашения о взаимодействии и сотрудничестве   (двусторонние, трехсторонние);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19846C7-E69C-4DDF-BACC-6703B90C435B}" type="parTrans" cxnId="{CE51DCF5-3355-41E4-BB16-DBDEF3616336}">
      <dgm:prSet/>
      <dgm:spPr/>
      <dgm:t>
        <a:bodyPr/>
        <a:lstStyle/>
        <a:p>
          <a:endParaRPr lang="ru-RU"/>
        </a:p>
      </dgm:t>
    </dgm:pt>
    <dgm:pt modelId="{6FB758E0-F496-4AFC-B1AE-930BC580C813}" type="sibTrans" cxnId="{CE51DCF5-3355-41E4-BB16-DBDEF3616336}">
      <dgm:prSet/>
      <dgm:spPr/>
      <dgm:t>
        <a:bodyPr/>
        <a:lstStyle/>
        <a:p>
          <a:endParaRPr lang="ru-RU"/>
        </a:p>
      </dgm:t>
    </dgm:pt>
    <dgm:pt modelId="{726570C4-AD5D-4B30-8598-D58FD81B4E17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Договоры на оказание образовательных услуг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98FE157-95C3-4CF4-95A8-4FC19A722E0E}" type="parTrans" cxnId="{05E7762F-3374-43AC-8AC9-7F2765E5E1EB}">
      <dgm:prSet/>
      <dgm:spPr/>
      <dgm:t>
        <a:bodyPr/>
        <a:lstStyle/>
        <a:p>
          <a:endParaRPr lang="ru-RU"/>
        </a:p>
      </dgm:t>
    </dgm:pt>
    <dgm:pt modelId="{87399770-12CC-4C5B-A9F7-FC8C85D3522B}" type="sibTrans" cxnId="{05E7762F-3374-43AC-8AC9-7F2765E5E1EB}">
      <dgm:prSet/>
      <dgm:spPr/>
      <dgm:t>
        <a:bodyPr/>
        <a:lstStyle/>
        <a:p>
          <a:endParaRPr lang="ru-RU"/>
        </a:p>
      </dgm:t>
    </dgm:pt>
    <dgm:pt modelId="{811B293A-A90D-4E63-8F89-83518D06162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Источники финансирования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662D2A0-876E-4DB9-8D96-A890FA81C3F7}" type="parTrans" cxnId="{8309D3D6-37FD-4DD4-94C3-C313A0A5F5F2}">
      <dgm:prSet/>
      <dgm:spPr/>
      <dgm:t>
        <a:bodyPr/>
        <a:lstStyle/>
        <a:p>
          <a:endParaRPr lang="ru-RU"/>
        </a:p>
      </dgm:t>
    </dgm:pt>
    <dgm:pt modelId="{AF62515F-1F9C-4829-AC5F-005D847B349F}" type="sibTrans" cxnId="{8309D3D6-37FD-4DD4-94C3-C313A0A5F5F2}">
      <dgm:prSet/>
      <dgm:spPr/>
      <dgm:t>
        <a:bodyPr/>
        <a:lstStyle/>
        <a:p>
          <a:endParaRPr lang="ru-RU"/>
        </a:p>
      </dgm:t>
    </dgm:pt>
    <dgm:pt modelId="{696F8823-A335-4A73-87A3-9C17ABC5943F}">
      <dgm:prSet phldrT="[Текст]" custT="1"/>
      <dgm:spPr/>
      <dgm:t>
        <a:bodyPr/>
        <a:lstStyle/>
        <a:p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Средства организации</a:t>
          </a:r>
          <a:endParaRPr lang="ru-RU" sz="1500" b="1" dirty="0">
            <a:latin typeface="Times New Roman" pitchFamily="18" charset="0"/>
            <a:cs typeface="Times New Roman" pitchFamily="18" charset="0"/>
          </a:endParaRPr>
        </a:p>
      </dgm:t>
    </dgm:pt>
    <dgm:pt modelId="{38FD2B1F-D9FC-4E95-9E32-672D4F2E6D44}" type="parTrans" cxnId="{D99647D6-30D1-447C-AA76-D8A8E349F77A}">
      <dgm:prSet/>
      <dgm:spPr/>
      <dgm:t>
        <a:bodyPr/>
        <a:lstStyle/>
        <a:p>
          <a:endParaRPr lang="ru-RU"/>
        </a:p>
      </dgm:t>
    </dgm:pt>
    <dgm:pt modelId="{D7212482-5334-49F0-9219-15A1D4EF983C}" type="sibTrans" cxnId="{D99647D6-30D1-447C-AA76-D8A8E349F77A}">
      <dgm:prSet/>
      <dgm:spPr/>
      <dgm:t>
        <a:bodyPr/>
        <a:lstStyle/>
        <a:p>
          <a:endParaRPr lang="ru-RU"/>
        </a:p>
      </dgm:t>
    </dgm:pt>
    <dgm:pt modelId="{EE7B93D5-597A-4F12-8876-3242F5E4F0EF}">
      <dgm:prSet phldrT="[Текст]" custT="1"/>
      <dgm:spPr/>
      <dgm:t>
        <a:bodyPr/>
        <a:lstStyle/>
        <a:p>
          <a:endParaRPr lang="ru-RU" sz="1200" b="1" dirty="0"/>
        </a:p>
      </dgm:t>
    </dgm:pt>
    <dgm:pt modelId="{8A5A8FDC-D7FD-46AA-B40D-02DC11E71C14}" type="parTrans" cxnId="{CD41A582-1B11-4FE0-BB82-32D89E1029DD}">
      <dgm:prSet/>
      <dgm:spPr/>
      <dgm:t>
        <a:bodyPr/>
        <a:lstStyle/>
        <a:p>
          <a:endParaRPr lang="ru-RU"/>
        </a:p>
      </dgm:t>
    </dgm:pt>
    <dgm:pt modelId="{4B53ECD4-5A43-4420-A2B2-CD6E86516580}" type="sibTrans" cxnId="{CD41A582-1B11-4FE0-BB82-32D89E1029DD}">
      <dgm:prSet/>
      <dgm:spPr/>
      <dgm:t>
        <a:bodyPr/>
        <a:lstStyle/>
        <a:p>
          <a:endParaRPr lang="ru-RU"/>
        </a:p>
      </dgm:t>
    </dgm:pt>
    <dgm:pt modelId="{6A7D59BE-C725-4DCB-BB60-5B074A6E5B0C}" type="pres">
      <dgm:prSet presAssocID="{C75FE523-64C1-4506-8457-11710B8515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BC68A2-2E86-45F0-8666-633A409938F9}" type="pres">
      <dgm:prSet presAssocID="{838211F3-754F-4525-B57B-5A0226B02808}" presName="linNode" presStyleCnt="0"/>
      <dgm:spPr/>
    </dgm:pt>
    <dgm:pt modelId="{BA93AF20-F1A7-4AA2-953D-4CE8A308A582}" type="pres">
      <dgm:prSet presAssocID="{838211F3-754F-4525-B57B-5A0226B02808}" presName="parentShp" presStyleLbl="node1" presStyleIdx="0" presStyleCnt="2" custScaleY="20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64AF-3476-4639-A9B1-5196FF927A4A}" type="pres">
      <dgm:prSet presAssocID="{838211F3-754F-4525-B57B-5A0226B02808}" presName="childShp" presStyleLbl="bgAccFollowNode1" presStyleIdx="0" presStyleCnt="2" custScaleY="242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40C4F-424F-4CB3-8D6F-7A0F88EE4330}" type="pres">
      <dgm:prSet presAssocID="{F46A0ABD-14DB-4D60-BE0D-9D2B28E7FEF4}" presName="spacing" presStyleCnt="0"/>
      <dgm:spPr/>
    </dgm:pt>
    <dgm:pt modelId="{791C08D2-8A48-4AAF-AB5A-19D043DF454D}" type="pres">
      <dgm:prSet presAssocID="{811B293A-A90D-4E63-8F89-83518D061629}" presName="linNode" presStyleCnt="0"/>
      <dgm:spPr/>
    </dgm:pt>
    <dgm:pt modelId="{CDC8347A-DAE8-4F9D-AE12-466E8D5A95AB}" type="pres">
      <dgm:prSet presAssocID="{811B293A-A90D-4E63-8F89-83518D061629}" presName="parentShp" presStyleLbl="node1" presStyleIdx="1" presStyleCnt="2" custScaleX="101940" custScaleY="156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5C1C4-EB33-4600-A1B1-F9B75D0E7A42}" type="pres">
      <dgm:prSet presAssocID="{811B293A-A90D-4E63-8F89-83518D061629}" presName="childShp" presStyleLbl="bgAccFollowNode1" presStyleIdx="1" presStyleCnt="2" custScaleY="191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F9700A-3A2C-4D48-9412-FDE341EE8948}" type="presOf" srcId="{726570C4-AD5D-4B30-8598-D58FD81B4E17}" destId="{EA8D64AF-3476-4639-A9B1-5196FF927A4A}" srcOrd="0" destOrd="1" presId="urn:microsoft.com/office/officeart/2005/8/layout/vList6"/>
    <dgm:cxn modelId="{BC4A1128-8CDA-4102-A91F-FEA5BB473D8F}" type="presOf" srcId="{696F8823-A335-4A73-87A3-9C17ABC5943F}" destId="{AA55C1C4-EB33-4600-A1B1-F9B75D0E7A42}" srcOrd="0" destOrd="1" presId="urn:microsoft.com/office/officeart/2005/8/layout/vList6"/>
    <dgm:cxn modelId="{13E6A351-1A38-4C55-97F1-6523CD301896}" type="presOf" srcId="{838211F3-754F-4525-B57B-5A0226B02808}" destId="{BA93AF20-F1A7-4AA2-953D-4CE8A308A582}" srcOrd="0" destOrd="0" presId="urn:microsoft.com/office/officeart/2005/8/layout/vList6"/>
    <dgm:cxn modelId="{05E7762F-3374-43AC-8AC9-7F2765E5E1EB}" srcId="{838211F3-754F-4525-B57B-5A0226B02808}" destId="{726570C4-AD5D-4B30-8598-D58FD81B4E17}" srcOrd="1" destOrd="0" parTransId="{198FE157-95C3-4CF4-95A8-4FC19A722E0E}" sibTransId="{87399770-12CC-4C5B-A9F7-FC8C85D3522B}"/>
    <dgm:cxn modelId="{8DC5D480-95E9-4751-92F5-4E64283432C7}" type="presOf" srcId="{0AD28E78-36AD-49C4-B972-31C87B64E8CF}" destId="{EA8D64AF-3476-4639-A9B1-5196FF927A4A}" srcOrd="0" destOrd="0" presId="urn:microsoft.com/office/officeart/2005/8/layout/vList6"/>
    <dgm:cxn modelId="{D99647D6-30D1-447C-AA76-D8A8E349F77A}" srcId="{811B293A-A90D-4E63-8F89-83518D061629}" destId="{696F8823-A335-4A73-87A3-9C17ABC5943F}" srcOrd="1" destOrd="0" parTransId="{38FD2B1F-D9FC-4E95-9E32-672D4F2E6D44}" sibTransId="{D7212482-5334-49F0-9219-15A1D4EF983C}"/>
    <dgm:cxn modelId="{CD41A582-1B11-4FE0-BB82-32D89E1029DD}" srcId="{811B293A-A90D-4E63-8F89-83518D061629}" destId="{EE7B93D5-597A-4F12-8876-3242F5E4F0EF}" srcOrd="0" destOrd="0" parTransId="{8A5A8FDC-D7FD-46AA-B40D-02DC11E71C14}" sibTransId="{4B53ECD4-5A43-4420-A2B2-CD6E86516580}"/>
    <dgm:cxn modelId="{7546A2AE-3B23-462F-993B-F4CC8CCB1F28}" type="presOf" srcId="{C75FE523-64C1-4506-8457-11710B8515FC}" destId="{6A7D59BE-C725-4DCB-BB60-5B074A6E5B0C}" srcOrd="0" destOrd="0" presId="urn:microsoft.com/office/officeart/2005/8/layout/vList6"/>
    <dgm:cxn modelId="{59AAEDB4-C844-4A64-BDC4-3E6979E1A146}" srcId="{C75FE523-64C1-4506-8457-11710B8515FC}" destId="{838211F3-754F-4525-B57B-5A0226B02808}" srcOrd="0" destOrd="0" parTransId="{6B507782-8997-467C-8902-7EEFB641B274}" sibTransId="{F46A0ABD-14DB-4D60-BE0D-9D2B28E7FEF4}"/>
    <dgm:cxn modelId="{351D70CE-72E8-4BBA-85E0-8BAB8490C11B}" type="presOf" srcId="{EE7B93D5-597A-4F12-8876-3242F5E4F0EF}" destId="{AA55C1C4-EB33-4600-A1B1-F9B75D0E7A42}" srcOrd="0" destOrd="0" presId="urn:microsoft.com/office/officeart/2005/8/layout/vList6"/>
    <dgm:cxn modelId="{CE56FA6C-2A07-4FAA-A7E7-50CC2C2CD398}" type="presOf" srcId="{811B293A-A90D-4E63-8F89-83518D061629}" destId="{CDC8347A-DAE8-4F9D-AE12-466E8D5A95AB}" srcOrd="0" destOrd="0" presId="urn:microsoft.com/office/officeart/2005/8/layout/vList6"/>
    <dgm:cxn modelId="{8309D3D6-37FD-4DD4-94C3-C313A0A5F5F2}" srcId="{C75FE523-64C1-4506-8457-11710B8515FC}" destId="{811B293A-A90D-4E63-8F89-83518D061629}" srcOrd="1" destOrd="0" parTransId="{F662D2A0-876E-4DB9-8D96-A890FA81C3F7}" sibTransId="{AF62515F-1F9C-4829-AC5F-005D847B349F}"/>
    <dgm:cxn modelId="{CE51DCF5-3355-41E4-BB16-DBDEF3616336}" srcId="{838211F3-754F-4525-B57B-5A0226B02808}" destId="{0AD28E78-36AD-49C4-B972-31C87B64E8CF}" srcOrd="0" destOrd="0" parTransId="{619846C7-E69C-4DDF-BACC-6703B90C435B}" sibTransId="{6FB758E0-F496-4AFC-B1AE-930BC580C813}"/>
    <dgm:cxn modelId="{F8D517E8-C484-419C-ADFD-BBE52E62DD54}" type="presParOf" srcId="{6A7D59BE-C725-4DCB-BB60-5B074A6E5B0C}" destId="{C0BC68A2-2E86-45F0-8666-633A409938F9}" srcOrd="0" destOrd="0" presId="urn:microsoft.com/office/officeart/2005/8/layout/vList6"/>
    <dgm:cxn modelId="{3E08F52D-0188-4BDC-A226-16C64F492502}" type="presParOf" srcId="{C0BC68A2-2E86-45F0-8666-633A409938F9}" destId="{BA93AF20-F1A7-4AA2-953D-4CE8A308A582}" srcOrd="0" destOrd="0" presId="urn:microsoft.com/office/officeart/2005/8/layout/vList6"/>
    <dgm:cxn modelId="{3310980C-2D4B-418A-BE54-0EC48A895148}" type="presParOf" srcId="{C0BC68A2-2E86-45F0-8666-633A409938F9}" destId="{EA8D64AF-3476-4639-A9B1-5196FF927A4A}" srcOrd="1" destOrd="0" presId="urn:microsoft.com/office/officeart/2005/8/layout/vList6"/>
    <dgm:cxn modelId="{07974EFA-BC89-4DBF-BBBF-1560DE77155D}" type="presParOf" srcId="{6A7D59BE-C725-4DCB-BB60-5B074A6E5B0C}" destId="{18E40C4F-424F-4CB3-8D6F-7A0F88EE4330}" srcOrd="1" destOrd="0" presId="urn:microsoft.com/office/officeart/2005/8/layout/vList6"/>
    <dgm:cxn modelId="{40E92A3D-D88B-4419-8AED-D331A3F19191}" type="presParOf" srcId="{6A7D59BE-C725-4DCB-BB60-5B074A6E5B0C}" destId="{791C08D2-8A48-4AAF-AB5A-19D043DF454D}" srcOrd="2" destOrd="0" presId="urn:microsoft.com/office/officeart/2005/8/layout/vList6"/>
    <dgm:cxn modelId="{84B132C8-2BCD-4665-9138-B2BDBDCB3B4F}" type="presParOf" srcId="{791C08D2-8A48-4AAF-AB5A-19D043DF454D}" destId="{CDC8347A-DAE8-4F9D-AE12-466E8D5A95AB}" srcOrd="0" destOrd="0" presId="urn:microsoft.com/office/officeart/2005/8/layout/vList6"/>
    <dgm:cxn modelId="{6ECFA653-EBCD-4D26-B231-ECCE5B27C274}" type="presParOf" srcId="{791C08D2-8A48-4AAF-AB5A-19D043DF454D}" destId="{AA55C1C4-EB33-4600-A1B1-F9B75D0E7A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FE523-64C1-4506-8457-11710B8515FC}" type="doc">
      <dgm:prSet loTypeId="urn:microsoft.com/office/officeart/2005/8/layout/vList6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838211F3-754F-4525-B57B-5A0226B0280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Формы  организации обучения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507782-8997-467C-8902-7EEFB641B274}" type="parTrans" cxnId="{59AAEDB4-C844-4A64-BDC4-3E6979E1A146}">
      <dgm:prSet/>
      <dgm:spPr/>
      <dgm:t>
        <a:bodyPr/>
        <a:lstStyle/>
        <a:p>
          <a:endParaRPr lang="ru-RU"/>
        </a:p>
      </dgm:t>
    </dgm:pt>
    <dgm:pt modelId="{F46A0ABD-14DB-4D60-BE0D-9D2B28E7FEF4}" type="sibTrans" cxnId="{59AAEDB4-C844-4A64-BDC4-3E6979E1A146}">
      <dgm:prSet/>
      <dgm:spPr/>
      <dgm:t>
        <a:bodyPr/>
        <a:lstStyle/>
        <a:p>
          <a:endParaRPr lang="ru-RU"/>
        </a:p>
      </dgm:t>
    </dgm:pt>
    <dgm:pt modelId="{0AD28E78-36AD-49C4-B972-31C87B64E8C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Очная, очно-заочная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19846C7-E69C-4DDF-BACC-6703B90C435B}" type="parTrans" cxnId="{CE51DCF5-3355-41E4-BB16-DBDEF3616336}">
      <dgm:prSet/>
      <dgm:spPr/>
      <dgm:t>
        <a:bodyPr/>
        <a:lstStyle/>
        <a:p>
          <a:endParaRPr lang="ru-RU"/>
        </a:p>
      </dgm:t>
    </dgm:pt>
    <dgm:pt modelId="{6FB758E0-F496-4AFC-B1AE-930BC580C813}" type="sibTrans" cxnId="{CE51DCF5-3355-41E4-BB16-DBDEF3616336}">
      <dgm:prSet/>
      <dgm:spPr/>
      <dgm:t>
        <a:bodyPr/>
        <a:lstStyle/>
        <a:p>
          <a:endParaRPr lang="ru-RU"/>
        </a:p>
      </dgm:t>
    </dgm:pt>
    <dgm:pt modelId="{811B293A-A90D-4E63-8F89-83518D06162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Место проведения занятий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662D2A0-876E-4DB9-8D96-A890FA81C3F7}" type="parTrans" cxnId="{8309D3D6-37FD-4DD4-94C3-C313A0A5F5F2}">
      <dgm:prSet/>
      <dgm:spPr/>
      <dgm:t>
        <a:bodyPr/>
        <a:lstStyle/>
        <a:p>
          <a:endParaRPr lang="ru-RU"/>
        </a:p>
      </dgm:t>
    </dgm:pt>
    <dgm:pt modelId="{AF62515F-1F9C-4829-AC5F-005D847B349F}" type="sibTrans" cxnId="{8309D3D6-37FD-4DD4-94C3-C313A0A5F5F2}">
      <dgm:prSet/>
      <dgm:spPr/>
      <dgm:t>
        <a:bodyPr/>
        <a:lstStyle/>
        <a:p>
          <a:endParaRPr lang="ru-RU"/>
        </a:p>
      </dgm:t>
    </dgm:pt>
    <dgm:pt modelId="{696F8823-A335-4A73-87A3-9C17ABC5943F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г. Москва, г. Нововоронеж (курсы ПК)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38FD2B1F-D9FC-4E95-9E32-672D4F2E6D44}" type="parTrans" cxnId="{D99647D6-30D1-447C-AA76-D8A8E349F77A}">
      <dgm:prSet/>
      <dgm:spPr/>
      <dgm:t>
        <a:bodyPr/>
        <a:lstStyle/>
        <a:p>
          <a:endParaRPr lang="ru-RU"/>
        </a:p>
      </dgm:t>
    </dgm:pt>
    <dgm:pt modelId="{D7212482-5334-49F0-9219-15A1D4EF983C}" type="sibTrans" cxnId="{D99647D6-30D1-447C-AA76-D8A8E349F77A}">
      <dgm:prSet/>
      <dgm:spPr/>
      <dgm:t>
        <a:bodyPr/>
        <a:lstStyle/>
        <a:p>
          <a:endParaRPr lang="ru-RU"/>
        </a:p>
      </dgm:t>
    </dgm:pt>
    <dgm:pt modelId="{3689730C-CDA6-4BCF-8C4C-4E894B97DDD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Места дислокации  организаций (специализированные курсы ПК)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A16492E-86F3-4B22-BE5F-A36F97482D1F}" type="parTrans" cxnId="{5D1A7291-F74A-4A29-A54B-120A81D1BDBC}">
      <dgm:prSet/>
      <dgm:spPr/>
      <dgm:t>
        <a:bodyPr/>
        <a:lstStyle/>
        <a:p>
          <a:endParaRPr lang="ru-RU"/>
        </a:p>
      </dgm:t>
    </dgm:pt>
    <dgm:pt modelId="{7465465E-BBEB-4783-BA18-E7791D382A66}" type="sibTrans" cxnId="{5D1A7291-F74A-4A29-A54B-120A81D1BDBC}">
      <dgm:prSet/>
      <dgm:spPr/>
      <dgm:t>
        <a:bodyPr/>
        <a:lstStyle/>
        <a:p>
          <a:endParaRPr lang="ru-RU"/>
        </a:p>
      </dgm:t>
    </dgm:pt>
    <dgm:pt modelId="{AF6D7D99-38DE-49F2-A75B-99502895DF76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(продолжительность от 16 часов)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85AE166A-37B7-44C8-BDBA-2E1D0F4DACEC}" type="parTrans" cxnId="{62669E3F-4E43-4A03-9E8E-7E0E2E59C4D7}">
      <dgm:prSet/>
      <dgm:spPr/>
      <dgm:t>
        <a:bodyPr/>
        <a:lstStyle/>
        <a:p>
          <a:endParaRPr lang="ru-RU"/>
        </a:p>
      </dgm:t>
    </dgm:pt>
    <dgm:pt modelId="{1F848E76-330E-4350-ACD7-5DEE229D1437}" type="sibTrans" cxnId="{62669E3F-4E43-4A03-9E8E-7E0E2E59C4D7}">
      <dgm:prSet/>
      <dgm:spPr/>
      <dgm:t>
        <a:bodyPr/>
        <a:lstStyle/>
        <a:p>
          <a:endParaRPr lang="ru-RU"/>
        </a:p>
      </dgm:t>
    </dgm:pt>
    <dgm:pt modelId="{6A7D59BE-C725-4DCB-BB60-5B074A6E5B0C}" type="pres">
      <dgm:prSet presAssocID="{C75FE523-64C1-4506-8457-11710B8515F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BC68A2-2E86-45F0-8666-633A409938F9}" type="pres">
      <dgm:prSet presAssocID="{838211F3-754F-4525-B57B-5A0226B02808}" presName="linNode" presStyleCnt="0"/>
      <dgm:spPr/>
    </dgm:pt>
    <dgm:pt modelId="{BA93AF20-F1A7-4AA2-953D-4CE8A308A582}" type="pres">
      <dgm:prSet presAssocID="{838211F3-754F-4525-B57B-5A0226B02808}" presName="parentShp" presStyleLbl="node1" presStyleIdx="0" presStyleCnt="2" custScaleY="115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D64AF-3476-4639-A9B1-5196FF927A4A}" type="pres">
      <dgm:prSet presAssocID="{838211F3-754F-4525-B57B-5A0226B02808}" presName="childShp" presStyleLbl="bgAccFollowNode1" presStyleIdx="0" presStyleCnt="2" custScaleY="111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40C4F-424F-4CB3-8D6F-7A0F88EE4330}" type="pres">
      <dgm:prSet presAssocID="{F46A0ABD-14DB-4D60-BE0D-9D2B28E7FEF4}" presName="spacing" presStyleCnt="0"/>
      <dgm:spPr/>
    </dgm:pt>
    <dgm:pt modelId="{791C08D2-8A48-4AAF-AB5A-19D043DF454D}" type="pres">
      <dgm:prSet presAssocID="{811B293A-A90D-4E63-8F89-83518D061629}" presName="linNode" presStyleCnt="0"/>
      <dgm:spPr/>
    </dgm:pt>
    <dgm:pt modelId="{CDC8347A-DAE8-4F9D-AE12-466E8D5A95AB}" type="pres">
      <dgm:prSet presAssocID="{811B293A-A90D-4E63-8F89-83518D061629}" presName="parentShp" presStyleLbl="node1" presStyleIdx="1" presStyleCnt="2" custScaleY="138281" custLinFactNeighborX="503" custLinFactNeighborY="-15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5C1C4-EB33-4600-A1B1-F9B75D0E7A42}" type="pres">
      <dgm:prSet presAssocID="{811B293A-A90D-4E63-8F89-83518D061629}" presName="childShp" presStyleLbl="bgAccFollowNode1" presStyleIdx="1" presStyleCnt="2" custScaleX="99137" custScaleY="219611" custLinFactNeighborX="154" custLinFactNeighborY="-18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A7291-F74A-4A29-A54B-120A81D1BDBC}" srcId="{811B293A-A90D-4E63-8F89-83518D061629}" destId="{3689730C-CDA6-4BCF-8C4C-4E894B97DDDB}" srcOrd="1" destOrd="0" parTransId="{EA16492E-86F3-4B22-BE5F-A36F97482D1F}" sibTransId="{7465465E-BBEB-4783-BA18-E7791D382A66}"/>
    <dgm:cxn modelId="{D99647D6-30D1-447C-AA76-D8A8E349F77A}" srcId="{811B293A-A90D-4E63-8F89-83518D061629}" destId="{696F8823-A335-4A73-87A3-9C17ABC5943F}" srcOrd="0" destOrd="0" parTransId="{38FD2B1F-D9FC-4E95-9E32-672D4F2E6D44}" sibTransId="{D7212482-5334-49F0-9219-15A1D4EF983C}"/>
    <dgm:cxn modelId="{DCF1ABA0-ECD4-46B9-8BEF-FF008E97AD86}" type="presOf" srcId="{AF6D7D99-38DE-49F2-A75B-99502895DF76}" destId="{EA8D64AF-3476-4639-A9B1-5196FF927A4A}" srcOrd="0" destOrd="1" presId="urn:microsoft.com/office/officeart/2005/8/layout/vList6"/>
    <dgm:cxn modelId="{7E6B97A3-2D0B-42C9-91F8-896F45C27306}" type="presOf" srcId="{C75FE523-64C1-4506-8457-11710B8515FC}" destId="{6A7D59BE-C725-4DCB-BB60-5B074A6E5B0C}" srcOrd="0" destOrd="0" presId="urn:microsoft.com/office/officeart/2005/8/layout/vList6"/>
    <dgm:cxn modelId="{62669E3F-4E43-4A03-9E8E-7E0E2E59C4D7}" srcId="{838211F3-754F-4525-B57B-5A0226B02808}" destId="{AF6D7D99-38DE-49F2-A75B-99502895DF76}" srcOrd="1" destOrd="0" parTransId="{85AE166A-37B7-44C8-BDBA-2E1D0F4DACEC}" sibTransId="{1F848E76-330E-4350-ACD7-5DEE229D1437}"/>
    <dgm:cxn modelId="{59AAEDB4-C844-4A64-BDC4-3E6979E1A146}" srcId="{C75FE523-64C1-4506-8457-11710B8515FC}" destId="{838211F3-754F-4525-B57B-5A0226B02808}" srcOrd="0" destOrd="0" parTransId="{6B507782-8997-467C-8902-7EEFB641B274}" sibTransId="{F46A0ABD-14DB-4D60-BE0D-9D2B28E7FEF4}"/>
    <dgm:cxn modelId="{D0319190-CC9A-40A0-93BD-623548BA5219}" type="presOf" srcId="{838211F3-754F-4525-B57B-5A0226B02808}" destId="{BA93AF20-F1A7-4AA2-953D-4CE8A308A582}" srcOrd="0" destOrd="0" presId="urn:microsoft.com/office/officeart/2005/8/layout/vList6"/>
    <dgm:cxn modelId="{CB6DB190-2CD6-4D1B-9F64-CD0D07BC5BC0}" type="presOf" srcId="{696F8823-A335-4A73-87A3-9C17ABC5943F}" destId="{AA55C1C4-EB33-4600-A1B1-F9B75D0E7A42}" srcOrd="0" destOrd="0" presId="urn:microsoft.com/office/officeart/2005/8/layout/vList6"/>
    <dgm:cxn modelId="{EA3A9A25-7C4F-4094-9695-63062869948A}" type="presOf" srcId="{3689730C-CDA6-4BCF-8C4C-4E894B97DDDB}" destId="{AA55C1C4-EB33-4600-A1B1-F9B75D0E7A42}" srcOrd="0" destOrd="1" presId="urn:microsoft.com/office/officeart/2005/8/layout/vList6"/>
    <dgm:cxn modelId="{8309D3D6-37FD-4DD4-94C3-C313A0A5F5F2}" srcId="{C75FE523-64C1-4506-8457-11710B8515FC}" destId="{811B293A-A90D-4E63-8F89-83518D061629}" srcOrd="1" destOrd="0" parTransId="{F662D2A0-876E-4DB9-8D96-A890FA81C3F7}" sibTransId="{AF62515F-1F9C-4829-AC5F-005D847B349F}"/>
    <dgm:cxn modelId="{622DBC94-88E3-4418-BCA7-9FCEC56E76B8}" type="presOf" srcId="{811B293A-A90D-4E63-8F89-83518D061629}" destId="{CDC8347A-DAE8-4F9D-AE12-466E8D5A95AB}" srcOrd="0" destOrd="0" presId="urn:microsoft.com/office/officeart/2005/8/layout/vList6"/>
    <dgm:cxn modelId="{CE51DCF5-3355-41E4-BB16-DBDEF3616336}" srcId="{838211F3-754F-4525-B57B-5A0226B02808}" destId="{0AD28E78-36AD-49C4-B972-31C87B64E8CF}" srcOrd="0" destOrd="0" parTransId="{619846C7-E69C-4DDF-BACC-6703B90C435B}" sibTransId="{6FB758E0-F496-4AFC-B1AE-930BC580C813}"/>
    <dgm:cxn modelId="{B8A3880C-6FB8-4BBA-9504-23D16C6B756A}" type="presOf" srcId="{0AD28E78-36AD-49C4-B972-31C87B64E8CF}" destId="{EA8D64AF-3476-4639-A9B1-5196FF927A4A}" srcOrd="0" destOrd="0" presId="urn:microsoft.com/office/officeart/2005/8/layout/vList6"/>
    <dgm:cxn modelId="{64B7AC36-77BE-4F66-86DF-F10B4662F3E6}" type="presParOf" srcId="{6A7D59BE-C725-4DCB-BB60-5B074A6E5B0C}" destId="{C0BC68A2-2E86-45F0-8666-633A409938F9}" srcOrd="0" destOrd="0" presId="urn:microsoft.com/office/officeart/2005/8/layout/vList6"/>
    <dgm:cxn modelId="{2D03301A-62A3-4D68-9BBD-178D8443B19B}" type="presParOf" srcId="{C0BC68A2-2E86-45F0-8666-633A409938F9}" destId="{BA93AF20-F1A7-4AA2-953D-4CE8A308A582}" srcOrd="0" destOrd="0" presId="urn:microsoft.com/office/officeart/2005/8/layout/vList6"/>
    <dgm:cxn modelId="{60CFCF80-F48D-4CEB-B15F-EC1009793D3C}" type="presParOf" srcId="{C0BC68A2-2E86-45F0-8666-633A409938F9}" destId="{EA8D64AF-3476-4639-A9B1-5196FF927A4A}" srcOrd="1" destOrd="0" presId="urn:microsoft.com/office/officeart/2005/8/layout/vList6"/>
    <dgm:cxn modelId="{538F0575-CE9F-48C1-87B3-7A4D98B4A8A1}" type="presParOf" srcId="{6A7D59BE-C725-4DCB-BB60-5B074A6E5B0C}" destId="{18E40C4F-424F-4CB3-8D6F-7A0F88EE4330}" srcOrd="1" destOrd="0" presId="urn:microsoft.com/office/officeart/2005/8/layout/vList6"/>
    <dgm:cxn modelId="{811E07B0-AB29-4780-AD2C-717DCBB9022F}" type="presParOf" srcId="{6A7D59BE-C725-4DCB-BB60-5B074A6E5B0C}" destId="{791C08D2-8A48-4AAF-AB5A-19D043DF454D}" srcOrd="2" destOrd="0" presId="urn:microsoft.com/office/officeart/2005/8/layout/vList6"/>
    <dgm:cxn modelId="{64D282B3-5675-47F2-AD90-A92F28B76278}" type="presParOf" srcId="{791C08D2-8A48-4AAF-AB5A-19D043DF454D}" destId="{CDC8347A-DAE8-4F9D-AE12-466E8D5A95AB}" srcOrd="0" destOrd="0" presId="urn:microsoft.com/office/officeart/2005/8/layout/vList6"/>
    <dgm:cxn modelId="{21E77F43-2BEE-4A36-B281-B42D6663E250}" type="presParOf" srcId="{791C08D2-8A48-4AAF-AB5A-19D043DF454D}" destId="{AA55C1C4-EB33-4600-A1B1-F9B75D0E7A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CA51D4-465F-4F7A-AD22-2DEBD4EA2EC1}" type="doc">
      <dgm:prSet loTypeId="urn:microsoft.com/office/officeart/2005/8/layout/chevron2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F3732164-5C4B-4FAB-9DCB-9B3906713856}">
      <dgm:prSet phldrT="[Текст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latin typeface="+mn-lt"/>
              <a:cs typeface="Arial" panose="020B0604020202020204" pitchFamily="34" charset="0"/>
            </a:rPr>
            <a:t>1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270DB5FD-8D28-4320-AE5A-A1AD7C587B60}" type="parTrans" cxnId="{2138887E-28AD-4A6A-BF19-6542DD84A2FA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5A05B751-E4D0-4F1F-B57A-FCEE3B8D77FE}" type="sibTrans" cxnId="{2138887E-28AD-4A6A-BF19-6542DD84A2FA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492BA6B9-F35F-4749-8364-0F1CDA1A9A40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latin typeface="+mn-lt"/>
            </a:rPr>
            <a:t>Подготовка перечня профессий, специальностей, квалификаций, требующих разработки Профессиональных Стандартов  и внесения изменений в действующие ПС, отражающие специфику ЯРБ при сооружении ОИАЭ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B2B7C3A0-57E0-4406-800A-DCFA421AA59F}" type="parTrans" cxnId="{20FAFCD2-92C7-4170-833E-5D6010184A91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F1CB70A7-7B8D-477D-AEA1-DA3BE8B3B437}" type="sibTrans" cxnId="{20FAFCD2-92C7-4170-833E-5D6010184A91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06584DDA-2CF5-4204-8685-9B21ACBC40C6}">
      <dgm:prSet phldrT="[Текст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latin typeface="+mn-lt"/>
              <a:cs typeface="Arial" panose="020B0604020202020204" pitchFamily="34" charset="0"/>
            </a:rPr>
            <a:t>2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3D2964E1-D752-4EBD-8289-FB2A2ED1529E}" type="parTrans" cxnId="{DE11C0B4-E87B-478E-B1D7-353A96E4730D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11955AD0-B1EC-4BE5-BA1E-E79A6A6A59FA}" type="sibTrans" cxnId="{DE11C0B4-E87B-478E-B1D7-353A96E4730D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DF634C0D-500D-4CED-A454-C4BDF7BCAB71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latin typeface="+mn-lt"/>
            </a:rPr>
            <a:t>Формирование, на основе перечня профессий, программы разработки ПС и внесения изменений в действующие ПС, отражающие специфику ЯРБ  при сооружения ОИАЭ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6FE97C28-1E99-4214-BDE8-6866066D14FD}" type="parTrans" cxnId="{8C7FD23C-2497-42EC-9C03-691F1D6455E5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7D20CEB6-D7DB-415D-B922-F3B15A3FD939}" type="sibTrans" cxnId="{8C7FD23C-2497-42EC-9C03-691F1D6455E5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F49650C7-25BB-4895-9171-E167187D96BA}">
      <dgm:prSet phldrT="[Текст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latin typeface="+mn-lt"/>
              <a:cs typeface="Arial" panose="020B0604020202020204" pitchFamily="34" charset="0"/>
            </a:rPr>
            <a:t>3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9051F73A-C7D5-4CF0-9CFF-51A88308D725}" type="parTrans" cxnId="{9250BB84-A3C3-4E56-BDD0-4D57BA678C5C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2855286A-57B5-446D-9659-15EB0475D7CB}" type="sibTrans" cxnId="{9250BB84-A3C3-4E56-BDD0-4D57BA678C5C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C90A8CC9-ADD8-4E7A-8068-1693683E5D43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Профессионально-общественная аккредитация образовательных программ повышения квалификации и программ профессиональной подготовки профессий и специальностей направления </a:t>
          </a:r>
          <a:r>
            <a:rPr lang="ru-RU" sz="1600" b="1" dirty="0" smtClean="0">
              <a:latin typeface="+mn-lt"/>
            </a:rPr>
            <a:t>ЯРБ</a:t>
          </a:r>
          <a:endParaRPr lang="ru-RU" sz="1600" b="1" dirty="0">
            <a:latin typeface="+mn-lt"/>
            <a:cs typeface="Arial" panose="020B0604020202020204" pitchFamily="34" charset="0"/>
          </a:endParaRPr>
        </a:p>
      </dgm:t>
    </dgm:pt>
    <dgm:pt modelId="{C3EDBFEE-632C-4E87-9ED2-E4170E61DDC0}" type="parTrans" cxnId="{75F14208-2E97-4C2F-85C7-4D7EA46B350D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6D942C8D-CC90-440F-B940-F47015D84FA2}" type="sibTrans" cxnId="{75F14208-2E97-4C2F-85C7-4D7EA46B350D}">
      <dgm:prSet/>
      <dgm:spPr/>
      <dgm:t>
        <a:bodyPr/>
        <a:lstStyle/>
        <a:p>
          <a:endParaRPr lang="ru-RU" sz="1600" b="1">
            <a:latin typeface="+mn-lt"/>
            <a:cs typeface="Arial" panose="020B0604020202020204" pitchFamily="34" charset="0"/>
          </a:endParaRPr>
        </a:p>
      </dgm:t>
    </dgm:pt>
    <dgm:pt modelId="{B5D36304-7CBA-4A07-9530-EC015DF5D6C3}">
      <dgm:prSet custT="1"/>
      <dgm:spPr>
        <a:solidFill>
          <a:srgbClr val="000066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smtClean="0">
              <a:latin typeface="+mn-lt"/>
            </a:rPr>
            <a:t>4</a:t>
          </a:r>
          <a:endParaRPr lang="ru-RU" sz="1600" b="1" dirty="0">
            <a:latin typeface="+mn-lt"/>
          </a:endParaRPr>
        </a:p>
      </dgm:t>
    </dgm:pt>
    <dgm:pt modelId="{DFF70252-2631-4876-9DC2-83CDCBC48BAC}" type="parTrans" cxnId="{F94B7003-5928-4868-B7E2-A26518BEB144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DA2C50A8-1CCC-444D-9D69-EAF1CFF073A2}" type="sibTrans" cxnId="{F94B7003-5928-4868-B7E2-A26518BEB144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FBF64EDC-5275-464C-800B-DE9F4AFE4C23}">
      <dgm:prSet custT="1"/>
      <dgm:spPr/>
      <dgm:t>
        <a:bodyPr/>
        <a:lstStyle/>
        <a:p>
          <a:r>
            <a:rPr lang="ru-RU" sz="1600" b="1" dirty="0" smtClean="0">
              <a:latin typeface="+mn-lt"/>
            </a:rPr>
            <a:t>Формирование программы переработки образовательных программ в соответствии с требованиями Профессиональных Стандартов  </a:t>
          </a:r>
          <a:endParaRPr lang="ru-RU" sz="1600" b="1" dirty="0">
            <a:latin typeface="+mn-lt"/>
          </a:endParaRPr>
        </a:p>
      </dgm:t>
    </dgm:pt>
    <dgm:pt modelId="{387EFA71-E91E-4227-B27D-0C9A51BA93A4}" type="parTrans" cxnId="{267A0CF1-6DEB-4C9F-9AA0-193DD14F2248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6AD4C968-45A8-48B7-831D-E610BFCA7BF3}" type="sibTrans" cxnId="{267A0CF1-6DEB-4C9F-9AA0-193DD14F2248}">
      <dgm:prSet/>
      <dgm:spPr/>
      <dgm:t>
        <a:bodyPr/>
        <a:lstStyle/>
        <a:p>
          <a:endParaRPr lang="ru-RU" sz="1600" b="1">
            <a:latin typeface="+mn-lt"/>
          </a:endParaRPr>
        </a:p>
      </dgm:t>
    </dgm:pt>
    <dgm:pt modelId="{7453849F-C955-4245-A5CB-1C1CB84C7FBF}" type="pres">
      <dgm:prSet presAssocID="{27CA51D4-465F-4F7A-AD22-2DEBD4EA2E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31E4E3-88F0-4A44-91A8-6D496F93623C}" type="pres">
      <dgm:prSet presAssocID="{F3732164-5C4B-4FAB-9DCB-9B3906713856}" presName="composite" presStyleCnt="0"/>
      <dgm:spPr/>
    </dgm:pt>
    <dgm:pt modelId="{560290B6-6B83-4DE4-A89E-5CD3CB687AB9}" type="pres">
      <dgm:prSet presAssocID="{F3732164-5C4B-4FAB-9DCB-9B39067138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42844-2E50-483D-A5A2-E97785C60DC6}" type="pres">
      <dgm:prSet presAssocID="{F3732164-5C4B-4FAB-9DCB-9B3906713856}" presName="descendantText" presStyleLbl="alignAcc1" presStyleIdx="0" presStyleCnt="4" custScaleX="100227" custScaleY="137245" custLinFactNeighborX="-228" custLinFactNeighborY="-18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011F1-204D-43E3-AC41-D3D87DDB8B7C}" type="pres">
      <dgm:prSet presAssocID="{5A05B751-E4D0-4F1F-B57A-FCEE3B8D77FE}" presName="sp" presStyleCnt="0"/>
      <dgm:spPr/>
    </dgm:pt>
    <dgm:pt modelId="{7808D10E-FECF-4D7C-897A-0B57914051C5}" type="pres">
      <dgm:prSet presAssocID="{06584DDA-2CF5-4204-8685-9B21ACBC40C6}" presName="composite" presStyleCnt="0"/>
      <dgm:spPr/>
    </dgm:pt>
    <dgm:pt modelId="{68E1EA8D-B99A-4E0F-9DCB-8D07706F38F6}" type="pres">
      <dgm:prSet presAssocID="{06584DDA-2CF5-4204-8685-9B21ACBC40C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388CF-2E91-4392-AEA0-05BE04FF36A1}" type="pres">
      <dgm:prSet presAssocID="{06584DDA-2CF5-4204-8685-9B21ACBC40C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B4D19-898E-42AC-A21D-393E52CC9AC6}" type="pres">
      <dgm:prSet presAssocID="{11955AD0-B1EC-4BE5-BA1E-E79A6A6A59FA}" presName="sp" presStyleCnt="0"/>
      <dgm:spPr/>
    </dgm:pt>
    <dgm:pt modelId="{A0A0FED7-8ECB-42F2-AD3C-F7AFA10E5483}" type="pres">
      <dgm:prSet presAssocID="{F49650C7-25BB-4895-9171-E167187D96BA}" presName="composite" presStyleCnt="0"/>
      <dgm:spPr/>
    </dgm:pt>
    <dgm:pt modelId="{7C36CB5A-38E3-42D4-8FE8-569DD73B728E}" type="pres">
      <dgm:prSet presAssocID="{F49650C7-25BB-4895-9171-E167187D96B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F7837-1E3A-4905-8608-36809E0B2A79}" type="pres">
      <dgm:prSet presAssocID="{F49650C7-25BB-4895-9171-E167187D96BA}" presName="descendantText" presStyleLbl="alignAcc1" presStyleIdx="2" presStyleCnt="4" custScaleY="142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09694-C2FA-4515-8AB5-61C5F31B8F09}" type="pres">
      <dgm:prSet presAssocID="{2855286A-57B5-446D-9659-15EB0475D7CB}" presName="sp" presStyleCnt="0"/>
      <dgm:spPr/>
    </dgm:pt>
    <dgm:pt modelId="{85D2022B-DA2F-4A8C-8702-EBBB37B95911}" type="pres">
      <dgm:prSet presAssocID="{B5D36304-7CBA-4A07-9530-EC015DF5D6C3}" presName="composite" presStyleCnt="0"/>
      <dgm:spPr/>
    </dgm:pt>
    <dgm:pt modelId="{DA9F3015-97AA-46AF-93F1-DEF07767DC11}" type="pres">
      <dgm:prSet presAssocID="{B5D36304-7CBA-4A07-9530-EC015DF5D6C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2EBF5-9277-4122-BEB8-D535F643C253}" type="pres">
      <dgm:prSet presAssocID="{B5D36304-7CBA-4A07-9530-EC015DF5D6C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54FF4-0C84-4A52-848D-876BDD81120B}" type="presOf" srcId="{F3732164-5C4B-4FAB-9DCB-9B3906713856}" destId="{560290B6-6B83-4DE4-A89E-5CD3CB687AB9}" srcOrd="0" destOrd="0" presId="urn:microsoft.com/office/officeart/2005/8/layout/chevron2"/>
    <dgm:cxn modelId="{B06341CC-96E0-492E-89AB-6910B8CE1AA9}" type="presOf" srcId="{C90A8CC9-ADD8-4E7A-8068-1693683E5D43}" destId="{8C8F7837-1E3A-4905-8608-36809E0B2A79}" srcOrd="0" destOrd="0" presId="urn:microsoft.com/office/officeart/2005/8/layout/chevron2"/>
    <dgm:cxn modelId="{F7A90BFF-8FAD-4699-901E-796DB9585850}" type="presOf" srcId="{DF634C0D-500D-4CED-A454-C4BDF7BCAB71}" destId="{C9A388CF-2E91-4392-AEA0-05BE04FF36A1}" srcOrd="0" destOrd="0" presId="urn:microsoft.com/office/officeart/2005/8/layout/chevron2"/>
    <dgm:cxn modelId="{267A0CF1-6DEB-4C9F-9AA0-193DD14F2248}" srcId="{B5D36304-7CBA-4A07-9530-EC015DF5D6C3}" destId="{FBF64EDC-5275-464C-800B-DE9F4AFE4C23}" srcOrd="0" destOrd="0" parTransId="{387EFA71-E91E-4227-B27D-0C9A51BA93A4}" sibTransId="{6AD4C968-45A8-48B7-831D-E610BFCA7BF3}"/>
    <dgm:cxn modelId="{8C7FD23C-2497-42EC-9C03-691F1D6455E5}" srcId="{06584DDA-2CF5-4204-8685-9B21ACBC40C6}" destId="{DF634C0D-500D-4CED-A454-C4BDF7BCAB71}" srcOrd="0" destOrd="0" parTransId="{6FE97C28-1E99-4214-BDE8-6866066D14FD}" sibTransId="{7D20CEB6-D7DB-415D-B922-F3B15A3FD939}"/>
    <dgm:cxn modelId="{20FAFCD2-92C7-4170-833E-5D6010184A91}" srcId="{F3732164-5C4B-4FAB-9DCB-9B3906713856}" destId="{492BA6B9-F35F-4749-8364-0F1CDA1A9A40}" srcOrd="0" destOrd="0" parTransId="{B2B7C3A0-57E0-4406-800A-DCFA421AA59F}" sibTransId="{F1CB70A7-7B8D-477D-AEA1-DA3BE8B3B437}"/>
    <dgm:cxn modelId="{F94B7003-5928-4868-B7E2-A26518BEB144}" srcId="{27CA51D4-465F-4F7A-AD22-2DEBD4EA2EC1}" destId="{B5D36304-7CBA-4A07-9530-EC015DF5D6C3}" srcOrd="3" destOrd="0" parTransId="{DFF70252-2631-4876-9DC2-83CDCBC48BAC}" sibTransId="{DA2C50A8-1CCC-444D-9D69-EAF1CFF073A2}"/>
    <dgm:cxn modelId="{DE11C0B4-E87B-478E-B1D7-353A96E4730D}" srcId="{27CA51D4-465F-4F7A-AD22-2DEBD4EA2EC1}" destId="{06584DDA-2CF5-4204-8685-9B21ACBC40C6}" srcOrd="1" destOrd="0" parTransId="{3D2964E1-D752-4EBD-8289-FB2A2ED1529E}" sibTransId="{11955AD0-B1EC-4BE5-BA1E-E79A6A6A59FA}"/>
    <dgm:cxn modelId="{1CD6A7CB-EB49-4449-A845-46D4F409102C}" type="presOf" srcId="{06584DDA-2CF5-4204-8685-9B21ACBC40C6}" destId="{68E1EA8D-B99A-4E0F-9DCB-8D07706F38F6}" srcOrd="0" destOrd="0" presId="urn:microsoft.com/office/officeart/2005/8/layout/chevron2"/>
    <dgm:cxn modelId="{9250BB84-A3C3-4E56-BDD0-4D57BA678C5C}" srcId="{27CA51D4-465F-4F7A-AD22-2DEBD4EA2EC1}" destId="{F49650C7-25BB-4895-9171-E167187D96BA}" srcOrd="2" destOrd="0" parTransId="{9051F73A-C7D5-4CF0-9CFF-51A88308D725}" sibTransId="{2855286A-57B5-446D-9659-15EB0475D7CB}"/>
    <dgm:cxn modelId="{624121E7-7903-49C4-A096-D02C31866068}" type="presOf" srcId="{27CA51D4-465F-4F7A-AD22-2DEBD4EA2EC1}" destId="{7453849F-C955-4245-A5CB-1C1CB84C7FBF}" srcOrd="0" destOrd="0" presId="urn:microsoft.com/office/officeart/2005/8/layout/chevron2"/>
    <dgm:cxn modelId="{2138887E-28AD-4A6A-BF19-6542DD84A2FA}" srcId="{27CA51D4-465F-4F7A-AD22-2DEBD4EA2EC1}" destId="{F3732164-5C4B-4FAB-9DCB-9B3906713856}" srcOrd="0" destOrd="0" parTransId="{270DB5FD-8D28-4320-AE5A-A1AD7C587B60}" sibTransId="{5A05B751-E4D0-4F1F-B57A-FCEE3B8D77FE}"/>
    <dgm:cxn modelId="{0D11F62B-9A7D-42F2-B736-31397B29243D}" type="presOf" srcId="{FBF64EDC-5275-464C-800B-DE9F4AFE4C23}" destId="{0472EBF5-9277-4122-BEB8-D535F643C253}" srcOrd="0" destOrd="0" presId="urn:microsoft.com/office/officeart/2005/8/layout/chevron2"/>
    <dgm:cxn modelId="{75F14208-2E97-4C2F-85C7-4D7EA46B350D}" srcId="{F49650C7-25BB-4895-9171-E167187D96BA}" destId="{C90A8CC9-ADD8-4E7A-8068-1693683E5D43}" srcOrd="0" destOrd="0" parTransId="{C3EDBFEE-632C-4E87-9ED2-E4170E61DDC0}" sibTransId="{6D942C8D-CC90-440F-B940-F47015D84FA2}"/>
    <dgm:cxn modelId="{70575874-5C83-45AF-9FFE-5CF058EFCAF7}" type="presOf" srcId="{B5D36304-7CBA-4A07-9530-EC015DF5D6C3}" destId="{DA9F3015-97AA-46AF-93F1-DEF07767DC11}" srcOrd="0" destOrd="0" presId="urn:microsoft.com/office/officeart/2005/8/layout/chevron2"/>
    <dgm:cxn modelId="{07A0568E-F9B6-46F0-A06E-77D27DF2F94D}" type="presOf" srcId="{F49650C7-25BB-4895-9171-E167187D96BA}" destId="{7C36CB5A-38E3-42D4-8FE8-569DD73B728E}" srcOrd="0" destOrd="0" presId="urn:microsoft.com/office/officeart/2005/8/layout/chevron2"/>
    <dgm:cxn modelId="{72595273-3351-4B76-9F92-ABA92E3D3276}" type="presOf" srcId="{492BA6B9-F35F-4749-8364-0F1CDA1A9A40}" destId="{02842844-2E50-483D-A5A2-E97785C60DC6}" srcOrd="0" destOrd="0" presId="urn:microsoft.com/office/officeart/2005/8/layout/chevron2"/>
    <dgm:cxn modelId="{6707EFAD-1CA9-47A7-AB78-0C3E6842A89C}" type="presParOf" srcId="{7453849F-C955-4245-A5CB-1C1CB84C7FBF}" destId="{7231E4E3-88F0-4A44-91A8-6D496F93623C}" srcOrd="0" destOrd="0" presId="urn:microsoft.com/office/officeart/2005/8/layout/chevron2"/>
    <dgm:cxn modelId="{ADA0C350-B599-4497-846B-BEF05A5F4485}" type="presParOf" srcId="{7231E4E3-88F0-4A44-91A8-6D496F93623C}" destId="{560290B6-6B83-4DE4-A89E-5CD3CB687AB9}" srcOrd="0" destOrd="0" presId="urn:microsoft.com/office/officeart/2005/8/layout/chevron2"/>
    <dgm:cxn modelId="{8587604C-7371-48CE-9B4F-D0FC0904687A}" type="presParOf" srcId="{7231E4E3-88F0-4A44-91A8-6D496F93623C}" destId="{02842844-2E50-483D-A5A2-E97785C60DC6}" srcOrd="1" destOrd="0" presId="urn:microsoft.com/office/officeart/2005/8/layout/chevron2"/>
    <dgm:cxn modelId="{D5090537-1A36-4344-B396-D3D930EBD00B}" type="presParOf" srcId="{7453849F-C955-4245-A5CB-1C1CB84C7FBF}" destId="{FDF011F1-204D-43E3-AC41-D3D87DDB8B7C}" srcOrd="1" destOrd="0" presId="urn:microsoft.com/office/officeart/2005/8/layout/chevron2"/>
    <dgm:cxn modelId="{1FA59040-ADA4-431F-AB75-B0E17B54FEB4}" type="presParOf" srcId="{7453849F-C955-4245-A5CB-1C1CB84C7FBF}" destId="{7808D10E-FECF-4D7C-897A-0B57914051C5}" srcOrd="2" destOrd="0" presId="urn:microsoft.com/office/officeart/2005/8/layout/chevron2"/>
    <dgm:cxn modelId="{AD67B218-E895-4291-9AA7-3852503070E2}" type="presParOf" srcId="{7808D10E-FECF-4D7C-897A-0B57914051C5}" destId="{68E1EA8D-B99A-4E0F-9DCB-8D07706F38F6}" srcOrd="0" destOrd="0" presId="urn:microsoft.com/office/officeart/2005/8/layout/chevron2"/>
    <dgm:cxn modelId="{770CDB41-5B8D-489B-957C-AC6BB25E0188}" type="presParOf" srcId="{7808D10E-FECF-4D7C-897A-0B57914051C5}" destId="{C9A388CF-2E91-4392-AEA0-05BE04FF36A1}" srcOrd="1" destOrd="0" presId="urn:microsoft.com/office/officeart/2005/8/layout/chevron2"/>
    <dgm:cxn modelId="{44DD94C7-3EB4-4229-947B-3EF0CB4B1808}" type="presParOf" srcId="{7453849F-C955-4245-A5CB-1C1CB84C7FBF}" destId="{D96B4D19-898E-42AC-A21D-393E52CC9AC6}" srcOrd="3" destOrd="0" presId="urn:microsoft.com/office/officeart/2005/8/layout/chevron2"/>
    <dgm:cxn modelId="{A9B86916-4C3A-460A-A57A-1C6905C3AA54}" type="presParOf" srcId="{7453849F-C955-4245-A5CB-1C1CB84C7FBF}" destId="{A0A0FED7-8ECB-42F2-AD3C-F7AFA10E5483}" srcOrd="4" destOrd="0" presId="urn:microsoft.com/office/officeart/2005/8/layout/chevron2"/>
    <dgm:cxn modelId="{9FF82A4D-F875-4E44-A231-DDAEF67EDB66}" type="presParOf" srcId="{A0A0FED7-8ECB-42F2-AD3C-F7AFA10E5483}" destId="{7C36CB5A-38E3-42D4-8FE8-569DD73B728E}" srcOrd="0" destOrd="0" presId="urn:microsoft.com/office/officeart/2005/8/layout/chevron2"/>
    <dgm:cxn modelId="{4F485B30-F443-4ED7-97BF-9370428F0451}" type="presParOf" srcId="{A0A0FED7-8ECB-42F2-AD3C-F7AFA10E5483}" destId="{8C8F7837-1E3A-4905-8608-36809E0B2A79}" srcOrd="1" destOrd="0" presId="urn:microsoft.com/office/officeart/2005/8/layout/chevron2"/>
    <dgm:cxn modelId="{1DD98CAD-531B-4437-AAA1-2C0D5AF5B451}" type="presParOf" srcId="{7453849F-C955-4245-A5CB-1C1CB84C7FBF}" destId="{2E409694-C2FA-4515-8AB5-61C5F31B8F09}" srcOrd="5" destOrd="0" presId="urn:microsoft.com/office/officeart/2005/8/layout/chevron2"/>
    <dgm:cxn modelId="{884735F9-F6CF-4A37-8241-427845D89B5D}" type="presParOf" srcId="{7453849F-C955-4245-A5CB-1C1CB84C7FBF}" destId="{85D2022B-DA2F-4A8C-8702-EBBB37B95911}" srcOrd="6" destOrd="0" presId="urn:microsoft.com/office/officeart/2005/8/layout/chevron2"/>
    <dgm:cxn modelId="{0B67CAE3-AF7A-443C-B8AD-D8F841452436}" type="presParOf" srcId="{85D2022B-DA2F-4A8C-8702-EBBB37B95911}" destId="{DA9F3015-97AA-46AF-93F1-DEF07767DC11}" srcOrd="0" destOrd="0" presId="urn:microsoft.com/office/officeart/2005/8/layout/chevron2"/>
    <dgm:cxn modelId="{BE2005DF-FA39-4AC2-B29A-565E6251D61E}" type="presParOf" srcId="{85D2022B-DA2F-4A8C-8702-EBBB37B95911}" destId="{0472EBF5-9277-4122-BEB8-D535F643C25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D64AF-3476-4639-A9B1-5196FF927A4A}">
      <dsp:nvSpPr>
        <dsp:cNvPr id="0" name=""/>
        <dsp:cNvSpPr/>
      </dsp:nvSpPr>
      <dsp:spPr>
        <a:xfrm>
          <a:off x="2458067" y="820"/>
          <a:ext cx="3682600" cy="896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Соглашения о взаимодействии и сотрудничестве   (двусторонние, трехсторонние);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Договоры на оказание образовательных услуг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8067" y="112862"/>
        <a:ext cx="3346475" cy="672249"/>
      </dsp:txXfrm>
    </dsp:sp>
    <dsp:sp modelId="{BA93AF20-F1A7-4AA2-953D-4CE8A308A582}">
      <dsp:nvSpPr>
        <dsp:cNvPr id="0" name=""/>
        <dsp:cNvSpPr/>
      </dsp:nvSpPr>
      <dsp:spPr>
        <a:xfrm>
          <a:off x="2999" y="66108"/>
          <a:ext cx="2455067" cy="765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Формы  взаимодействия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80" y="103489"/>
        <a:ext cx="2380305" cy="690994"/>
      </dsp:txXfrm>
    </dsp:sp>
    <dsp:sp modelId="{AA55C1C4-EB33-4600-A1B1-F9B75D0E7A42}">
      <dsp:nvSpPr>
        <dsp:cNvPr id="0" name=""/>
        <dsp:cNvSpPr/>
      </dsp:nvSpPr>
      <dsp:spPr>
        <a:xfrm>
          <a:off x="2485918" y="934058"/>
          <a:ext cx="3657402" cy="7081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Средства организации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5918" y="1022582"/>
        <a:ext cx="3391829" cy="531147"/>
      </dsp:txXfrm>
    </dsp:sp>
    <dsp:sp modelId="{CDC8347A-DAE8-4F9D-AE12-466E8D5A95AB}">
      <dsp:nvSpPr>
        <dsp:cNvPr id="0" name=""/>
        <dsp:cNvSpPr/>
      </dsp:nvSpPr>
      <dsp:spPr>
        <a:xfrm>
          <a:off x="347" y="1000086"/>
          <a:ext cx="2485570" cy="5761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Источники финансирования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72" y="1028211"/>
        <a:ext cx="2429320" cy="519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D64AF-3476-4639-A9B1-5196FF927A4A}">
      <dsp:nvSpPr>
        <dsp:cNvPr id="0" name=""/>
        <dsp:cNvSpPr/>
      </dsp:nvSpPr>
      <dsp:spPr>
        <a:xfrm>
          <a:off x="2458067" y="10752"/>
          <a:ext cx="3682600" cy="5310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Очная, очно-заочная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(продолжительность от 16 часов)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58067" y="77130"/>
        <a:ext cx="3483468" cy="398265"/>
      </dsp:txXfrm>
    </dsp:sp>
    <dsp:sp modelId="{BA93AF20-F1A7-4AA2-953D-4CE8A308A582}">
      <dsp:nvSpPr>
        <dsp:cNvPr id="0" name=""/>
        <dsp:cNvSpPr/>
      </dsp:nvSpPr>
      <dsp:spPr>
        <a:xfrm>
          <a:off x="2999" y="1320"/>
          <a:ext cx="2455067" cy="549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Формы  организации обучения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42" y="28163"/>
        <a:ext cx="2401381" cy="496199"/>
      </dsp:txXfrm>
    </dsp:sp>
    <dsp:sp modelId="{AA55C1C4-EB33-4600-A1B1-F9B75D0E7A42}">
      <dsp:nvSpPr>
        <dsp:cNvPr id="0" name=""/>
        <dsp:cNvSpPr/>
      </dsp:nvSpPr>
      <dsp:spPr>
        <a:xfrm>
          <a:off x="2477738" y="508741"/>
          <a:ext cx="3650820" cy="10430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г. Москва, г. Нововоронеж (курсы ПК)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Места дислокации  организаций (специализированные курсы ПК)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7738" y="639120"/>
        <a:ext cx="3259684" cy="782271"/>
      </dsp:txXfrm>
    </dsp:sp>
    <dsp:sp modelId="{CDC8347A-DAE8-4F9D-AE12-466E8D5A95AB}">
      <dsp:nvSpPr>
        <dsp:cNvPr id="0" name=""/>
        <dsp:cNvSpPr/>
      </dsp:nvSpPr>
      <dsp:spPr>
        <a:xfrm>
          <a:off x="37413" y="720209"/>
          <a:ext cx="2455067" cy="656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Место проведения занятий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473" y="752269"/>
        <a:ext cx="2390947" cy="592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290B6-6B83-4DE4-A89E-5CD3CB687AB9}">
      <dsp:nvSpPr>
        <dsp:cNvPr id="0" name=""/>
        <dsp:cNvSpPr/>
      </dsp:nvSpPr>
      <dsp:spPr>
        <a:xfrm rot="5400000">
          <a:off x="-215143" y="386392"/>
          <a:ext cx="1395800" cy="97706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1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-5773" y="665552"/>
        <a:ext cx="977060" cy="418740"/>
      </dsp:txXfrm>
    </dsp:sp>
    <dsp:sp modelId="{02842844-2E50-483D-A5A2-E97785C60DC6}">
      <dsp:nvSpPr>
        <dsp:cNvPr id="0" name=""/>
        <dsp:cNvSpPr/>
      </dsp:nvSpPr>
      <dsp:spPr>
        <a:xfrm rot="5400000">
          <a:off x="5412224" y="-4475679"/>
          <a:ext cx="1245183" cy="101965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+mn-lt"/>
            </a:rPr>
            <a:t>Подготовка перечня профессий, специальностей, квалификаций, требующих разработки Профессиональных Стандартов  и внесения изменений в действующие ПС, отражающие специфику ЯРБ при сооружении ОИАЭ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936545" y="60785"/>
        <a:ext cx="10135758" cy="1123613"/>
      </dsp:txXfrm>
    </dsp:sp>
    <dsp:sp modelId="{68E1EA8D-B99A-4E0F-9DCB-8D07706F38F6}">
      <dsp:nvSpPr>
        <dsp:cNvPr id="0" name=""/>
        <dsp:cNvSpPr/>
      </dsp:nvSpPr>
      <dsp:spPr>
        <a:xfrm rot="5400000">
          <a:off x="-215143" y="1647619"/>
          <a:ext cx="1395800" cy="97706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2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-5773" y="1926779"/>
        <a:ext cx="977060" cy="418740"/>
      </dsp:txXfrm>
    </dsp:sp>
    <dsp:sp modelId="{C9A388CF-2E91-4392-AEA0-05BE04FF36A1}">
      <dsp:nvSpPr>
        <dsp:cNvPr id="0" name=""/>
        <dsp:cNvSpPr/>
      </dsp:nvSpPr>
      <dsp:spPr>
        <a:xfrm rot="5400000">
          <a:off x="5604376" y="-3194839"/>
          <a:ext cx="907270" cy="10173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+mn-lt"/>
            </a:rPr>
            <a:t>Формирование, на основе перечня профессий, программы разработки ПС и внесения изменений в действующие ПС, отражающие специфику ЯРБ  при сооружения ОИАЭ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971287" y="1482539"/>
        <a:ext cx="10129160" cy="818692"/>
      </dsp:txXfrm>
    </dsp:sp>
    <dsp:sp modelId="{7C36CB5A-38E3-42D4-8FE8-569DD73B728E}">
      <dsp:nvSpPr>
        <dsp:cNvPr id="0" name=""/>
        <dsp:cNvSpPr/>
      </dsp:nvSpPr>
      <dsp:spPr>
        <a:xfrm rot="5400000">
          <a:off x="-215143" y="3100381"/>
          <a:ext cx="1395800" cy="97706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Arial" panose="020B0604020202020204" pitchFamily="34" charset="0"/>
            </a:rPr>
            <a:t>3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-5773" y="3379541"/>
        <a:ext cx="977060" cy="418740"/>
      </dsp:txXfrm>
    </dsp:sp>
    <dsp:sp modelId="{8C8F7837-1E3A-4905-8608-36809E0B2A79}">
      <dsp:nvSpPr>
        <dsp:cNvPr id="0" name=""/>
        <dsp:cNvSpPr/>
      </dsp:nvSpPr>
      <dsp:spPr>
        <a:xfrm rot="5400000">
          <a:off x="5412842" y="-1742078"/>
          <a:ext cx="1290338" cy="10173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rPr>
            <a:t>Профессионально-общественная аккредитация образовательных программ повышения квалификации и программ профессиональной подготовки профессий и специальностей направления </a:t>
          </a:r>
          <a:r>
            <a:rPr lang="ru-RU" sz="1600" b="1" kern="1200" dirty="0" smtClean="0">
              <a:latin typeface="+mn-lt"/>
            </a:rPr>
            <a:t>ЯРБ</a:t>
          </a:r>
          <a:endParaRPr lang="ru-RU" sz="1600" b="1" kern="1200" dirty="0">
            <a:latin typeface="+mn-lt"/>
            <a:cs typeface="Arial" panose="020B0604020202020204" pitchFamily="34" charset="0"/>
          </a:endParaRPr>
        </a:p>
      </dsp:txBody>
      <dsp:txXfrm rot="-5400000">
        <a:off x="971287" y="2762466"/>
        <a:ext cx="10110460" cy="1164360"/>
      </dsp:txXfrm>
    </dsp:sp>
    <dsp:sp modelId="{DA9F3015-97AA-46AF-93F1-DEF07767DC11}">
      <dsp:nvSpPr>
        <dsp:cNvPr id="0" name=""/>
        <dsp:cNvSpPr/>
      </dsp:nvSpPr>
      <dsp:spPr>
        <a:xfrm rot="5400000">
          <a:off x="-215143" y="4361608"/>
          <a:ext cx="1395800" cy="977060"/>
        </a:xfrm>
        <a:prstGeom prst="chevron">
          <a:avLst/>
        </a:prstGeom>
        <a:solidFill>
          <a:srgbClr val="00006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+mn-lt"/>
            </a:rPr>
            <a:t>4</a:t>
          </a:r>
          <a:endParaRPr lang="ru-RU" sz="1600" b="1" kern="1200" dirty="0">
            <a:latin typeface="+mn-lt"/>
          </a:endParaRPr>
        </a:p>
      </dsp:txBody>
      <dsp:txXfrm rot="-5400000">
        <a:off x="-5773" y="4640768"/>
        <a:ext cx="977060" cy="418740"/>
      </dsp:txXfrm>
    </dsp:sp>
    <dsp:sp modelId="{0472EBF5-9277-4122-BEB8-D535F643C253}">
      <dsp:nvSpPr>
        <dsp:cNvPr id="0" name=""/>
        <dsp:cNvSpPr/>
      </dsp:nvSpPr>
      <dsp:spPr>
        <a:xfrm rot="5400000">
          <a:off x="5604376" y="-480850"/>
          <a:ext cx="907270" cy="101734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+mn-lt"/>
            </a:rPr>
            <a:t>Формирование программы переработки образовательных программ в соответствии с требованиями Профессиональных Стандартов  </a:t>
          </a:r>
          <a:endParaRPr lang="ru-RU" sz="1600" b="1" kern="1200" dirty="0">
            <a:latin typeface="+mn-lt"/>
          </a:endParaRPr>
        </a:p>
      </dsp:txBody>
      <dsp:txXfrm rot="-5400000">
        <a:off x="971287" y="4196528"/>
        <a:ext cx="10129160" cy="818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pPr>
              <a:defRPr/>
            </a:pPr>
            <a:fld id="{7DB851B5-869B-4E0F-9CAD-E7A4AA654F2A}" type="datetimeFigureOut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pPr>
              <a:defRPr/>
            </a:pPr>
            <a:fld id="{3B7D6C22-EE6A-42E2-9FA3-2C750C81C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69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AA5BD1-368C-4C6D-928B-092F1DE5F508}" type="datetimeFigureOut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746125"/>
            <a:ext cx="60674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5988"/>
            <a:ext cx="5486400" cy="4475162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B3A63D-B64F-4D02-84E7-EA780D103E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812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112838" eaLnBrk="1" hangingPunct="1">
              <a:spcBef>
                <a:spcPct val="0"/>
              </a:spcBef>
            </a:pPr>
            <a:endParaRPr lang="ru-RU" sz="1500" smtClean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537CB9-639B-44E4-92EE-3153AD3353F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71833-5FB7-459D-B4CF-573D91A68A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2C5BD-A601-47D7-8A7B-35AF93D10AC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17AAB-961C-450F-8DF2-26A3D679D6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2985EF-C715-4D89-AAC7-82932F977256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195A6-6629-48B1-9575-15F7FD8FEF76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5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38"/>
            <a:ext cx="948745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4257" y="3886200"/>
            <a:ext cx="78131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fld id="{57B395D2-46FF-4787-ABC7-92F60957C031}" type="datetime1">
              <a:rPr lang="ru-RU"/>
              <a:pPr/>
              <a:t>26.07.2016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/>
              <a:t>Докладчик: Опекунов Виктор Семёнович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64B2F7-D459-4975-A460-0A14732539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5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9158E4-B417-4503-83D6-112EAC134B4F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D94BE4-ABA4-4E27-A29D-7AD29A7B94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5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92242" y="274643"/>
            <a:ext cx="251138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8086" y="274643"/>
            <a:ext cx="734812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EC3480-EE9D-4DA6-89E5-67111E428C8E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2BA992-217E-4A88-B84D-9B57E04175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50"/>
            <a:ext cx="9487456" cy="677108"/>
          </a:xfrm>
        </p:spPr>
        <p:txBody>
          <a:bodyPr lIns="0" tIns="0" rIns="0" bIns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558800" y="6492875"/>
            <a:ext cx="26035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BAD48C-082E-4BE8-826E-0BA30F4D2DA7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5500" y="6494463"/>
            <a:ext cx="4430713" cy="3635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88" y="6492875"/>
            <a:ext cx="26050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6DB698-BBFF-4E87-BDCA-4B3DC2DA76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50"/>
            <a:ext cx="9487456" cy="677108"/>
          </a:xfrm>
        </p:spPr>
        <p:txBody>
          <a:bodyPr lIns="0" tIns="0" rIns="0" bIns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558800" y="6492875"/>
            <a:ext cx="26035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7A909F-F78C-4140-AB80-4C982343746A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5500" y="6494463"/>
            <a:ext cx="4430713" cy="3635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88" y="6492875"/>
            <a:ext cx="26050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F2834-F5C3-46E9-9C1B-10AF7B615B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50"/>
            <a:ext cx="9487456" cy="677108"/>
          </a:xfrm>
        </p:spPr>
        <p:txBody>
          <a:bodyPr lIns="0" tIns="0" rIns="0" bIns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558800" y="6492875"/>
            <a:ext cx="26035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0587E5-820E-4CB4-82E9-E556B742845D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5500" y="6494463"/>
            <a:ext cx="4430713" cy="3635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88" y="6492875"/>
            <a:ext cx="26050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E8F474-053E-498E-BA9D-47955BE38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50"/>
            <a:ext cx="9487456" cy="677108"/>
          </a:xfrm>
        </p:spPr>
        <p:txBody>
          <a:bodyPr lIns="0" tIns="0" rIns="0" bIns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558800" y="6492875"/>
            <a:ext cx="26035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97CCE9-766C-4B99-A711-A18CBEAD99C4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5500" y="6494463"/>
            <a:ext cx="4430713" cy="3635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88" y="6492875"/>
            <a:ext cx="26050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11BEA3-9708-4537-8927-DF6A1168ED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50"/>
            <a:ext cx="9487456" cy="677108"/>
          </a:xfrm>
        </p:spPr>
        <p:txBody>
          <a:bodyPr lIns="0" tIns="0" rIns="0" bIns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558800" y="6492875"/>
            <a:ext cx="26035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10695E-5FC8-42BF-8422-2559DDE3FE61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5500" y="6494463"/>
            <a:ext cx="4430713" cy="3635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88" y="6492875"/>
            <a:ext cx="26050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DE1679-9F7A-45C8-9C39-1A44E0BDC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7129" y="2130450"/>
            <a:ext cx="9487456" cy="677108"/>
          </a:xfrm>
        </p:spPr>
        <p:txBody>
          <a:bodyPr lIns="0" tIns="0" rIns="0" bIns="0" anchor="t">
            <a:sp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558800" y="6492875"/>
            <a:ext cx="26035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7D51AE-0A3D-44C2-A67F-72E0F92748D5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65500" y="6494463"/>
            <a:ext cx="4430713" cy="3635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48688" y="6492875"/>
            <a:ext cx="2605087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B5A5AB-6C8F-4E56-8F23-506D8A2D1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01" y="117474"/>
            <a:ext cx="8989173" cy="393863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80000"/>
              </a:lnSpc>
              <a:defRPr sz="3200" b="1">
                <a:ln>
                  <a:noFill/>
                </a:ln>
                <a:effectLst/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/>
              <a:t>21.02.2014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/>
              <a:t>Докладчик: Опекунов Виктор Семёнович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194925" y="6421438"/>
            <a:ext cx="93027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prstClr val="whit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9ABF23-E46A-4340-BA39-4D7852D34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3688"/>
            <a:ext cx="20447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7996" y="2181280"/>
            <a:ext cx="10107551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8010" y="3284539"/>
            <a:ext cx="4569326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fld id="{6DED0773-53BC-4BBA-B397-EC9B54499E38}" type="datetime1">
              <a:rPr lang="ru-RU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CFDCF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/>
              <a:t>Докладчик: Опекунов Виктор Семёнович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4CE938-2FD8-4357-8810-E141C80926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4DA5E047-BB0A-4BF1-8B51-DA5CB4AF9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98" y="4406955"/>
            <a:ext cx="94874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698" y="2906713"/>
            <a:ext cx="948745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37D61D37-75DF-47B9-8352-6FA4F3E6D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679" y="1125538"/>
            <a:ext cx="5047962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05672" y="1125538"/>
            <a:ext cx="5049900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357861CE-F072-4234-AE5B-652F54640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8" y="1535113"/>
            <a:ext cx="4931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88" y="2174875"/>
            <a:ext cx="4931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70003" y="1535113"/>
            <a:ext cx="49336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70003" y="2174875"/>
            <a:ext cx="49336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0D29DF97-5A1B-4C74-BEE7-92E0B55B0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B6B498DC-2065-4EC1-9197-769567A5B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870AFEFD-4424-4EF9-B6B4-A5B278C02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91" y="273050"/>
            <a:ext cx="36721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3921" y="273054"/>
            <a:ext cx="62397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91" y="1435103"/>
            <a:ext cx="36721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BD87B7CB-5CBD-4126-9AAF-63C048C1A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74" y="4800600"/>
            <a:ext cx="6697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87774" y="612775"/>
            <a:ext cx="66970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7774" y="5367338"/>
            <a:ext cx="6697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14049FC8-7B36-4CE9-8C40-49E64C0A9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35EF0891-34F3-439C-ACFF-9C5DAE53D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86035" y="0"/>
            <a:ext cx="2569519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1660" y="0"/>
            <a:ext cx="7528342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45DD15E1-7748-4FE7-8D02-0726F90B8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5" name="Овал 7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6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98" y="4406913"/>
            <a:ext cx="94874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698" y="2906713"/>
            <a:ext cx="948745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A057F9-AE52-44E7-A82A-68B8B4DBD418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4E545D-2753-408F-B74D-C9D9121B6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843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438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8326" y="533220"/>
            <a:ext cx="1083743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02EA52DB-92CA-4036-A7BA-F49CA8CB0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843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438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8326" y="533220"/>
            <a:ext cx="1083743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4FF0E131-D472-41A0-8D33-2EA9AB476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843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438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8326" y="533218"/>
            <a:ext cx="1083743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F0D191DF-937A-442F-AFB2-BFF1AC813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363538"/>
            <a:ext cx="10045542" cy="427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58086" y="1600200"/>
            <a:ext cx="10045542" cy="216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800" y="6245225"/>
            <a:ext cx="2603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13175" y="6245225"/>
            <a:ext cx="3535363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41414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www.ibrae.ac.ru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56625" y="6526213"/>
            <a:ext cx="2605088" cy="2873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2090B8-E8CF-42CE-91B1-45F2A35D1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3688"/>
            <a:ext cx="20447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7996" y="2181268"/>
            <a:ext cx="10107551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7999" y="3284539"/>
            <a:ext cx="4569326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9BAF37-73DC-4D96-BEFA-57AD80B06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98" y="4406943"/>
            <a:ext cx="94874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698" y="2906713"/>
            <a:ext cx="948745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292501E-CC2E-4517-A1B8-FCA9555D9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674" y="1125538"/>
            <a:ext cx="5047962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05666" y="1125538"/>
            <a:ext cx="5049900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2D21141-2623-4955-B005-DEFE6BFD6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8" y="1535113"/>
            <a:ext cx="4931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88" y="2174875"/>
            <a:ext cx="4931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70003" y="1535113"/>
            <a:ext cx="49336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70003" y="2174875"/>
            <a:ext cx="49336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04D1D5-4A67-484A-901D-817676FC2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7FE9A58-9CC5-4036-9923-BA0AFB1FA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8085" y="1600205"/>
            <a:ext cx="49297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873" y="1600205"/>
            <a:ext cx="492975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6925B1-FA41-496D-A8F1-AA990E8E96E4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7FA07F-ED1F-46A5-B5D6-4760905AD0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A11B0AE-0519-4289-A083-9B1F9172A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9" y="273050"/>
            <a:ext cx="36721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3921" y="273052"/>
            <a:ext cx="62397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89" y="1435102"/>
            <a:ext cx="36721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8319E3A-32D8-4275-9074-BFD2F95F8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74" y="4800600"/>
            <a:ext cx="6697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87774" y="612775"/>
            <a:ext cx="66970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7774" y="5367338"/>
            <a:ext cx="6697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AE6579-2658-4BC5-B29E-30F06F841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06EAEC-1E73-4770-B5D8-BAEF7FE58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86032" y="0"/>
            <a:ext cx="2569519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1660" y="0"/>
            <a:ext cx="7528342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116169-51A1-4392-ABE1-3F91BD694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3688"/>
            <a:ext cx="2044700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7994" y="2181272"/>
            <a:ext cx="10107551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8010" y="3284539"/>
            <a:ext cx="4569326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D76A1A1B-6553-4CCA-B408-CA69AD329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698" y="4406947"/>
            <a:ext cx="948745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698" y="2906713"/>
            <a:ext cx="948745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F6638DB9-0018-4AA7-93EC-FB6D3E464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679" y="1125538"/>
            <a:ext cx="5047962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05670" y="1125538"/>
            <a:ext cx="5049900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DD37558C-4292-441B-9920-762FBE5F4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274638"/>
            <a:ext cx="1004554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6" y="1535113"/>
            <a:ext cx="4931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86" y="2174875"/>
            <a:ext cx="4931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70001" y="1535113"/>
            <a:ext cx="49336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70001" y="2174875"/>
            <a:ext cx="49336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2C7451E9-CFDC-4031-90AE-CDAEFCFBA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9"/>
          <p:cNvGrpSpPr>
            <a:grpSpLocks/>
          </p:cNvGrpSpPr>
          <p:nvPr userDrawn="1"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8" name="Овал 10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088" y="1535113"/>
            <a:ext cx="49316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088" y="2174875"/>
            <a:ext cx="49316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69997" y="1535113"/>
            <a:ext cx="49336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69997" y="2174875"/>
            <a:ext cx="49336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16C458-810E-476D-B541-675BF144A580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A8E110-392E-44CA-8F66-0FC716B5F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635B81A5-5EC6-458C-9752-8A11501AE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C56A2CD3-E744-48EE-A077-D9D136E73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273050"/>
            <a:ext cx="36721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3921" y="273054"/>
            <a:ext cx="62397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86" y="1435103"/>
            <a:ext cx="36721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96561185-CD47-45B2-89CD-97C901F77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74" y="4800600"/>
            <a:ext cx="6697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87774" y="612775"/>
            <a:ext cx="66970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7774" y="5367338"/>
            <a:ext cx="6697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BD561B22-1079-4CF7-AB83-AD3FDAA78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CB6174BD-7620-442E-A43B-EF4E10FF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86030" y="0"/>
            <a:ext cx="2569519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1658" y="0"/>
            <a:ext cx="7528342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79BB20BB-CC1F-4871-B7A8-E9C37902C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843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2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438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8322" y="533212"/>
            <a:ext cx="1083743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85783DAA-53C5-4E8E-9395-00A069721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843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438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8322" y="533212"/>
            <a:ext cx="1083743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BC8ADE47-9765-4506-9BE7-56051DB56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8438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7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8438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48322" y="533210"/>
            <a:ext cx="1083743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mtClean="0"/>
            </a:lvl1pPr>
          </a:lstStyle>
          <a:p>
            <a:pPr>
              <a:defRPr/>
            </a:pPr>
            <a:fld id="{AECDF39C-EA20-4FFA-AD84-71C40AF31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86" y="363538"/>
            <a:ext cx="10045542" cy="427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58086" y="1600200"/>
            <a:ext cx="10045542" cy="21685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8800" y="6245225"/>
            <a:ext cx="26035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13175" y="6245225"/>
            <a:ext cx="3535363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rgbClr val="414142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www.ibrae.ac.ru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56625" y="6526213"/>
            <a:ext cx="2605088" cy="287337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743AC7-1D91-42D3-A804-783EEBD11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 userDrawn="1"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4" name="Овал 6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6636C9-C3D5-43B1-B8AD-93A28F766E96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C147D8-6507-4C47-A57F-4CB03F53B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 userDrawn="1"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3" name="Овал 5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4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8FBD12-76A3-4AA5-BD79-82B0638F30F2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3F4C67-5509-467A-91E9-5B65AB21A1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6" name="Овал 8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93" y="273050"/>
            <a:ext cx="367212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63920" y="273057"/>
            <a:ext cx="62397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93" y="1435103"/>
            <a:ext cx="367212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DAB808-9653-490A-A0AC-C5F390B8FC07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41D5FC-6C7E-43F8-B75C-1981B5E0D6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6" name="Овал 8"/>
            <p:cNvSpPr>
              <a:spLocks noChangeAspect="1"/>
            </p:cNvSpPr>
            <p:nvPr userDrawn="1"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774" y="4800600"/>
            <a:ext cx="669702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87774" y="612775"/>
            <a:ext cx="669702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7774" y="5367338"/>
            <a:ext cx="669702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6EB35-3486-4B44-A68B-F0E509EB9CB8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1F8268-B44F-492D-8F04-3D3718B1C2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558800" y="274638"/>
            <a:ext cx="10044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 bwMode="auto">
          <a:xfrm>
            <a:off x="558800" y="1600200"/>
            <a:ext cx="10044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58800" y="6356350"/>
            <a:ext cx="2603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E4E9EF">
                    <a:shade val="50000"/>
                  </a:srgbClr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67B1394D-229E-4658-9FBA-C85CAA13A08F}" type="datetime1">
              <a:rPr lang="ru-RU"/>
              <a:pPr>
                <a:defRPr/>
              </a:pPr>
              <a:t>26.07.2016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3175" y="6356350"/>
            <a:ext cx="3535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E4E9EF">
                    <a:shade val="50000"/>
                  </a:srgbClr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Докладчик: Опекунов Виктор Семёнович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99413" y="6356350"/>
            <a:ext cx="2603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white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A321DA42-21FE-480E-92EC-84D341AF02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82213" y="6448425"/>
            <a:ext cx="765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b="1" smtClean="0">
                <a:solidFill>
                  <a:srgbClr val="0032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29CF03-EDFE-4E21-8D8F-4FF4AD4A8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125538"/>
            <a:ext cx="10283825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0"/>
            <a:ext cx="931703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20485" name="navigation8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772650" y="106363"/>
            <a:ext cx="1082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82213" y="6448425"/>
            <a:ext cx="765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179B6FA-D9FF-4276-8BC0-4B167D449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125538"/>
            <a:ext cx="10283825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0"/>
            <a:ext cx="931703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39941" name="navigation8" descr="ujkm,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772650" y="106363"/>
            <a:ext cx="1082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82213" y="6448425"/>
            <a:ext cx="765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b="1" smtClean="0">
                <a:solidFill>
                  <a:srgbClr val="0032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122BB7-BBE8-480D-B53C-EFF216F88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125538"/>
            <a:ext cx="10283825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0"/>
            <a:ext cx="931703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52229" name="navigation8" descr="ujkm,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772650" y="106363"/>
            <a:ext cx="10826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9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0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0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51313" y="2428875"/>
            <a:ext cx="6859587" cy="27574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dirty="0" smtClean="0"/>
              <a:t>Вопрос 3. «О р</a:t>
            </a:r>
            <a:r>
              <a:rPr lang="ru-RU" sz="2800" dirty="0" smtClean="0"/>
              <a:t>азвитии </a:t>
            </a:r>
            <a:r>
              <a:rPr lang="ru-RU" sz="2800" dirty="0"/>
              <a:t>образовательного проекта </a:t>
            </a:r>
            <a:r>
              <a:rPr lang="ru-RU" sz="2800" dirty="0" smtClean="0"/>
              <a:t>СРО атомной отрасли в </a:t>
            </a:r>
            <a:r>
              <a:rPr lang="ru-RU" sz="2800" dirty="0"/>
              <a:t>рамках </a:t>
            </a:r>
            <a:r>
              <a:rPr lang="ru-RU" sz="2800" dirty="0" smtClean="0"/>
              <a:t>обеспечения реализации </a:t>
            </a:r>
            <a:r>
              <a:rPr lang="ru-RU" sz="2800" dirty="0"/>
              <a:t>ФЦП «Обеспечение ядерной и радиационной безопасности на 2016-2020 годы и на период до 2030 года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0" dirty="0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50813" y="1289050"/>
            <a:ext cx="3624262" cy="857250"/>
          </a:xfrm>
          <a:prstGeom prst="rect">
            <a:avLst/>
          </a:prstGeom>
        </p:spPr>
        <p:txBody>
          <a:bodyPr lIns="102971" tIns="0" rIns="51485" bIns="0" anchor="b">
            <a:normAutofit fontScale="70000" lnSpcReduction="20000"/>
          </a:bodyPr>
          <a:lstStyle/>
          <a:p>
            <a:pPr>
              <a:spcBef>
                <a:spcPct val="20000"/>
              </a:spcBef>
              <a:buClr>
                <a:srgbClr val="6076B4"/>
              </a:buClr>
              <a:buSzPct val="80000"/>
              <a:buFont typeface="Wingdings 2"/>
              <a:buNone/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«СОЮЗАТОМГЕО»</a:t>
            </a:r>
          </a:p>
          <a:p>
            <a:pPr>
              <a:spcBef>
                <a:spcPct val="20000"/>
              </a:spcBef>
              <a:buClr>
                <a:srgbClr val="6076B4"/>
              </a:buClr>
              <a:buSzPct val="80000"/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«СОЮЗАТОМСТРОЙ»</a:t>
            </a:r>
          </a:p>
          <a:p>
            <a:pPr>
              <a:spcBef>
                <a:spcPct val="20000"/>
              </a:spcBef>
              <a:buClr>
                <a:srgbClr val="6076B4"/>
              </a:buClr>
              <a:buSzPct val="80000"/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 НП «СОЮЗАТОМПРОЕКТ»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0230" y="1717192"/>
            <a:ext cx="7187412" cy="351829"/>
          </a:xfrm>
          <a:prstGeom prst="rect">
            <a:avLst/>
          </a:prstGeom>
          <a:gradFill flip="none" rotWithShape="1">
            <a:gsLst>
              <a:gs pos="61000">
                <a:srgbClr val="256697">
                  <a:lumMod val="90000"/>
                  <a:lumOff val="10000"/>
                </a:srgbClr>
              </a:gs>
              <a:gs pos="0">
                <a:srgbClr val="256697">
                  <a:lumMod val="100000"/>
                </a:srgbClr>
              </a:gs>
              <a:gs pos="100000">
                <a:srgbClr val="00B0F0">
                  <a:lumMod val="99000"/>
                </a:srgbClr>
              </a:gs>
            </a:gsLst>
            <a:lin ang="0" scaled="1"/>
            <a:tileRect/>
          </a:gradFill>
        </p:spPr>
        <p:txBody>
          <a:bodyPr lIns="0" tIns="36000" rIns="0" bIns="36000" anchor="ctr"/>
          <a:lstStyle/>
          <a:p>
            <a:pPr>
              <a:lnSpc>
                <a:spcPct val="80000"/>
              </a:lnSpc>
              <a:defRPr/>
            </a:pPr>
            <a:r>
              <a:rPr lang="ru-RU" sz="1600" kern="0" dirty="0">
                <a:solidFill>
                  <a:srgbClr val="2F5897">
                    <a:lumMod val="40000"/>
                    <a:lumOff val="60000"/>
                  </a:srgbClr>
                </a:solidFill>
              </a:rPr>
              <a:t>  </a:t>
            </a:r>
            <a:r>
              <a:rPr lang="ru-RU" sz="1600" kern="0" dirty="0">
                <a:solidFill>
                  <a:srgbClr val="2F5897">
                    <a:lumMod val="40000"/>
                    <a:lumOff val="60000"/>
                  </a:srgbClr>
                </a:solidFill>
                <a:effectLst>
                  <a:glow rad="63500">
                    <a:srgbClr val="3E87BD">
                      <a:satMod val="175000"/>
                      <a:alpha val="40000"/>
                    </a:srgbClr>
                  </a:glow>
                </a:effectLst>
              </a:rPr>
              <a:t>САМОРЕГУЛИРУЕМЫЕ ОРГАНИЗАЦИИ АТОМНОЙ ОТРАСЛИ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868988" y="5786438"/>
            <a:ext cx="5292725" cy="1071562"/>
          </a:xfrm>
          <a:prstGeom prst="rect">
            <a:avLst/>
          </a:prstGeom>
        </p:spPr>
        <p:txBody>
          <a:bodyPr lIns="0" tIns="0" rIns="0" bIns="0"/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dirty="0" smtClean="0"/>
              <a:t>22  июля 2016 года                                                         Москва</a:t>
            </a:r>
          </a:p>
          <a:p>
            <a:pPr algn="ctr">
              <a:defRPr/>
            </a:pPr>
            <a:endParaRPr lang="ru-RU" sz="2000" dirty="0"/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42888" y="2894013"/>
            <a:ext cx="3698875" cy="3698875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L" descr="C:\Documents and Settings\Администратор\Рабочий стол\FROM BESKRAYNIY\znak_prosto_6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2862263"/>
            <a:ext cx="3736975" cy="374967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3735" name="Picture 2" descr="C:\Documents and Settings\Администратор\Рабочий стол\FROM BESKRAYNIY\LOGO_SAS7.pn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5" y="2827338"/>
            <a:ext cx="3871913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6" name="Группа 11"/>
          <p:cNvGrpSpPr>
            <a:grpSpLocks/>
          </p:cNvGrpSpPr>
          <p:nvPr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13" name="Овал 12"/>
            <p:cNvSpPr>
              <a:spLocks noChangeAspect="1"/>
            </p:cNvSpPr>
            <p:nvPr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73739" name="Picture 4" descr="LOGO_SAS7_small"/>
            <p:cNvPicPr>
              <a:picLocks noChangeAspect="1" noChangeArrowheads="1"/>
            </p:cNvPicPr>
            <p:nvPr/>
          </p:nvPicPr>
          <p:blipFill>
            <a:blip r:embed="rId5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737" name="TextBox 1"/>
          <p:cNvSpPr txBox="1">
            <a:spLocks noChangeArrowheads="1"/>
          </p:cNvSpPr>
          <p:nvPr/>
        </p:nvSpPr>
        <p:spPr bwMode="auto">
          <a:xfrm>
            <a:off x="150813" y="142875"/>
            <a:ext cx="105743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ЗАСЕДАНИЕ СОВЕТА </a:t>
            </a:r>
          </a:p>
          <a:p>
            <a:pPr algn="ctr"/>
            <a:r>
              <a:rPr lang="ru-RU" sz="2800"/>
              <a:t>СРО АТОМНОЙ ОТРАСЛИ</a:t>
            </a:r>
          </a:p>
          <a:p>
            <a:endParaRPr lang="ru-RU" sz="32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>
          <a:xfrm>
            <a:off x="912813" y="117475"/>
            <a:ext cx="8988425" cy="738188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Предложения по разработке новых программ ДПО по тематике                       «Ядерная и радиационная безопасность» (продолжение)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0F7E4C-53FD-4C3A-85E6-0C608FAA9667}" type="slidenum">
              <a:rPr lang="ru-RU">
                <a:solidFill>
                  <a:srgbClr val="FFFFFF"/>
                </a:solidFill>
              </a:rPr>
              <a:pPr/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3688" y="642938"/>
            <a:ext cx="9759950" cy="252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Специализированные программы по тематике  «Обращение с РАО»</a:t>
            </a:r>
          </a:p>
        </p:txBody>
      </p:sp>
      <p:graphicFrame>
        <p:nvGraphicFramePr>
          <p:cNvPr id="90146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91838"/>
              </p:ext>
            </p:extLst>
          </p:nvPr>
        </p:nvGraphicFramePr>
        <p:xfrm>
          <a:off x="150813" y="928688"/>
          <a:ext cx="10717212" cy="6016816"/>
        </p:xfrm>
        <a:graphic>
          <a:graphicData uri="http://schemas.openxmlformats.org/drawingml/2006/table">
            <a:tbl>
              <a:tblPr/>
              <a:tblGrid>
                <a:gridCol w="579437"/>
                <a:gridCol w="6030913"/>
                <a:gridCol w="4106862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п/п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предлагаемых программ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Организации  (слушатели курсов)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Современное состояние с обращением с РАО (жидкими, твердыми и газообразными) на действующих АЭС. Новые технологии, проекты и оборудование для обращения с РАО от эксплуатации  АЭС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Организации-участники мероприятий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Современное состояние с обращением с РАО (жидкими, твердыми и газообразными) на действующих предприятиях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организаций-участники мероприятий. 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Новые технологии, проекты  и оборудование для обращения с РАО  от эксплуатации объектов по добыче и переработке урана и сопутствующих природных элементов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Организации-участники мероприятий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Современное состояние с обращением с РАО (жидкими, твердыми и газообразными) на действующих предприятиях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организаций-участники мероприятий. Новые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технологии, проекты  и оборудование для обращения с РАО  от эксплуатации объектов по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производству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ядерного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топлива.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Организации-участники мероприятий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314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Современное состояние с обращением с РАО (жидкими, твердыми и газообразными) на действующих предприятиях по централизованному хранению, транспортированию  и переработке ОЯТ. Новые технологии, проекты  и оборудование для обращения с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РАО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Организации-участники мероприятий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90142" name="Группа 11"/>
          <p:cNvGrpSpPr>
            <a:grpSpLocks/>
          </p:cNvGrpSpPr>
          <p:nvPr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90144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39088" y="6492875"/>
            <a:ext cx="3071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9D70C5-CF42-4AF5-9EE3-94A15C8E5460}" type="slidenum">
              <a:rPr lang="ru-RU">
                <a:solidFill>
                  <a:srgbClr val="FFFFFF"/>
                </a:solidFill>
              </a:rPr>
              <a:pPr/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688" y="714375"/>
            <a:ext cx="4214812" cy="78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Формирование программного комплекса по направлению ЯРБ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80000" y="1643063"/>
            <a:ext cx="5216525" cy="642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ПОС (ПСД) строительства, реконструкции, вывода из эксплуатации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688" y="1844675"/>
            <a:ext cx="1857375" cy="757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Перечень видов работ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92568" y="1847104"/>
            <a:ext cx="1928826" cy="75549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ПОС  и  ПСД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80000" y="714375"/>
            <a:ext cx="5145088" cy="78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Дорожная карта организации системы подготовки, повышения и поддержания квалификационного уровня персонала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3688" y="2892425"/>
            <a:ext cx="4286250" cy="14001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Категории персонала -                                 участников  строительства, реконструкции, вывода из эксплуатации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7975" y="4537075"/>
            <a:ext cx="4286250" cy="10001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Разработка программ ДПО (повышение квалификации) по направлению ЯРБ)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80000" y="2428875"/>
            <a:ext cx="5216525" cy="714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График движения персонала                               (по категориям персонала и видам  работ)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80000" y="3286125"/>
            <a:ext cx="5216525" cy="500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Анализ потребности в обучении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51438" y="3929063"/>
            <a:ext cx="5145087" cy="12144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Организация обучения (планирование учебных потоков, формирование графика обучения, оформление заявок)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51438" y="5286375"/>
            <a:ext cx="5145087" cy="928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Проведение обучения (формирование групп слушателей, проведение курсов в учебных учреждениях)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51438" y="6357938"/>
            <a:ext cx="5145087" cy="35718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Анализ эффективности обучения</a:t>
            </a:r>
          </a:p>
        </p:txBody>
      </p:sp>
      <p:sp>
        <p:nvSpPr>
          <p:cNvPr id="91152" name="Заголовок 1"/>
          <p:cNvSpPr>
            <a:spLocks noGrp="1"/>
          </p:cNvSpPr>
          <p:nvPr>
            <p:ph type="title"/>
          </p:nvPr>
        </p:nvSpPr>
        <p:spPr>
          <a:xfrm>
            <a:off x="293688" y="117475"/>
            <a:ext cx="10145712" cy="525463"/>
          </a:xfrm>
        </p:spPr>
        <p:txBody>
          <a:bodyPr/>
          <a:lstStyle/>
          <a:p>
            <a:r>
              <a:rPr lang="ru-RU" sz="2000" b="1" smtClean="0"/>
              <a:t>Порядок организации системы подготовки, повышения и поддержания квалификационного уровня персонала по направлению ЯРБ</a:t>
            </a:r>
            <a:endParaRPr lang="ru-RU" sz="2000" b="1" smtClean="0">
              <a:solidFill>
                <a:srgbClr val="002060"/>
              </a:solidFill>
            </a:endParaRPr>
          </a:p>
        </p:txBody>
      </p:sp>
      <p:cxnSp>
        <p:nvCxnSpPr>
          <p:cNvPr id="25" name="Прямая со стрелкой 24"/>
          <p:cNvCxnSpPr>
            <a:stCxn id="6" idx="3"/>
          </p:cNvCxnSpPr>
          <p:nvPr/>
        </p:nvCxnSpPr>
        <p:spPr>
          <a:xfrm>
            <a:off x="2151063" y="2224088"/>
            <a:ext cx="43338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438400" y="4368800"/>
            <a:ext cx="0" cy="244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5400000">
            <a:off x="7546975" y="3249613"/>
            <a:ext cx="214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>
            <a:off x="7546975" y="2392363"/>
            <a:ext cx="214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5400000">
            <a:off x="7546976" y="3892550"/>
            <a:ext cx="21431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rot="5400000">
            <a:off x="7546976" y="1606550"/>
            <a:ext cx="21431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7546975" y="5249863"/>
            <a:ext cx="214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rot="5400000">
            <a:off x="7546975" y="6249988"/>
            <a:ext cx="214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ная линия уступом 84"/>
          <p:cNvCxnSpPr/>
          <p:nvPr/>
        </p:nvCxnSpPr>
        <p:spPr>
          <a:xfrm rot="10800000">
            <a:off x="1044575" y="2678113"/>
            <a:ext cx="2786063" cy="158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5400000">
            <a:off x="2293938" y="2784475"/>
            <a:ext cx="214312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295275" y="5876925"/>
            <a:ext cx="4286250" cy="720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ПРОГРАММНЫЙ КОМПЛЕКС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СРО атомной отрасли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2260600" y="5643563"/>
            <a:ext cx="214313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293688" y="5805488"/>
            <a:ext cx="428625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ПРОГРАММНЫЙ КОМПЛЕКС </a:t>
            </a:r>
          </a:p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</a:rPr>
              <a:t>СРО атомной отрасли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3"/>
          <p:cNvSpPr>
            <a:spLocks noGrp="1"/>
          </p:cNvSpPr>
          <p:nvPr>
            <p:ph type="title"/>
          </p:nvPr>
        </p:nvSpPr>
        <p:spPr>
          <a:xfrm>
            <a:off x="150813" y="142875"/>
            <a:ext cx="9902825" cy="285750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Участники реализации образовательного проекта по тематике ЯРБ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0813" y="857250"/>
            <a:ext cx="3286125" cy="357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 НП «СОЮЗАТОМГЕО»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82213" y="6492875"/>
            <a:ext cx="928687" cy="365125"/>
          </a:xfrm>
        </p:spPr>
        <p:txBody>
          <a:bodyPr/>
          <a:lstStyle/>
          <a:p>
            <a:pPr>
              <a:defRPr/>
            </a:pPr>
            <a:fld id="{CECEC5B2-2B13-43FC-92E4-F9ACF50B0CA0}" type="slidenum"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12</a:t>
            </a:fld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0813" y="1571625"/>
            <a:ext cx="3286125" cy="3571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 НП «СОЮЗАТОМСТРОЙ»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0813" y="1214438"/>
            <a:ext cx="3286125" cy="357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 НП «СОЮЗАТОМПРОЕКТ»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Выноска со стрелками влево/вправо 45"/>
          <p:cNvSpPr/>
          <p:nvPr/>
        </p:nvSpPr>
        <p:spPr>
          <a:xfrm>
            <a:off x="6367463" y="714375"/>
            <a:ext cx="285750" cy="5786438"/>
          </a:xfrm>
          <a:prstGeom prst="leftRightArrowCallout">
            <a:avLst>
              <a:gd name="adj1" fmla="val 0"/>
              <a:gd name="adj2" fmla="val 0"/>
              <a:gd name="adj3" fmla="val 28368"/>
              <a:gd name="adj4" fmla="val 2529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>
            <a:off x="3436938" y="2857500"/>
            <a:ext cx="192087" cy="214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Стрелка вправо 49"/>
          <p:cNvSpPr/>
          <p:nvPr/>
        </p:nvSpPr>
        <p:spPr>
          <a:xfrm>
            <a:off x="3436938" y="1285875"/>
            <a:ext cx="192087" cy="21431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3722688" y="1928813"/>
            <a:ext cx="214312" cy="2143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937000" y="642938"/>
            <a:ext cx="2359025" cy="2786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разработка программ ДПО повышения квалификации, на основании ПОС (ПСД) и графиков движения персонала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724650" y="785813"/>
            <a:ext cx="428625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– участники мероприятий   ФЦП-2, подведомственные ГК «Росатом»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150813" y="571500"/>
            <a:ext cx="3357562" cy="285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 проекта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50813" y="2500313"/>
            <a:ext cx="3286125" cy="4286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 fontScale="85000" lnSpcReduction="20000"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Экспертное сообщество СРОАО,       Комитет по образованию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510463" y="1500188"/>
            <a:ext cx="2928937" cy="35718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т. ч.: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6653213" y="1857375"/>
            <a:ext cx="4150255" cy="107156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НИИ: 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перечню  участников мероприятий 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22718" y="3036093"/>
            <a:ext cx="4080750" cy="7143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КБ и заводы изготовители:                                               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перечню  участников мероприятий 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53213" y="4000500"/>
            <a:ext cx="4150255" cy="121443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Эксплуатирующие организации: 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перечню  участников мероприятий 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90678" y="5357813"/>
            <a:ext cx="4112790" cy="13573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Специализированные организации, участвующие в реализации программы:</a:t>
            </a:r>
          </a:p>
          <a:p>
            <a:pPr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перечню  участников мероприятий  </a:t>
            </a:r>
          </a:p>
          <a:p>
            <a:pPr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33" name="Схема 32"/>
          <p:cNvGraphicFramePr/>
          <p:nvPr/>
        </p:nvGraphicFramePr>
        <p:xfrm>
          <a:off x="151568" y="3500438"/>
          <a:ext cx="6143668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3798459401"/>
              </p:ext>
            </p:extLst>
          </p:nvPr>
        </p:nvGraphicFramePr>
        <p:xfrm>
          <a:off x="151568" y="5214950"/>
          <a:ext cx="6143668" cy="164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50813" y="2928938"/>
            <a:ext cx="3286125" cy="5715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             НОУ ДПО «УЦПР»</a:t>
            </a:r>
          </a:p>
        </p:txBody>
      </p:sp>
      <p:sp>
        <p:nvSpPr>
          <p:cNvPr id="29" name="Выноска со стрелками влево/вправо 28"/>
          <p:cNvSpPr/>
          <p:nvPr/>
        </p:nvSpPr>
        <p:spPr>
          <a:xfrm>
            <a:off x="3508375" y="642938"/>
            <a:ext cx="285750" cy="2928937"/>
          </a:xfrm>
          <a:prstGeom prst="leftRightArrowCallout">
            <a:avLst>
              <a:gd name="adj1" fmla="val 0"/>
              <a:gd name="adj2" fmla="val 0"/>
              <a:gd name="adj3" fmla="val 28368"/>
              <a:gd name="adj4" fmla="val 2529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Стрелка влево 30"/>
          <p:cNvSpPr/>
          <p:nvPr/>
        </p:nvSpPr>
        <p:spPr>
          <a:xfrm>
            <a:off x="6438900" y="2286000"/>
            <a:ext cx="214313" cy="2143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право 36"/>
          <p:cNvSpPr/>
          <p:nvPr/>
        </p:nvSpPr>
        <p:spPr>
          <a:xfrm rot="10800000">
            <a:off x="6296025" y="1928813"/>
            <a:ext cx="214313" cy="2143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8" name="Стрелка влево 37"/>
          <p:cNvSpPr/>
          <p:nvPr/>
        </p:nvSpPr>
        <p:spPr>
          <a:xfrm>
            <a:off x="6510338" y="3286125"/>
            <a:ext cx="214312" cy="21431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9" name="Стрелка влево 38"/>
          <p:cNvSpPr/>
          <p:nvPr/>
        </p:nvSpPr>
        <p:spPr>
          <a:xfrm>
            <a:off x="6510338" y="1071563"/>
            <a:ext cx="214312" cy="21431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Стрелка влево 40"/>
          <p:cNvSpPr/>
          <p:nvPr/>
        </p:nvSpPr>
        <p:spPr>
          <a:xfrm>
            <a:off x="6510338" y="4500563"/>
            <a:ext cx="214312" cy="21431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813" y="2143125"/>
            <a:ext cx="3357562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Исполнители </a:t>
            </a:r>
            <a:r>
              <a:rPr lang="ru-RU" sz="14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7"/>
          <p:cNvSpPr>
            <a:spLocks noGrp="1"/>
          </p:cNvSpPr>
          <p:nvPr>
            <p:ph type="title"/>
          </p:nvPr>
        </p:nvSpPr>
        <p:spPr>
          <a:xfrm>
            <a:off x="436563" y="142875"/>
            <a:ext cx="9717087" cy="714375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Предложение  по перечню профессий  (изыскания и проектирование) со специальной компетенцией для сооружения ОИАЭ, в т.ч. требующих разработки профессиональных стандартов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813175" y="6356350"/>
            <a:ext cx="3535363" cy="365125"/>
          </a:xfrm>
        </p:spPr>
        <p:txBody>
          <a:bodyPr/>
          <a:lstStyle/>
          <a:p>
            <a:pPr algn="ctr">
              <a:defRPr/>
            </a:pPr>
            <a:fld id="{8B9C633E-A99D-4D0C-A399-BF28DBFC4155}" type="slidenum">
              <a:rPr lang="ru-RU">
                <a:solidFill>
                  <a:schemeClr val="tx1">
                    <a:tint val="75000"/>
                  </a:schemeClr>
                </a:solidFill>
              </a:rPr>
              <a:pPr algn="ctr">
                <a:defRPr/>
              </a:pPr>
              <a:t>13</a:t>
            </a:fld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3009" y="1000114"/>
          <a:ext cx="10644262" cy="5689283"/>
        </p:xfrm>
        <a:graphic>
          <a:graphicData uri="http://schemas.openxmlformats.org/drawingml/2006/table">
            <a:tbl>
              <a:tblPr/>
              <a:tblGrid>
                <a:gridCol w="3280767"/>
                <a:gridCol w="3134953"/>
                <a:gridCol w="1312306"/>
                <a:gridCol w="2916236"/>
              </a:tblGrid>
              <a:tr h="785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Направления работ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Название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профессии 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Наименование профессионального  стандарта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Шифр программы ДПО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СТО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 СРОАО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165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ИНЖЕНЕРНЫЕ ИЗЫСКАНИЯ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Инженерно-геологические  (геотехнические) изыскания Обследование состояния грунтов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Инженер-изыскатель –сейсмолог (сейсмотектонист) ОИАЭ;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Инженер-изыскатель-геофизик ОИАЭ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ГЕО-2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95 103-2013;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СРО-Г 60542954 00005-2015;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СРО-Г 60542954 00006-2015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82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Инженерно-экологические изыскания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Инженер-изыскатель-геоэколог ОИАЭ;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Инженер-изыскатель-геофизик по ядерным методам ОИАЭ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ГЕО-3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95 102-2013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19921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143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Работы по разработке специальных разделов проектной документации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Инженер-проектировщик по разработке специальных разделов проектной документации ОИАЭ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П-7,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П-9,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П-10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СРО-П 60542948 00033-2015;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СРО-П 60542948 00034-2015;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СРО-П 60542948 00033-2015;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СРО-П 60542948 00034-2015;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СРО-П 60542948 00033-2015;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СРО-П 60542948 00034-2015.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1211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Работы по подготовке проектов организации строительства, сносу и демонтажу зданий и сооружений, продлению срока эксплуатации и консервации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Инженер-проектировщик по выводу из эксплуатации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ОИАЭ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(ПС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введен в действие в июле 2016 года)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П-8, П-12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СРО-П 60542948 00033-2015;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СРО-П 60542948 00034-2015.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2"/>
          <p:cNvSpPr txBox="1">
            <a:spLocks noGrp="1"/>
          </p:cNvSpPr>
          <p:nvPr/>
        </p:nvSpPr>
        <p:spPr>
          <a:xfrm>
            <a:off x="10796588" y="6356350"/>
            <a:ext cx="36512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>
              <a:defRPr/>
            </a:pPr>
            <a:fld id="{EAEEC85D-04AE-4049-A0A3-9BC2D3279D90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 algn="ctr"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7"/>
          <p:cNvSpPr>
            <a:spLocks noGrp="1"/>
          </p:cNvSpPr>
          <p:nvPr>
            <p:ph type="title"/>
          </p:nvPr>
        </p:nvSpPr>
        <p:spPr>
          <a:xfrm>
            <a:off x="436563" y="142875"/>
            <a:ext cx="9931400" cy="714375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Перечень профессий  (строительство) со специальной компетенцией для сооружения ОИАЭ, </a:t>
            </a:r>
            <a:br>
              <a:rPr lang="ru-RU" sz="1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 т.ч. требующих разработки профессиональных стандартов.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96588" y="6356350"/>
            <a:ext cx="365125" cy="365125"/>
          </a:xfrm>
        </p:spPr>
        <p:txBody>
          <a:bodyPr/>
          <a:lstStyle/>
          <a:p>
            <a:pPr algn="ctr">
              <a:defRPr/>
            </a:pPr>
            <a:fld id="{821F5A7B-D399-4B66-ACE0-88997197239D}" type="slidenum">
              <a:rPr lang="ru-RU">
                <a:solidFill>
                  <a:schemeClr val="tx1">
                    <a:tint val="75000"/>
                  </a:schemeClr>
                </a:solidFill>
              </a:rPr>
              <a:pPr algn="ctr">
                <a:defRPr/>
              </a:pPr>
              <a:t>14</a:t>
            </a:fld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3009" y="1067754"/>
          <a:ext cx="10644262" cy="5101220"/>
        </p:xfrm>
        <a:graphic>
          <a:graphicData uri="http://schemas.openxmlformats.org/drawingml/2006/table">
            <a:tbl>
              <a:tblPr/>
              <a:tblGrid>
                <a:gridCol w="3280767"/>
                <a:gridCol w="3134953"/>
                <a:gridCol w="1312306"/>
                <a:gridCol w="2916236"/>
              </a:tblGrid>
              <a:tr h="854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Направления работ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Название профессии 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Наименование профессионального  стандарта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Шифр программы ДПО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СТО  СРОАО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056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Работы по организации строительства, сносу и демонтажу зданий и сооружений, продлению срока эксплуатации и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консервации.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Строительный контроль.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 по строительству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атомных электрических станций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(ПС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введен в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действие в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июле 2016 года)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Инженер 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 области организации строительства и осуществления строительного контроля, реконструкции и демонтажа  радиационно-опасных объектов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(ПС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введен в действие в июле 2016 года)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Техник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промышленному строительству в области демонтажа радиационно-опасных объектов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(ПС 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+mn-lt"/>
                          <a:ea typeface="Calibri"/>
                          <a:cs typeface="Times New Roman"/>
                        </a:rPr>
                        <a:t>введен в действие в июле 2016 года)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С-6.4, 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С-7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СРО-С 60542960 00042-2015;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СРО-С 60542960 00045 -2015;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СРО-С 60542960 00046 -2015;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СРО-С 60542960 00048 -2015;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 СРО-С 60542960 00051 – 2015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  … 00017-2014;                                     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00050-2015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 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00049-2015;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00056-2016; 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00053-2016;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00065-2016;  00063-2016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00061-2016;  0062-2016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00058-2016;  00047-2016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00067-2016.       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14D46D-79C2-4473-9C6F-3201B31BADDC}" type="slidenum">
              <a:rPr lang="ru-RU">
                <a:solidFill>
                  <a:srgbClr val="FFFFFF"/>
                </a:solidFill>
              </a:rPr>
              <a:pPr/>
              <a:t>15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8306" name="Прямоугольник 1"/>
          <p:cNvSpPr>
            <a:spLocks noChangeArrowheads="1"/>
          </p:cNvSpPr>
          <p:nvPr/>
        </p:nvSpPr>
        <p:spPr bwMode="auto">
          <a:xfrm>
            <a:off x="-307975" y="0"/>
            <a:ext cx="10869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Роль профессионального сообщества в реализации образовательного проекта СРО атомной отрасли по направлению </a:t>
            </a:r>
          </a:p>
          <a:p>
            <a:pPr indent="342900"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«Ядерная и радиационная безопасность»</a:t>
            </a:r>
            <a:endParaRPr lang="ru-RU" altLang="ru-RU" sz="20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203" y="1041250"/>
          <a:ext cx="11150510" cy="555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8308" name="Группа 11"/>
          <p:cNvGrpSpPr>
            <a:grpSpLocks/>
          </p:cNvGrpSpPr>
          <p:nvPr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98310" name="Picture 4" descr="LOGO_SAS7_small"/>
            <p:cNvPicPr>
              <a:picLocks noChangeAspect="1" noChangeArrowheads="1"/>
            </p:cNvPicPr>
            <p:nvPr/>
          </p:nvPicPr>
          <p:blipFill>
            <a:blip r:embed="rId8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3024188"/>
            <a:ext cx="9115425" cy="393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 ЗА  ВНИМАНИЕ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6A113B-D9C6-4C4A-8A41-023EAA22ACA6}" type="slidenum">
              <a:rPr lang="ru-RU">
                <a:solidFill>
                  <a:srgbClr val="FFFFFF"/>
                </a:solidFill>
              </a:rPr>
              <a:pPr/>
              <a:t>16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7"/>
          <p:cNvSpPr>
            <a:spLocks noGrp="1"/>
          </p:cNvSpPr>
          <p:nvPr>
            <p:ph type="title"/>
          </p:nvPr>
        </p:nvSpPr>
        <p:spPr>
          <a:xfrm>
            <a:off x="436563" y="142875"/>
            <a:ext cx="9717087" cy="785813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Перечень программ ДПО ( повышение квалификации), реализуемых в рамках Образовательного проекта СРО атомной отрасли по направлению «Ядерная и радиационная безопасность» по состоянию на 01.07.2016 г.</a:t>
            </a:r>
          </a:p>
        </p:txBody>
      </p:sp>
      <p:sp>
        <p:nvSpPr>
          <p:cNvPr id="78850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3813175" y="6356350"/>
            <a:ext cx="353536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fld id="{D26F3C1C-F72A-4BC9-8C60-1E1BA3ED0BED}" type="slidenum">
              <a:rPr lang="ru-RU">
                <a:solidFill>
                  <a:srgbClr val="FFFFFF"/>
                </a:solidFill>
              </a:rPr>
              <a:pPr algn="ctr"/>
              <a:t>2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1571" y="1000115"/>
          <a:ext cx="10858578" cy="5726603"/>
        </p:xfrm>
        <a:graphic>
          <a:graphicData uri="http://schemas.openxmlformats.org/drawingml/2006/table">
            <a:tbl>
              <a:tblPr/>
              <a:tblGrid>
                <a:gridCol w="1714513"/>
                <a:gridCol w="7623863"/>
                <a:gridCol w="1520202"/>
              </a:tblGrid>
              <a:tr h="440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Шифр программы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r>
                        <a:rPr lang="ru-RU" sz="15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учебной  программы  повышения  квалификации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Реализация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1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П-7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Разработка обоснования радиационной и ядерной  безопасности объектов использования атомной энергии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май 2013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619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С-10.1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Требования МС ИСО 9001:2015 с учетом деятельности организаций, выполняющих строительно-монтажные и пусконаладочные работы, влияющие на ядерную и радиационную безопасность сооружаемых ОИАЭ. Внутренний аудит СМК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сентябрь 2014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826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С-10.2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Разработка, внедрение и подготовка к сертификации СМК на основе требований МС ИСО 9001:2015 с учетом деятельности организаций, выполняющих строительно-монтажные и пусконаладочные работы, влияющие на ядерную и радиационную безопасность сооружаемых ОИАЭ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ноябрь 2014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41865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С-13.6.2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506" marR="5506" marT="5506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Обеспечение экологической безопасности руководителями и специалистами экологических служб и систем экологического контроля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506" marR="5506" marT="55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сентябрь 2015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4202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С-13.6.3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199" marR="7199" marT="7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Обеспечение экологической безопасности при работах в области обращения с опасными отходами 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7199" marR="7199" marT="72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сентябрь 2015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</a:tr>
              <a:tr h="41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ГЕО-4.1, П-14.1,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С-35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Водные объекты, как элементы инфраструктуры объектов использования атомной энергии: состояние, проблемы и стратегия развития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сентябрь 2016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826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С-13.7.1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Санитарное законодательство. Порядок разработки в отрасли  программы производственного контроля за соблюдением санитарных норм и правил. Обеспечение радиационной безопасности и   радиационного контроля лицами, работающими с источниками ионизирующего излучения на объектах Госкорпорации «Росатом».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сентябрь 2016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826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С-13.5.2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Система менеджмента профессиональной безопасности и здоровья при организации работ на объектах использования атомной энергии в соответствии со стандартами OHSAS 18000.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Система управления охраной труда в организации в соответствии с СТО СРО-С 60542960 00055 -2016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октябрь 2016 г.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  <a:tr h="36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С-13.6.4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Экологический менеджмент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октябрь 2016 г.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                  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78852" name="Номер слайда 4"/>
          <p:cNvSpPr txBox="1">
            <a:spLocks noGrp="1"/>
          </p:cNvSpPr>
          <p:nvPr/>
        </p:nvSpPr>
        <p:spPr bwMode="auto">
          <a:xfrm>
            <a:off x="8556625" y="6526213"/>
            <a:ext cx="26050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E9A650C-88F9-45CC-AEEB-B4B040D4DADF}" type="slidenum">
              <a:rPr lang="ru-RU" sz="1200">
                <a:solidFill>
                  <a:srgbClr val="FFFFFF"/>
                </a:solidFill>
              </a:rPr>
              <a:pPr algn="r"/>
              <a:t>2</a:t>
            </a:fld>
            <a:endParaRPr lang="ru-RU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39088" y="6492875"/>
            <a:ext cx="30718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3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000" y="6072188"/>
            <a:ext cx="10074275" cy="642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Обеспечение квалифицированным персоналом мероприятий в области обращения ОЯТ и  РАО и вывода  объектов из эксплуатации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8000" y="285750"/>
            <a:ext cx="9574213" cy="642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Укрупненные мероприятия ФЦП-2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5125" y="1143000"/>
            <a:ext cx="3357563" cy="3143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Объекты  обращения с ОЯТ</a:t>
            </a: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Создание </a:t>
            </a:r>
            <a:r>
              <a:rPr lang="ru-RU" sz="1600" b="1" dirty="0" smtClean="0">
                <a:solidFill>
                  <a:schemeClr val="bg1"/>
                </a:solidFill>
              </a:rPr>
              <a:t>ОДЦ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(полное развитие)</a:t>
            </a:r>
          </a:p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Реконструкция комплекса </a:t>
            </a:r>
          </a:p>
          <a:p>
            <a:pPr>
              <a:buFontTx/>
              <a:buChar char="-"/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Строительство центрального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контейнерного </a:t>
            </a:r>
            <a:r>
              <a:rPr lang="ru-RU" sz="1600" b="1" dirty="0" smtClean="0">
                <a:solidFill>
                  <a:schemeClr val="bg1"/>
                </a:solidFill>
              </a:rPr>
              <a:t>хранилища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4125" y="1143000"/>
            <a:ext cx="3502025" cy="3143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Объекты обращения с РАО</a:t>
            </a:r>
          </a:p>
          <a:p>
            <a:pPr algn="ctr"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Строительство региональных комплексов по переработке накопленных ТРО и ЖРО </a:t>
            </a:r>
            <a:r>
              <a:rPr lang="ru-RU" sz="1600" b="1" dirty="0" smtClean="0">
                <a:solidFill>
                  <a:schemeClr val="bg1"/>
                </a:solidFill>
              </a:rPr>
              <a:t>(на объектах, участников мероприятий).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Строительство пунктов окончательной изоляции РАО</a:t>
            </a:r>
          </a:p>
          <a:p>
            <a:pPr algn="ctr">
              <a:buFontTx/>
              <a:buChar char="-"/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67588" y="1143000"/>
            <a:ext cx="3143250" cy="31432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Объекты вывода из эксплуатации </a:t>
            </a:r>
          </a:p>
          <a:p>
            <a:pPr>
              <a:defRPr/>
            </a:pP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Вывод из эксплуатации </a:t>
            </a:r>
            <a:r>
              <a:rPr lang="ru-RU" sz="1600" b="1" dirty="0" smtClean="0">
                <a:solidFill>
                  <a:schemeClr val="bg1"/>
                </a:solidFill>
              </a:rPr>
              <a:t>ПР                  </a:t>
            </a:r>
            <a:r>
              <a:rPr lang="ru-RU" sz="1600" b="1" dirty="0">
                <a:solidFill>
                  <a:schemeClr val="bg1"/>
                </a:solidFill>
              </a:rPr>
              <a:t>(на объектах, участников мероприятий</a:t>
            </a:r>
            <a:r>
              <a:rPr lang="ru-RU" sz="1600" b="1" dirty="0" smtClean="0">
                <a:solidFill>
                  <a:schemeClr val="bg1"/>
                </a:solidFill>
              </a:rPr>
              <a:t>)</a:t>
            </a:r>
            <a:endParaRPr lang="ru-RU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Подготовка и вывод из эксплуатации энергоблоков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АЭС (ОАО «Концерн Росэнергоатом»)</a:t>
            </a:r>
          </a:p>
          <a:p>
            <a:pPr algn="ctr">
              <a:buFontTx/>
              <a:buChar char="-"/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724525" y="4714875"/>
            <a:ext cx="4214813" cy="107156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Категории персонала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Руководители, специалисты,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линейный персонал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квалифицированные рабочие </a:t>
            </a:r>
          </a:p>
          <a:p>
            <a:pPr algn="ctr"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865188" y="4714875"/>
            <a:ext cx="4357687" cy="1071563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Обеспечение</a:t>
            </a:r>
            <a:endParaRPr lang="ru-RU" sz="12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Проекты организации строительства     Проектно-сметная документация      (Перечень видов работ)                              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endParaRPr lang="ru-RU" sz="12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651000" y="4500563"/>
            <a:ext cx="75739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543843" y="4393407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9117806" y="4393407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22313" y="1571625"/>
            <a:ext cx="2857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151313" y="1571625"/>
            <a:ext cx="28590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581900" y="1571625"/>
            <a:ext cx="2857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65313" y="5072063"/>
            <a:ext cx="29289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724650" y="5072063"/>
            <a:ext cx="27146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5330031" y="4393407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5400000">
            <a:off x="2973388" y="4606925"/>
            <a:ext cx="21431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rot="5400000">
            <a:off x="7618413" y="4606925"/>
            <a:ext cx="214312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654132" y="5928519"/>
            <a:ext cx="285750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>
            <a:off x="2937669" y="5928519"/>
            <a:ext cx="28575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813" y="117475"/>
            <a:ext cx="8988425" cy="83661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dirty="0"/>
          </a:p>
        </p:txBody>
      </p:sp>
      <p:sp>
        <p:nvSpPr>
          <p:cNvPr id="839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18714F-8443-4683-AA2A-BCD2E89113B8}" type="slidenum">
              <a:rPr lang="ru-RU" altLang="ru-RU">
                <a:solidFill>
                  <a:srgbClr val="FFFFFF"/>
                </a:solidFill>
              </a:rPr>
              <a:pPr/>
              <a:t>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135438" y="3101975"/>
            <a:ext cx="3000375" cy="15001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sz="2000" b="1" dirty="0"/>
              <a:t>Направление работ ПОС и ПСД                          Виды работ 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79438" y="1071563"/>
            <a:ext cx="2643187" cy="128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Стандарты организации                СТО  СРОАО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870325" y="836613"/>
            <a:ext cx="3073400" cy="15208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Аттестация                руководителей  и специалистов организаций-членов  СРОАО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7867650" y="1071563"/>
            <a:ext cx="2714625" cy="128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Реестр                       нормативно-технической документации СРОАО 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08000" y="4857750"/>
            <a:ext cx="2643188" cy="14287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b="1" dirty="0"/>
              <a:t>Программный комплекс ПК  СРОАО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731000" y="4929188"/>
            <a:ext cx="4178300" cy="14287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b="1" dirty="0"/>
              <a:t>Профессиональные  стандарты (ПС),  выявление в СРОАО</a:t>
            </a:r>
          </a:p>
          <a:p>
            <a:pPr algn="ctr">
              <a:defRPr/>
            </a:pPr>
            <a:r>
              <a:rPr lang="ru-RU" b="1" dirty="0"/>
              <a:t>перечня профессий, требующих разработки ПС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12813" y="117475"/>
            <a:ext cx="8988425" cy="492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Система обеспечения нормативного уровня квалификации руководителей и специалистов СРОАО при реализации Образовательного проекта СРОАО.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102475" y="4451350"/>
            <a:ext cx="641350" cy="406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3151188" y="4500563"/>
            <a:ext cx="1000125" cy="42862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046413" y="1714500"/>
            <a:ext cx="857250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7029450" y="1714500"/>
            <a:ext cx="714375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3222625" y="2286000"/>
            <a:ext cx="1000125" cy="8572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7153276" y="2357437"/>
            <a:ext cx="785812" cy="7858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5295106" y="2713832"/>
            <a:ext cx="714375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6200000" flipH="1">
            <a:off x="597694" y="3625056"/>
            <a:ext cx="2428875" cy="3651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8" idx="3"/>
          </p:cNvCxnSpPr>
          <p:nvPr/>
        </p:nvCxnSpPr>
        <p:spPr>
          <a:xfrm>
            <a:off x="3151188" y="5572125"/>
            <a:ext cx="3571875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H="1">
            <a:off x="8046244" y="3536157"/>
            <a:ext cx="2428875" cy="71437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988" name="Группа 11"/>
          <p:cNvGrpSpPr>
            <a:grpSpLocks/>
          </p:cNvGrpSpPr>
          <p:nvPr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83990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725150" y="6356350"/>
            <a:ext cx="285750" cy="365125"/>
          </a:xfrm>
        </p:spPr>
        <p:txBody>
          <a:bodyPr/>
          <a:lstStyle/>
          <a:p>
            <a:pPr algn="ctr">
              <a:defRPr/>
            </a:pPr>
            <a:fld id="{833C2FF9-6538-41C3-80FD-99CD8377EF7D}" type="slidenum">
              <a:rPr lang="ru-RU">
                <a:solidFill>
                  <a:schemeClr val="tx1">
                    <a:tint val="75000"/>
                  </a:schemeClr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579438" y="0"/>
            <a:ext cx="9120187" cy="5715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Адаптация программ ДПО (повышение квалификации) под задачи ФЦП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813" y="1214438"/>
          <a:ext cx="3857652" cy="928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214710"/>
              </a:tblGrid>
              <a:tr h="928695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П-6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Разработка технологических решений  ОИАЭ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813" y="635000"/>
          <a:ext cx="385765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52"/>
              </a:tblGrid>
              <a:tr h="5217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Программы ДПО, реализуемые  на 01.07.2016.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89488" y="1000125"/>
          <a:ext cx="614993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9938"/>
              </a:tblGrid>
              <a:tr h="50006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Разработка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технологических решений   (в проектах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и КД на  оборудование) в области обращения с  РАО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89488" y="1484313"/>
          <a:ext cx="6215676" cy="518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676"/>
              </a:tblGrid>
              <a:tr h="51816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/>
                        <a:t>Разработка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технологических решений  (в проектах и КД на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оборудование</a:t>
                      </a:r>
                      <a:r>
                        <a:rPr lang="ru-RU" sz="1400" b="1" baseline="0" dirty="0" smtClean="0"/>
                        <a:t>) в области обращения с ОЯТ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789488" y="2000250"/>
          <a:ext cx="6149937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9937"/>
              </a:tblGrid>
              <a:tr h="42862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Разработка  частей проектов</a:t>
                      </a:r>
                      <a:r>
                        <a:rPr lang="ru-RU" sz="1400" baseline="0" dirty="0" smtClean="0"/>
                        <a:t> ОИАЭ, касающихся вывода из эксплуатации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90217"/>
              </p:ext>
            </p:extLst>
          </p:nvPr>
        </p:nvGraphicFramePr>
        <p:xfrm>
          <a:off x="4794250" y="642938"/>
          <a:ext cx="5143536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/>
              </a:tblGrid>
              <a:tr h="28575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Вариативность программ  под задачи ФЦП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Нашивка 10"/>
          <p:cNvSpPr/>
          <p:nvPr/>
        </p:nvSpPr>
        <p:spPr>
          <a:xfrm>
            <a:off x="4151313" y="1357313"/>
            <a:ext cx="485775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50813" y="2786063"/>
          <a:ext cx="4572032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929090"/>
              </a:tblGrid>
              <a:tr h="71438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П-7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Разработка обоснования радиационной и ядерной  безопасности ОИАЭ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Нашивка 12"/>
          <p:cNvSpPr/>
          <p:nvPr/>
        </p:nvSpPr>
        <p:spPr>
          <a:xfrm>
            <a:off x="5008563" y="2928938"/>
            <a:ext cx="485775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37325"/>
              </p:ext>
            </p:extLst>
          </p:nvPr>
        </p:nvGraphicFramePr>
        <p:xfrm>
          <a:off x="5580063" y="2349500"/>
          <a:ext cx="5357850" cy="760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</a:tblGrid>
              <a:tr h="45565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Обоснование ЯРБ </a:t>
                      </a:r>
                      <a:r>
                        <a:rPr lang="ru-RU" sz="1400" baseline="0" dirty="0" smtClean="0"/>
                        <a:t>при обращении с РАО </a:t>
                      </a:r>
                      <a:endParaRPr lang="ru-RU" sz="1400" dirty="0"/>
                    </a:p>
                  </a:txBody>
                  <a:tcPr/>
                </a:tc>
              </a:tr>
              <a:tr h="250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Обоснование ЯРБ </a:t>
                      </a:r>
                      <a:r>
                        <a:rPr lang="ru-RU" sz="1400" b="1" baseline="0" dirty="0" smtClean="0"/>
                        <a:t>при обращении с ОЯТ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942241"/>
              </p:ext>
            </p:extLst>
          </p:nvPr>
        </p:nvGraphicFramePr>
        <p:xfrm>
          <a:off x="5580063" y="3068638"/>
          <a:ext cx="535785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</a:tblGrid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Обоснование ЯРБ</a:t>
                      </a:r>
                      <a:r>
                        <a:rPr lang="ru-RU" sz="1400" baseline="0" dirty="0" smtClean="0"/>
                        <a:t> при выполнении работ по выводу из эксплуатации ОИАЭ и при реабилитации территорий</a:t>
                      </a:r>
                      <a:endParaRPr lang="ru-RU" dirty="0"/>
                    </a:p>
                  </a:txBody>
                  <a:tcPr/>
                </a:tc>
              </a:tr>
              <a:tr h="464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проектов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обоснованию безопасности ОИАЭ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(ПООБ) и вероятностных анализов безопасности (ВАБ),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касающихся выводов 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их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эксплуатации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0813" y="4000500"/>
          <a:ext cx="435771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051"/>
                <a:gridCol w="3702667"/>
              </a:tblGrid>
              <a:tr h="660082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П-8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Разработка ПОС, сноса и демонтажа зданий и сооружений, продления срока эксплуатации и консервации ОИАЭ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221288" y="4365625"/>
          <a:ext cx="571504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1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Разработка ПОС при демонтаже (сносе) зданий и сооружений  ОИАЭ,  выводимых из эксплуатации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Нашивка 17"/>
          <p:cNvSpPr/>
          <p:nvPr/>
        </p:nvSpPr>
        <p:spPr>
          <a:xfrm>
            <a:off x="4651375" y="4143375"/>
            <a:ext cx="485775" cy="4841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0813" y="5929313"/>
          <a:ext cx="4637200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3994258"/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С-10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Внедрение СМК при строительстве ОИАЭ. Порядок разработки программы обеспечения качества атомных станций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50813" y="4857750"/>
          <a:ext cx="464347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4000528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С-7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Работы по организации строительства, реконструкции, капитального ремонта и осуществлению строительного контроля на ОИАЭ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580063" y="6000750"/>
          <a:ext cx="478634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6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Разработка программ обеспечения качества 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завершающий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dirty="0" smtClean="0"/>
                        <a:t> этап  жизненного цикла ОИЯЭ  «Вывод  из эксплуатации»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580063" y="5000625"/>
          <a:ext cx="5357850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</a:tblGrid>
              <a:tr h="71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Организация и технология</a:t>
                      </a:r>
                      <a:r>
                        <a:rPr lang="ru-RU" sz="1400" baseline="0" dirty="0" smtClean="0"/>
                        <a:t> работ по реконструкции и демонтажу строительных конструкций, выводимых из эксплуатации ОИЯЭ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Нашивка 23"/>
          <p:cNvSpPr/>
          <p:nvPr/>
        </p:nvSpPr>
        <p:spPr>
          <a:xfrm>
            <a:off x="4937125" y="5072063"/>
            <a:ext cx="485775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937125" y="6072188"/>
            <a:ext cx="485775" cy="48418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/>
          </p:nvPr>
        </p:nvSpPr>
        <p:spPr>
          <a:xfrm>
            <a:off x="912813" y="117475"/>
            <a:ext cx="8988425" cy="885825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Предложения по разработке новых программ ДПО по тематике «Ядерная и радиационная безопасность»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E265A9-576C-4364-A9D4-E907466056A3}" type="slidenum">
              <a:rPr lang="ru-RU">
                <a:solidFill>
                  <a:srgbClr val="FFFFFF"/>
                </a:solidFill>
              </a:rPr>
              <a:pPr/>
              <a:t>6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813" y="928688"/>
          <a:ext cx="10715699" cy="571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010"/>
                <a:gridCol w="4805074"/>
                <a:gridCol w="5327615"/>
              </a:tblGrid>
              <a:tr h="477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№№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5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предлагаемых программ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Категория персонала (слушатели курсов)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41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Отработавшее ядерное топливо (ОЯТ)</a:t>
                      </a:r>
                      <a:endParaRPr lang="ru-RU" sz="1600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8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1.1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Стратегия  обращения  с ОЯТ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Руководители и специалисты НИИ, КБ, проектных и инжиниринговых компаний, эксплуатирующих организаций атомной отрасли,  деятельность которых связанна с решением   проблемы ОЯТ.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26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1.2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Хранение, транспортирование и  переработка ОЯТ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41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Радиоактивные отходы (РАО)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2.1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Стратегия обращения с радиоактивными отходами, образующимися при эксплуатации ОИАЭ 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Руководители и специалисты НИИ, КБ, проектных и инжиниринговых компаний, эксплуатирующих организаций атомной отрасли,  деятельность которых связанна с решением   проблемы РАО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13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2.2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Хранение, транспортирование и  переработка РАО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пециалисты НИИ, КБ, проектных и инжиниринговых компаний, эксплуатирующих организаций атомной отрасли,  деятельность которых связанна с созданием и функционированием  в РФ объектов по хранению и транспортированию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РАО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2.3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Национальная система окончательной изоляции высокоактивных отходов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Руководители и специалисты НИИ, КБ, проектных и инжиниринговых компаний, эксплуатирующих организаций атомной отрасли,  деятельность которых связанна с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созданием и эксплуатацией объектов данной системы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0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2.4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обращения с РАО, образующимися при выводе из эксплуатации  АЭС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Руководители и специалисты НИИ, КБ, проектных и инжиниринговых компаний, эксплуатирующих организаций атомной отрасли,  деятельность которых связанна с созданием и эксплуатацией объектов данной системы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6062" name="Группа 11"/>
          <p:cNvGrpSpPr>
            <a:grpSpLocks/>
          </p:cNvGrpSpPr>
          <p:nvPr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6" name="Овал 5"/>
            <p:cNvSpPr>
              <a:spLocks noChangeAspect="1"/>
            </p:cNvSpPr>
            <p:nvPr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86064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6EBDE-6340-41AF-B5BD-1A2A440F3D65}" type="slidenum">
              <a:rPr lang="ru-RU">
                <a:solidFill>
                  <a:srgbClr val="FFFFFF"/>
                </a:solidFill>
              </a:rPr>
              <a:pPr/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912813" y="117475"/>
            <a:ext cx="8988425" cy="885825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Предложения по разработке новых программ ДПО по тематике «Ядерная и радиационная безопасность» (продолжение)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2250" y="642938"/>
          <a:ext cx="10644263" cy="590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3"/>
                <a:gridCol w="4773041"/>
                <a:gridCol w="5292099"/>
              </a:tblGrid>
              <a:tr h="5519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5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предлагаемых программ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Категория персонала (слушатели курсов)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2.5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Обращение с радиоактивными отходами, образующимися при эксплуатации ОИАЭ  (начальный курс для обучающихся по специализированным темам)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Специалисты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НИИ, КБ, проектных и инжиниринговых компаний, эксплуатирующих организаций атомной отрасли,  деятельность которых связанна с решением  данной проблемы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2.6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Лучшие практики организации работ по обращению с РАО в России и за рубежом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Руководители и специалисты  предприятий Госкорпорации «Росатом»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99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2.7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Классификация РАО, образующихся на промышленных  предприятиях, в НИИ и КБ атомной отрасли России при эксплуатации ОИАЭ (начальный курс для обучающихся по специализированным темам)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Специалисты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предприятий Госкорпорации «Росатом»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438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Ликвидация угрозы распространения радиоактивности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3.1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Ликвидация последствий радиационных аварий 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Руководители и специалисты НИИ, КБ, проектных и инжиниринговых компаний, эксплуатирующих организаций атомной отрасли,  принимавших (ющих) участие в работах по ликвидации последствий радиационных аварий,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онсервации пунктов хранения РАО и реабилитации загрязненных радиоактивностью территорий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51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3.2</a:t>
                      </a:r>
                      <a:endParaRPr lang="ru-RU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Консервация пунктов хранения РАО и реабилитация загрязненных радиоактивностью </a:t>
                      </a: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территорий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пециалисты НИИ, проектных и инжиниринговых компаний, эксплуатирующих организаций атомной отрасли,  деятельность которых связанна с консервацией  пунктов хранения РАО и реабилитацией загрязненных радиоактивностью территорий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7077" name="Группа 11"/>
          <p:cNvGrpSpPr>
            <a:grpSpLocks/>
          </p:cNvGrpSpPr>
          <p:nvPr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87079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FB514D-6243-4BAB-A07C-17620459046C}" type="slidenum">
              <a:rPr lang="ru-RU">
                <a:solidFill>
                  <a:srgbClr val="FFFFFF"/>
                </a:solidFill>
              </a:rPr>
              <a:pPr/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2813" y="117475"/>
            <a:ext cx="8988425" cy="8858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Предложения по разработке новых программ ДПО по тематике «Ядерная и радиационная безопасность» (продолжение)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88067" name="Группа 11"/>
          <p:cNvGrpSpPr>
            <a:grpSpLocks/>
          </p:cNvGrpSpPr>
          <p:nvPr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88099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810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68007"/>
              </p:ext>
            </p:extLst>
          </p:nvPr>
        </p:nvGraphicFramePr>
        <p:xfrm>
          <a:off x="293688" y="642938"/>
          <a:ext cx="10502900" cy="6126481"/>
        </p:xfrm>
        <a:graphic>
          <a:graphicData uri="http://schemas.openxmlformats.org/drawingml/2006/table">
            <a:tbl>
              <a:tblPr/>
              <a:tblGrid>
                <a:gridCol w="642937"/>
                <a:gridCol w="2071688"/>
                <a:gridCol w="5716587"/>
                <a:gridCol w="2071688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п/п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предлагаемых программ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Основные темы курсов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Категория персонала (слушатели курсов)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49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Вывод из эксплуатации ОИАЭ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Стратегия вывода из эксплуатации объектов использования атомной энергии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принятых национальных концепций вывода из эксплуатации: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энергоблоков АЭС; предприятий по конверсии урана, разделению изотопов урана и производству ядерного топлива; радиохимических заводов и установок; исследовательских реакторов, стендов и лабораторий атомной энергетики и промышленности.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«Дорожная карта» объектов,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создаваемых для  вывода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эксплуатации ОИАЭ  в период до 2030 года (пунктов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хранения и переработки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РАО от ВЭ и др.)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финансирования работ данного направления.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Руководители и специалисты НИИ, КБ, проектных и инжиниринговых компаний, эксплуатирующих организаций атомной отрасли,  деятельность которых связанна с созданием и эксплуатацией объектов данной системы.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 из эксплуатации промышленных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реакторов 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эксплуатации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ПР.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Комплексных инженерно-радиационных обследований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   Технологические и технические решения проектов по ВЭ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Организация работ по ВЭ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ПР.   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финансирования работ данного направления.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 из эксплуатации энергоблоков АЭС, выработавших ресурс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Состояние подлежащих выводу из эксплуатации э/б АЭС  (Белоярская,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Нововоронежская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Кольская,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Билибинская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Ленинградская АЭС).  Требуемый перечень и этапы разработки  проектной документации по ВЭ АЭС.    Основные технологические и технические решения проектов по ВЭ АЭС.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нового технологического оборудования, необходимого в производстве работ.     Вопросы финансирования работ данного направления.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935B67-A874-486E-B7BB-14F9348D47AF}" type="slidenum">
              <a:rPr lang="ru-RU">
                <a:solidFill>
                  <a:srgbClr val="FFFFFF"/>
                </a:solidFill>
              </a:rPr>
              <a:pPr/>
              <a:t>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912813" y="117475"/>
            <a:ext cx="8988425" cy="885825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Предложения по разработке новых программ ДПО по тематике «Ядерная и радиационная безопасность» (продолжение)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9091" name="Группа 11"/>
          <p:cNvGrpSpPr>
            <a:grpSpLocks/>
          </p:cNvGrpSpPr>
          <p:nvPr/>
        </p:nvGrpSpPr>
        <p:grpSpPr bwMode="auto">
          <a:xfrm>
            <a:off x="10182225" y="107950"/>
            <a:ext cx="885825" cy="863600"/>
            <a:chOff x="10181607" y="107285"/>
            <a:chExt cx="886204" cy="864000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10181607" y="107285"/>
              <a:ext cx="841735" cy="841765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89119" name="Picture 4" descr="LOGO_SAS7_small"/>
            <p:cNvPicPr>
              <a:picLocks noChangeAspect="1" noChangeArrowheads="1"/>
            </p:cNvPicPr>
            <p:nvPr/>
          </p:nvPicPr>
          <p:blipFill>
            <a:blip r:embed="rId2">
              <a:lum bright="10000" contrast="-6000"/>
            </a:blip>
            <a:srcRect/>
            <a:stretch>
              <a:fillRect/>
            </a:stretch>
          </p:blipFill>
          <p:spPr bwMode="auto">
            <a:xfrm>
              <a:off x="10189385" y="107285"/>
              <a:ext cx="878426" cy="8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33159"/>
              </p:ext>
            </p:extLst>
          </p:nvPr>
        </p:nvGraphicFramePr>
        <p:xfrm>
          <a:off x="293688" y="928688"/>
          <a:ext cx="10502900" cy="4927601"/>
        </p:xfrm>
        <a:graphic>
          <a:graphicData uri="http://schemas.openxmlformats.org/drawingml/2006/table">
            <a:tbl>
              <a:tblPr/>
              <a:tblGrid>
                <a:gridCol w="598487"/>
                <a:gridCol w="1901825"/>
                <a:gridCol w="5859463"/>
                <a:gridCol w="2143125"/>
              </a:tblGrid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п/п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предлагаемых программ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Основные темы курсов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Категория персонала (слушатели курсов)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84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Вывод из эксплуатации ОИАЭ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Вывод из эксплуатации объектов ЯТЦ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и состояние подлежащих выводу из эксплуатации объектов ЯТЦ в период до 2030 года.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Нормативные требования к проектам ВЭ объектов ЯТЦ.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технологические и технические решения  разработанных проектов. Перечень нового технологического оборудования, необходимого в производстве работ.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финансирования работ данного направления.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Руководители                              и специалисты НИИ, КБ, проектных                                         и инжиниринговых компаний, эксплуатирующих организаций атомной отрасли,  деятельность которых связанна                    с  созданием и эксплуатацией объектов данной системы.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7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обращения с РАО, образующимися при выводе из эксплуатации  ОИАЭ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Классификация и объемы РАО, образующихся при выводе из эксплуатации ОИАЭ.      «Дорожная карта» строительства новых объектов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подземной изоляции 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РАО данной категории.   Специфика трудовых процессов, нормы и условия труда на ОИАЭ при обращении с РАО,  образующимися при выводе из эксплуатации  данных объектов.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31741</TotalTime>
  <Words>2520</Words>
  <Application>Microsoft Office PowerPoint</Application>
  <PresentationFormat>Произвольный</PresentationFormat>
  <Paragraphs>364</Paragraphs>
  <Slides>16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Тема Office</vt:lpstr>
      <vt:lpstr>1_b-default</vt:lpstr>
      <vt:lpstr>8_b-default</vt:lpstr>
      <vt:lpstr>2_b-default</vt:lpstr>
      <vt:lpstr>think-cell Slide</vt:lpstr>
      <vt:lpstr>Вопрос 3. «О развитии образовательного проекта СРО атомной отрасли в рамках обеспечения реализации ФЦП «Обеспечение ядерной и радиационной безопасности на 2016-2020 годы и на период до 2030 года»  </vt:lpstr>
      <vt:lpstr>Перечень программ ДПО ( повышение квалификации), реализуемых в рамках Образовательного проекта СРО атомной отрасли по направлению «Ядерная и радиационная безопасность» по состоянию на 01.07.2016 г.</vt:lpstr>
      <vt:lpstr>Презентация PowerPoint</vt:lpstr>
      <vt:lpstr> </vt:lpstr>
      <vt:lpstr>Адаптация программ ДПО (повышение квалификации) под задачи ФЦП</vt:lpstr>
      <vt:lpstr>Предложения по разработке новых программ ДПО по тематике «Ядерная и радиационная безопасность» </vt:lpstr>
      <vt:lpstr>Предложения по разработке новых программ ДПО по тематике «Ядерная и радиационная безопасность» (продолжение) </vt:lpstr>
      <vt:lpstr>Предложения по разработке новых программ ДПО по тематике «Ядерная и радиационная безопасность» (продолжение) </vt:lpstr>
      <vt:lpstr>Предложения по разработке новых программ ДПО по тематике «Ядерная и радиационная безопасность» (продолжение) </vt:lpstr>
      <vt:lpstr>Предложения по разработке новых программ ДПО по тематике                       «Ядерная и радиационная безопасность» (продолжение) </vt:lpstr>
      <vt:lpstr>Порядок организации системы подготовки, повышения и поддержания квалификационного уровня персонала по направлению ЯРБ</vt:lpstr>
      <vt:lpstr>Участники реализации образовательного проекта по тематике ЯРБ</vt:lpstr>
      <vt:lpstr>Предложение  по перечню профессий  (изыскания и проектирование) со специальной компетенцией для сооружения ОИАЭ, в т.ч. требующих разработки профессиональных стандартов </vt:lpstr>
      <vt:lpstr>Перечень профессий  (строительство) со специальной компетенцией для сооружения ОИАЭ,  в т.ч. требующих разработки профессиональных стандартов. </vt:lpstr>
      <vt:lpstr>Презентация PowerPoint</vt:lpstr>
      <vt:lpstr>СПАСИБО  ЗА  ВНИМАНИЕ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Ценообразование при сооружении ОИАЭ</dc:title>
  <dc:creator>Vladimir A. Denisov</dc:creator>
  <cp:lastModifiedBy>Елена</cp:lastModifiedBy>
  <cp:revision>1937</cp:revision>
  <cp:lastPrinted>2016-07-14T18:57:07Z</cp:lastPrinted>
  <dcterms:created xsi:type="dcterms:W3CDTF">2013-03-22T06:56:04Z</dcterms:created>
  <dcterms:modified xsi:type="dcterms:W3CDTF">2016-07-26T08:54:39Z</dcterms:modified>
</cp:coreProperties>
</file>