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5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92" r:id="rId1"/>
  </p:sldMasterIdLst>
  <p:notesMasterIdLst>
    <p:notesMasterId r:id="rId14"/>
  </p:notesMasterIdLst>
  <p:sldIdLst>
    <p:sldId id="283" r:id="rId2"/>
    <p:sldId id="289" r:id="rId3"/>
    <p:sldId id="284" r:id="rId4"/>
    <p:sldId id="285" r:id="rId5"/>
    <p:sldId id="288" r:id="rId6"/>
    <p:sldId id="286" r:id="rId7"/>
    <p:sldId id="287" r:id="rId8"/>
    <p:sldId id="304" r:id="rId9"/>
    <p:sldId id="306" r:id="rId10"/>
    <p:sldId id="307" r:id="rId11"/>
    <p:sldId id="293" r:id="rId12"/>
    <p:sldId id="305" r:id="rId13"/>
  </p:sldIdLst>
  <p:sldSz cx="9144000" cy="6858000" type="screen4x3"/>
  <p:notesSz cx="6834188" cy="9979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F5897"/>
    <a:srgbClr val="DDDDD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84" autoAdjust="0"/>
    <p:restoredTop sz="99169" autoAdjust="0"/>
  </p:normalViewPr>
  <p:slideViewPr>
    <p:cSldViewPr>
      <p:cViewPr>
        <p:scale>
          <a:sx n="70" d="100"/>
          <a:sy n="70" d="100"/>
        </p:scale>
        <p:origin x="-1764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61481" cy="498951"/>
          </a:xfrm>
          <a:prstGeom prst="rect">
            <a:avLst/>
          </a:prstGeom>
        </p:spPr>
        <p:txBody>
          <a:bodyPr vert="horz" lIns="91915" tIns="45958" rIns="91915" bIns="45958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1126" y="1"/>
            <a:ext cx="2961481" cy="498951"/>
          </a:xfrm>
          <a:prstGeom prst="rect">
            <a:avLst/>
          </a:prstGeom>
        </p:spPr>
        <p:txBody>
          <a:bodyPr vert="horz" lIns="91915" tIns="45958" rIns="91915" bIns="45958" rtlCol="0"/>
          <a:lstStyle>
            <a:lvl1pPr algn="r">
              <a:defRPr sz="1200"/>
            </a:lvl1pPr>
          </a:lstStyle>
          <a:p>
            <a:fld id="{929BF960-A3C6-4205-BDD3-2FC7554FDDFA}" type="datetimeFigureOut">
              <a:rPr lang="ru-RU" smtClean="0"/>
              <a:pPr/>
              <a:t>25.07.2016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89512" cy="3741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15" tIns="45958" rIns="91915" bIns="45958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3420" y="4740038"/>
            <a:ext cx="5467350" cy="4490561"/>
          </a:xfrm>
          <a:prstGeom prst="rect">
            <a:avLst/>
          </a:prstGeom>
        </p:spPr>
        <p:txBody>
          <a:bodyPr vert="horz" lIns="91915" tIns="45958" rIns="91915" bIns="4595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78343"/>
            <a:ext cx="2961481" cy="498951"/>
          </a:xfrm>
          <a:prstGeom prst="rect">
            <a:avLst/>
          </a:prstGeom>
        </p:spPr>
        <p:txBody>
          <a:bodyPr vert="horz" lIns="91915" tIns="45958" rIns="91915" bIns="45958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1126" y="9478343"/>
            <a:ext cx="2961481" cy="498951"/>
          </a:xfrm>
          <a:prstGeom prst="rect">
            <a:avLst/>
          </a:prstGeom>
        </p:spPr>
        <p:txBody>
          <a:bodyPr vert="horz" lIns="91915" tIns="45958" rIns="91915" bIns="45958" rtlCol="0" anchor="b"/>
          <a:lstStyle>
            <a:lvl1pPr algn="r">
              <a:defRPr sz="1200"/>
            </a:lvl1pPr>
          </a:lstStyle>
          <a:p>
            <a:fld id="{E26AA3D7-1CD1-430D-8953-983C8A4D0C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13567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2338" y="747713"/>
            <a:ext cx="4989512" cy="37417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603"/>
              </a:spcAft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F9D07-DA26-4917-BAE4-08901FFF2B07}" type="slidenum">
              <a:rPr lang="ru-RU">
                <a:solidFill>
                  <a:prstClr val="black"/>
                </a:solidFill>
              </a:rPr>
              <a:pPr/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1991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2338" y="747713"/>
            <a:ext cx="4989512" cy="37417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603"/>
              </a:spcAft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F9D07-DA26-4917-BAE4-08901FFF2B07}" type="slidenum">
              <a:rPr lang="ru-RU">
                <a:solidFill>
                  <a:prstClr val="black"/>
                </a:solidFill>
              </a:rPr>
              <a:pPr/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1991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2338" y="747713"/>
            <a:ext cx="4989512" cy="37417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603"/>
              </a:spcAft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F9D07-DA26-4917-BAE4-08901FFF2B07}" type="slidenum">
              <a:rPr lang="ru-RU">
                <a:solidFill>
                  <a:prstClr val="black"/>
                </a:solidFill>
              </a:rPr>
              <a:pPr/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1991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2338" y="747713"/>
            <a:ext cx="4989512" cy="37417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603"/>
              </a:spcAft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F9D07-DA26-4917-BAE4-08901FFF2B07}" type="slidenum">
              <a:rPr lang="ru-RU">
                <a:solidFill>
                  <a:prstClr val="black"/>
                </a:solidFill>
              </a:rPr>
              <a:pPr/>
              <a:t>4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1991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2338" y="747713"/>
            <a:ext cx="4989512" cy="37417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603"/>
              </a:spcAft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F9D07-DA26-4917-BAE4-08901FFF2B07}" type="slidenum">
              <a:rPr lang="ru-RU">
                <a:solidFill>
                  <a:prstClr val="black"/>
                </a:solidFill>
              </a:rPr>
              <a:pPr/>
              <a:t>5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1991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2338" y="747713"/>
            <a:ext cx="4989512" cy="37417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603"/>
              </a:spcAft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F9D07-DA26-4917-BAE4-08901FFF2B07}" type="slidenum">
              <a:rPr lang="ru-RU">
                <a:solidFill>
                  <a:prstClr val="black"/>
                </a:solidFill>
              </a:rPr>
              <a:pPr/>
              <a:t>6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19917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2338" y="747713"/>
            <a:ext cx="4989512" cy="37417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603"/>
              </a:spcAft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F9D07-DA26-4917-BAE4-08901FFF2B07}" type="slidenum">
              <a:rPr lang="ru-RU">
                <a:solidFill>
                  <a:prstClr val="black"/>
                </a:solidFill>
              </a:rPr>
              <a:pPr/>
              <a:t>7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19917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2338" y="747713"/>
            <a:ext cx="4989512" cy="37417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603"/>
              </a:spcAft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F9D07-DA26-4917-BAE4-08901FFF2B07}" type="slidenum">
              <a:rPr lang="ru-RU">
                <a:solidFill>
                  <a:prstClr val="black"/>
                </a:solidFill>
              </a:rPr>
              <a:pPr/>
              <a:t>8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1991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1" y="4752127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102971" tIns="51485" rIns="102971" bIns="51485" anchor="t" compatLnSpc="1"/>
          <a:lstStyle/>
          <a:p>
            <a:endParaRPr lang="en-US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6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102971" tIns="51485" rIns="102971" bIns="51485" anchor="t" compatLnSpc="1"/>
          <a:lstStyle/>
          <a:p>
            <a:endParaRPr lang="en-US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1"/>
            <a:ext cx="6480048" cy="2301240"/>
          </a:xfrm>
        </p:spPr>
        <p:txBody>
          <a:bodyPr rIns="51485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51485" bIns="0" anchor="b">
            <a:normAutofit/>
          </a:bodyPr>
          <a:lstStyle>
            <a:lvl1pPr marL="0" indent="0" algn="r">
              <a:buNone/>
              <a:defRPr sz="23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514853" indent="0" algn="ctr">
              <a:buNone/>
            </a:lvl2pPr>
            <a:lvl3pPr marL="1029706" indent="0" algn="ctr">
              <a:buNone/>
            </a:lvl3pPr>
            <a:lvl4pPr marL="1544559" indent="0" algn="ctr">
              <a:buNone/>
            </a:lvl4pPr>
            <a:lvl5pPr marL="2059412" indent="0" algn="ctr">
              <a:buNone/>
            </a:lvl5pPr>
            <a:lvl6pPr marL="2574265" indent="0" algn="ctr">
              <a:buNone/>
            </a:lvl6pPr>
            <a:lvl7pPr marL="3089118" indent="0" algn="ctr">
              <a:buNone/>
            </a:lvl7pPr>
            <a:lvl8pPr marL="3603970" indent="0" algn="ctr">
              <a:buNone/>
            </a:lvl8pPr>
            <a:lvl9pPr marL="4118823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84667"/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21.02.2014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84667"/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Докладчик: Опекунов Виктор Семёнович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76D6A3B-34AE-4ADA-95EC-1841DBB4C6BF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8229613" y="188640"/>
            <a:ext cx="886204" cy="863800"/>
            <a:chOff x="10181607" y="107285"/>
            <a:chExt cx="886204" cy="864000"/>
          </a:xfrm>
        </p:grpSpPr>
        <p:sp>
          <p:nvSpPr>
            <p:cNvPr id="14" name="Овал 13"/>
            <p:cNvSpPr>
              <a:spLocks noChangeAspect="1"/>
            </p:cNvSpPr>
            <p:nvPr userDrawn="1"/>
          </p:nvSpPr>
          <p:spPr>
            <a:xfrm>
              <a:off x="10181607" y="107285"/>
              <a:ext cx="840953" cy="841053"/>
            </a:xfrm>
            <a:prstGeom prst="ellipse">
              <a:avLst/>
            </a:prstGeom>
            <a:solidFill>
              <a:schemeClr val="tx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pic>
          <p:nvPicPr>
            <p:cNvPr id="15" name="Picture 4" descr="LOGO_SAS7_small"/>
            <p:cNvPicPr>
              <a:picLocks noChangeAspect="1" noChangeArrowheads="1"/>
            </p:cNvPicPr>
            <p:nvPr/>
          </p:nvPicPr>
          <p:blipFill>
            <a:blip r:embed="rId2" cstate="print">
              <a:lum bright="10000" contrast="-6000"/>
            </a:blip>
            <a:srcRect/>
            <a:stretch>
              <a:fillRect/>
            </a:stretch>
          </p:blipFill>
          <p:spPr bwMode="auto">
            <a:xfrm>
              <a:off x="10189385" y="107285"/>
              <a:ext cx="878426" cy="86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Прямоугольник 15"/>
          <p:cNvSpPr/>
          <p:nvPr/>
        </p:nvSpPr>
        <p:spPr>
          <a:xfrm>
            <a:off x="7445418" y="52332"/>
            <a:ext cx="1224004" cy="830997"/>
          </a:xfrm>
          <a:prstGeom prst="rect">
            <a:avLst/>
          </a:prstGeom>
          <a:noFill/>
          <a:scene3d>
            <a:camera prst="perspectiveHeroicExtremeRightFacing" fov="4800000">
              <a:rot lat="0" lon="21000000" rev="0"/>
            </a:camera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convex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>
                <a:ln w="11430"/>
                <a:gradFill>
                  <a:gsLst>
                    <a:gs pos="25000">
                      <a:srgbClr val="9C5252">
                        <a:satMod val="155000"/>
                      </a:srgbClr>
                    </a:gs>
                    <a:gs pos="100000">
                      <a:srgbClr val="9C5252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Fangsong Std R" pitchFamily="18" charset="-128"/>
                <a:ea typeface="Adobe Fangsong Std R" pitchFamily="18" charset="-128"/>
              </a:rPr>
              <a:t>5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737648" y="630060"/>
            <a:ext cx="863964" cy="338554"/>
          </a:xfrm>
          <a:prstGeom prst="rect">
            <a:avLst/>
          </a:prstGeom>
          <a:noFill/>
          <a:scene3d>
            <a:camera prst="perspectiveHeroicExtremeRightFacing" fov="4800000">
              <a:rot lat="0" lon="21000000" rev="0"/>
            </a:camera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600" b="1" spc="-130" dirty="0">
                <a:ln w="3175"/>
                <a:gradFill>
                  <a:gsLst>
                    <a:gs pos="25000">
                      <a:srgbClr val="9C5252">
                        <a:satMod val="155000"/>
                      </a:srgbClr>
                    </a:gs>
                    <a:gs pos="100000">
                      <a:srgbClr val="9C5252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Fangsong Std R" pitchFamily="18" charset="-128"/>
                <a:ea typeface="Adobe Fangsong Std R" pitchFamily="18" charset="-128"/>
              </a:rPr>
              <a:t>лет</a:t>
            </a:r>
          </a:p>
        </p:txBody>
      </p:sp>
    </p:spTree>
    <p:extLst>
      <p:ext uri="{BB962C8B-B14F-4D97-AF65-F5344CB8AC3E}">
        <p14:creationId xmlns="" xmlns:p14="http://schemas.microsoft.com/office/powerpoint/2010/main" val="25036988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21.02.2014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Докладчик: Опекунов Виктор Семёнович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A4450E2-EF7C-4A17-9AC4-A98F18509CC0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8341069" y="107260"/>
            <a:ext cx="726004" cy="863800"/>
            <a:chOff x="10181607" y="107285"/>
            <a:chExt cx="886204" cy="864000"/>
          </a:xfrm>
        </p:grpSpPr>
        <p:sp>
          <p:nvSpPr>
            <p:cNvPr id="8" name="Овал 7"/>
            <p:cNvSpPr>
              <a:spLocks noChangeAspect="1"/>
            </p:cNvSpPr>
            <p:nvPr userDrawn="1"/>
          </p:nvSpPr>
          <p:spPr>
            <a:xfrm>
              <a:off x="10181607" y="107285"/>
              <a:ext cx="840953" cy="841053"/>
            </a:xfrm>
            <a:prstGeom prst="ellipse">
              <a:avLst/>
            </a:prstGeom>
            <a:solidFill>
              <a:schemeClr val="tx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pic>
          <p:nvPicPr>
            <p:cNvPr id="9" name="Picture 4" descr="LOGO_SAS7_small"/>
            <p:cNvPicPr>
              <a:picLocks noChangeAspect="1" noChangeArrowheads="1"/>
            </p:cNvPicPr>
            <p:nvPr/>
          </p:nvPicPr>
          <p:blipFill>
            <a:blip r:embed="rId2" cstate="print">
              <a:lum bright="10000" contrast="-6000"/>
            </a:blip>
            <a:srcRect/>
            <a:stretch>
              <a:fillRect/>
            </a:stretch>
          </p:blipFill>
          <p:spPr bwMode="auto">
            <a:xfrm>
              <a:off x="10189385" y="107285"/>
              <a:ext cx="878426" cy="86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="" xmlns:p14="http://schemas.microsoft.com/office/powerpoint/2010/main" val="38531678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39"/>
            <a:ext cx="2057400" cy="5851525"/>
          </a:xfrm>
        </p:spPr>
        <p:txBody>
          <a:bodyPr vert="eaVert"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21.02.2014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Докладчик: Опекунов Виктор Семёнович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7601FE6-92BB-452D-89AE-99AF98D1C08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8341069" y="107260"/>
            <a:ext cx="726004" cy="863800"/>
            <a:chOff x="10181607" y="107285"/>
            <a:chExt cx="886204" cy="864000"/>
          </a:xfrm>
        </p:grpSpPr>
        <p:sp>
          <p:nvSpPr>
            <p:cNvPr id="8" name="Овал 7"/>
            <p:cNvSpPr>
              <a:spLocks noChangeAspect="1"/>
            </p:cNvSpPr>
            <p:nvPr userDrawn="1"/>
          </p:nvSpPr>
          <p:spPr>
            <a:xfrm>
              <a:off x="10181607" y="107285"/>
              <a:ext cx="840953" cy="841053"/>
            </a:xfrm>
            <a:prstGeom prst="ellipse">
              <a:avLst/>
            </a:prstGeom>
            <a:solidFill>
              <a:schemeClr val="tx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pic>
          <p:nvPicPr>
            <p:cNvPr id="9" name="Picture 4" descr="LOGO_SAS7_small"/>
            <p:cNvPicPr>
              <a:picLocks noChangeAspect="1" noChangeArrowheads="1"/>
            </p:cNvPicPr>
            <p:nvPr/>
          </p:nvPicPr>
          <p:blipFill>
            <a:blip r:embed="rId2" cstate="print">
              <a:lum bright="10000" contrast="-6000"/>
            </a:blip>
            <a:srcRect/>
            <a:stretch>
              <a:fillRect/>
            </a:stretch>
          </p:blipFill>
          <p:spPr bwMode="auto">
            <a:xfrm>
              <a:off x="10189385" y="107285"/>
              <a:ext cx="878426" cy="86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="" xmlns:p14="http://schemas.microsoft.com/office/powerpoint/2010/main" val="7438468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7272" y="117400"/>
            <a:ext cx="7364192" cy="393863"/>
          </a:xfrm>
        </p:spPr>
        <p:txBody>
          <a:bodyPr lIns="0" tIns="0" rIns="0" bIns="0" anchor="t" anchorCtr="0">
            <a:spAutoFit/>
          </a:bodyPr>
          <a:lstStyle>
            <a:lvl1pPr>
              <a:lnSpc>
                <a:spcPct val="80000"/>
              </a:lnSpc>
              <a:defRPr sz="3200" b="1">
                <a:ln>
                  <a:noFill/>
                </a:ln>
                <a:effectLst/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defTabSz="984667"/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21.02.2014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defTabSz="984667"/>
            <a:r>
              <a:rPr lang="ru-RU" dirty="0" smtClean="0">
                <a:solidFill>
                  <a:prstClr val="white"/>
                </a:solidFill>
              </a:rPr>
              <a:t>Докладчик: Опекунов Виктор Семёнович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52311" y="6422065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76D6A3B-34AE-4ADA-95EC-1841DBB4C6BF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585405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815419"/>
          </a:xfrm>
        </p:spPr>
        <p:txBody>
          <a:bodyPr lIns="0" tIns="0" rIns="0" bIns="0" anchor="t" anchorCtr="0">
            <a:sp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92106"/>
            <a:ext cx="2133600" cy="365125"/>
          </a:xfrm>
        </p:spPr>
        <p:txBody>
          <a:bodyPr/>
          <a:lstStyle/>
          <a:p>
            <a:r>
              <a:rPr lang="ru-RU" smtClean="0">
                <a:solidFill>
                  <a:srgbClr val="E4E9EF">
                    <a:shade val="50000"/>
                  </a:srgbClr>
                </a:solidFill>
              </a:rPr>
              <a:t>21.02.2014</a:t>
            </a:r>
            <a:endParaRPr lang="ru-RU" dirty="0">
              <a:solidFill>
                <a:srgbClr val="E4E9EF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757754" y="6493962"/>
            <a:ext cx="3628492" cy="363268"/>
          </a:xfrm>
        </p:spPr>
        <p:txBody>
          <a:bodyPr/>
          <a:lstStyle/>
          <a:p>
            <a:r>
              <a:rPr lang="ru-RU" dirty="0" smtClean="0">
                <a:solidFill>
                  <a:srgbClr val="E4E9EF">
                    <a:shade val="50000"/>
                  </a:srgbClr>
                </a:solidFill>
              </a:rPr>
              <a:t>Докладчик: Опекунов Виктор Семёнович</a:t>
            </a:r>
            <a:endParaRPr lang="ru-RU" dirty="0">
              <a:solidFill>
                <a:srgbClr val="E4E9EF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03278" y="6492106"/>
            <a:ext cx="2133600" cy="365125"/>
          </a:xfrm>
        </p:spPr>
        <p:txBody>
          <a:bodyPr/>
          <a:lstStyle/>
          <a:p>
            <a:fld id="{51BB12AD-16BA-44E1-8E7B-5875F06FCEE3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79360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Титульный слайд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815419"/>
          </a:xfrm>
        </p:spPr>
        <p:txBody>
          <a:bodyPr lIns="0" tIns="0" rIns="0" bIns="0" anchor="t" anchorCtr="0">
            <a:sp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92106"/>
            <a:ext cx="2133600" cy="365125"/>
          </a:xfrm>
        </p:spPr>
        <p:txBody>
          <a:bodyPr/>
          <a:lstStyle/>
          <a:p>
            <a:r>
              <a:rPr lang="ru-RU" smtClean="0">
                <a:solidFill>
                  <a:srgbClr val="E4E9EF">
                    <a:shade val="50000"/>
                  </a:srgbClr>
                </a:solidFill>
              </a:rPr>
              <a:t>21.02.2014</a:t>
            </a:r>
            <a:endParaRPr lang="ru-RU" dirty="0">
              <a:solidFill>
                <a:srgbClr val="E4E9EF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757754" y="6493962"/>
            <a:ext cx="3628492" cy="363268"/>
          </a:xfrm>
        </p:spPr>
        <p:txBody>
          <a:bodyPr/>
          <a:lstStyle/>
          <a:p>
            <a:r>
              <a:rPr lang="ru-RU" dirty="0" smtClean="0">
                <a:solidFill>
                  <a:srgbClr val="E4E9EF">
                    <a:shade val="50000"/>
                  </a:srgbClr>
                </a:solidFill>
              </a:rPr>
              <a:t>Докладчик: Опекунов Виктор Семёнович</a:t>
            </a:r>
            <a:endParaRPr lang="ru-RU" dirty="0">
              <a:solidFill>
                <a:srgbClr val="E4E9EF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03278" y="6492106"/>
            <a:ext cx="2133600" cy="365125"/>
          </a:xfrm>
        </p:spPr>
        <p:txBody>
          <a:bodyPr/>
          <a:lstStyle/>
          <a:p>
            <a:fld id="{51BB12AD-16BA-44E1-8E7B-5875F06FCEE3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45660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Титульный слайд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815419"/>
          </a:xfrm>
        </p:spPr>
        <p:txBody>
          <a:bodyPr lIns="0" tIns="0" rIns="0" bIns="0" anchor="t" anchorCtr="0">
            <a:sp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92106"/>
            <a:ext cx="2133600" cy="365125"/>
          </a:xfrm>
        </p:spPr>
        <p:txBody>
          <a:bodyPr/>
          <a:lstStyle/>
          <a:p>
            <a:r>
              <a:rPr lang="ru-RU" smtClean="0">
                <a:solidFill>
                  <a:srgbClr val="E4E9EF">
                    <a:shade val="50000"/>
                  </a:srgbClr>
                </a:solidFill>
              </a:rPr>
              <a:t>21.02.2014</a:t>
            </a:r>
            <a:endParaRPr lang="ru-RU" dirty="0">
              <a:solidFill>
                <a:srgbClr val="E4E9EF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757754" y="6493962"/>
            <a:ext cx="3628492" cy="363268"/>
          </a:xfrm>
        </p:spPr>
        <p:txBody>
          <a:bodyPr/>
          <a:lstStyle/>
          <a:p>
            <a:r>
              <a:rPr lang="ru-RU" dirty="0" smtClean="0">
                <a:solidFill>
                  <a:srgbClr val="E4E9EF">
                    <a:shade val="50000"/>
                  </a:srgbClr>
                </a:solidFill>
              </a:rPr>
              <a:t>Докладчик: Опекунов Виктор Семёнович</a:t>
            </a:r>
            <a:endParaRPr lang="ru-RU" dirty="0">
              <a:solidFill>
                <a:srgbClr val="E4E9EF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03278" y="6492106"/>
            <a:ext cx="2133600" cy="365125"/>
          </a:xfrm>
        </p:spPr>
        <p:txBody>
          <a:bodyPr/>
          <a:lstStyle/>
          <a:p>
            <a:fld id="{51BB12AD-16BA-44E1-8E7B-5875F06FCEE3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47338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Титульный слайд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815419"/>
          </a:xfrm>
        </p:spPr>
        <p:txBody>
          <a:bodyPr lIns="0" tIns="0" rIns="0" bIns="0" anchor="t" anchorCtr="0">
            <a:sp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92106"/>
            <a:ext cx="2133600" cy="365125"/>
          </a:xfrm>
        </p:spPr>
        <p:txBody>
          <a:bodyPr/>
          <a:lstStyle/>
          <a:p>
            <a:r>
              <a:rPr lang="ru-RU" smtClean="0">
                <a:solidFill>
                  <a:srgbClr val="E4E9EF">
                    <a:shade val="50000"/>
                  </a:srgbClr>
                </a:solidFill>
              </a:rPr>
              <a:t>21.02.2014</a:t>
            </a:r>
            <a:endParaRPr lang="ru-RU" dirty="0">
              <a:solidFill>
                <a:srgbClr val="E4E9EF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757754" y="6493962"/>
            <a:ext cx="3628492" cy="363268"/>
          </a:xfrm>
        </p:spPr>
        <p:txBody>
          <a:bodyPr/>
          <a:lstStyle/>
          <a:p>
            <a:r>
              <a:rPr lang="ru-RU" dirty="0" smtClean="0">
                <a:solidFill>
                  <a:srgbClr val="E4E9EF">
                    <a:shade val="50000"/>
                  </a:srgbClr>
                </a:solidFill>
              </a:rPr>
              <a:t>Докладчик: Опекунов Виктор Семёнович</a:t>
            </a:r>
            <a:endParaRPr lang="ru-RU" dirty="0">
              <a:solidFill>
                <a:srgbClr val="E4E9EF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03278" y="6492106"/>
            <a:ext cx="2133600" cy="365125"/>
          </a:xfrm>
        </p:spPr>
        <p:txBody>
          <a:bodyPr/>
          <a:lstStyle/>
          <a:p>
            <a:fld id="{51BB12AD-16BA-44E1-8E7B-5875F06FCEE3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78675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Титульный слайд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815419"/>
          </a:xfrm>
        </p:spPr>
        <p:txBody>
          <a:bodyPr lIns="0" tIns="0" rIns="0" bIns="0" anchor="t" anchorCtr="0">
            <a:sp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92106"/>
            <a:ext cx="2133600" cy="365125"/>
          </a:xfrm>
        </p:spPr>
        <p:txBody>
          <a:bodyPr/>
          <a:lstStyle/>
          <a:p>
            <a:r>
              <a:rPr lang="ru-RU" smtClean="0">
                <a:solidFill>
                  <a:srgbClr val="E4E9EF">
                    <a:shade val="50000"/>
                  </a:srgbClr>
                </a:solidFill>
              </a:rPr>
              <a:t>21.02.2014</a:t>
            </a:r>
            <a:endParaRPr lang="ru-RU" dirty="0">
              <a:solidFill>
                <a:srgbClr val="E4E9EF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757754" y="6493962"/>
            <a:ext cx="3628492" cy="363268"/>
          </a:xfrm>
        </p:spPr>
        <p:txBody>
          <a:bodyPr/>
          <a:lstStyle/>
          <a:p>
            <a:r>
              <a:rPr lang="ru-RU" dirty="0" smtClean="0">
                <a:solidFill>
                  <a:srgbClr val="E4E9EF">
                    <a:shade val="50000"/>
                  </a:srgbClr>
                </a:solidFill>
              </a:rPr>
              <a:t>Докладчик: Опекунов Виктор Семёнович</a:t>
            </a:r>
            <a:endParaRPr lang="ru-RU" dirty="0">
              <a:solidFill>
                <a:srgbClr val="E4E9EF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03278" y="6492106"/>
            <a:ext cx="2133600" cy="365125"/>
          </a:xfrm>
        </p:spPr>
        <p:txBody>
          <a:bodyPr/>
          <a:lstStyle/>
          <a:p>
            <a:fld id="{51BB12AD-16BA-44E1-8E7B-5875F06FCEE3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847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Титульный слайд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815419"/>
          </a:xfrm>
        </p:spPr>
        <p:txBody>
          <a:bodyPr lIns="0" tIns="0" rIns="0" bIns="0" anchor="t" anchorCtr="0">
            <a:sp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92106"/>
            <a:ext cx="2133600" cy="365125"/>
          </a:xfrm>
        </p:spPr>
        <p:txBody>
          <a:bodyPr/>
          <a:lstStyle/>
          <a:p>
            <a:r>
              <a:rPr lang="ru-RU" smtClean="0">
                <a:solidFill>
                  <a:srgbClr val="E4E9EF">
                    <a:shade val="50000"/>
                  </a:srgbClr>
                </a:solidFill>
              </a:rPr>
              <a:t>21.02.2014</a:t>
            </a:r>
            <a:endParaRPr lang="ru-RU" dirty="0">
              <a:solidFill>
                <a:srgbClr val="E4E9EF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757754" y="6493962"/>
            <a:ext cx="3628492" cy="363268"/>
          </a:xfrm>
        </p:spPr>
        <p:txBody>
          <a:bodyPr/>
          <a:lstStyle/>
          <a:p>
            <a:r>
              <a:rPr lang="ru-RU" dirty="0" smtClean="0">
                <a:solidFill>
                  <a:srgbClr val="E4E9EF">
                    <a:shade val="50000"/>
                  </a:srgbClr>
                </a:solidFill>
              </a:rPr>
              <a:t>Докладчик: Опекунов Виктор Семёнович</a:t>
            </a:r>
            <a:endParaRPr lang="ru-RU" dirty="0">
              <a:solidFill>
                <a:srgbClr val="E4E9EF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03278" y="6492106"/>
            <a:ext cx="2133600" cy="365125"/>
          </a:xfrm>
        </p:spPr>
        <p:txBody>
          <a:bodyPr/>
          <a:lstStyle/>
          <a:p>
            <a:fld id="{51BB12AD-16BA-44E1-8E7B-5875F06FCEE3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53462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-24"/>
            <a:ext cx="7467600" cy="443198"/>
          </a:xfrm>
        </p:spPr>
        <p:txBody>
          <a:bodyPr lIns="0" tIns="0" rIns="0" bIns="0">
            <a:spAutoFit/>
          </a:bodyPr>
          <a:lstStyle>
            <a:lvl1pPr algn="l">
              <a:lnSpc>
                <a:spcPct val="80000"/>
              </a:lnSpc>
              <a:defRPr sz="3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2" y="1000109"/>
            <a:ext cx="7467600" cy="5126056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84667"/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21.02.2014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defTabSz="984667"/>
            <a:r>
              <a:rPr lang="ru-RU" dirty="0" smtClean="0">
                <a:solidFill>
                  <a:srgbClr val="2F5897">
                    <a:lumMod val="20000"/>
                    <a:lumOff val="80000"/>
                  </a:srgbClr>
                </a:solidFill>
              </a:rPr>
              <a:t>Докладчик: Опекунов Виктор Семёнович</a:t>
            </a:r>
            <a:endParaRPr lang="ru-RU" dirty="0">
              <a:solidFill>
                <a:srgbClr val="2F5897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76D6A3B-34AE-4ADA-95EC-1841DBB4C6BF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813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1" y="4752127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102971" tIns="51485" rIns="102971" bIns="51485" anchor="t" compatLnSpc="1"/>
          <a:lstStyle/>
          <a:p>
            <a:endParaRPr lang="en-US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6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102971" tIns="51485" rIns="102971" bIns="51485" anchor="t" compatLnSpc="1"/>
          <a:lstStyle/>
          <a:p>
            <a:endParaRPr lang="en-US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8"/>
            <a:ext cx="6629400" cy="1826363"/>
          </a:xfrm>
        </p:spPr>
        <p:txBody>
          <a:bodyPr tIns="0" bIns="0" anchor="t"/>
          <a:lstStyle>
            <a:lvl1pPr algn="l">
              <a:buNone/>
              <a:defRPr sz="47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1"/>
            <a:ext cx="6629400" cy="1066688"/>
          </a:xfrm>
        </p:spPr>
        <p:txBody>
          <a:bodyPr lIns="51485" tIns="0" rIns="51485" bIns="0" anchor="b"/>
          <a:lstStyle>
            <a:lvl1pPr marL="0" indent="0" algn="l">
              <a:buNone/>
              <a:defRPr sz="23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21.02.2014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Докладчик: Опекунов Виктор Семёнович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A6D8B03-0D87-48AE-B458-ADA1894DA79A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8229613" y="188640"/>
            <a:ext cx="886204" cy="863800"/>
            <a:chOff x="10181607" y="107285"/>
            <a:chExt cx="886204" cy="864000"/>
          </a:xfrm>
        </p:grpSpPr>
        <p:sp>
          <p:nvSpPr>
            <p:cNvPr id="14" name="Овал 13"/>
            <p:cNvSpPr>
              <a:spLocks noChangeAspect="1"/>
            </p:cNvSpPr>
            <p:nvPr userDrawn="1"/>
          </p:nvSpPr>
          <p:spPr>
            <a:xfrm>
              <a:off x="10181607" y="107285"/>
              <a:ext cx="840953" cy="841053"/>
            </a:xfrm>
            <a:prstGeom prst="ellipse">
              <a:avLst/>
            </a:prstGeom>
            <a:solidFill>
              <a:schemeClr val="tx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pic>
          <p:nvPicPr>
            <p:cNvPr id="15" name="Picture 4" descr="LOGO_SAS7_small"/>
            <p:cNvPicPr>
              <a:picLocks noChangeAspect="1" noChangeArrowheads="1"/>
            </p:cNvPicPr>
            <p:nvPr/>
          </p:nvPicPr>
          <p:blipFill>
            <a:blip r:embed="rId2" cstate="print">
              <a:lum bright="10000" contrast="-6000"/>
            </a:blip>
            <a:srcRect/>
            <a:stretch>
              <a:fillRect/>
            </a:stretch>
          </p:blipFill>
          <p:spPr bwMode="auto">
            <a:xfrm>
              <a:off x="10189385" y="107285"/>
              <a:ext cx="878426" cy="86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Прямоугольник 15"/>
          <p:cNvSpPr/>
          <p:nvPr/>
        </p:nvSpPr>
        <p:spPr>
          <a:xfrm>
            <a:off x="7445418" y="52332"/>
            <a:ext cx="1224004" cy="830997"/>
          </a:xfrm>
          <a:prstGeom prst="rect">
            <a:avLst/>
          </a:prstGeom>
          <a:noFill/>
          <a:scene3d>
            <a:camera prst="perspectiveHeroicExtremeRightFacing" fov="4800000">
              <a:rot lat="0" lon="21000000" rev="0"/>
            </a:camera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convex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>
                <a:ln w="11430"/>
                <a:gradFill>
                  <a:gsLst>
                    <a:gs pos="25000">
                      <a:srgbClr val="9C5252">
                        <a:satMod val="155000"/>
                      </a:srgbClr>
                    </a:gs>
                    <a:gs pos="100000">
                      <a:srgbClr val="9C5252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Fangsong Std R" pitchFamily="18" charset="-128"/>
                <a:ea typeface="Adobe Fangsong Std R" pitchFamily="18" charset="-128"/>
              </a:rPr>
              <a:t>5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737648" y="630060"/>
            <a:ext cx="863964" cy="338554"/>
          </a:xfrm>
          <a:prstGeom prst="rect">
            <a:avLst/>
          </a:prstGeom>
          <a:noFill/>
          <a:scene3d>
            <a:camera prst="perspectiveHeroicExtremeRightFacing" fov="4800000">
              <a:rot lat="0" lon="21000000" rev="0"/>
            </a:camera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600" b="1" spc="-130" dirty="0">
                <a:ln w="3175"/>
                <a:gradFill>
                  <a:gsLst>
                    <a:gs pos="25000">
                      <a:srgbClr val="9C5252">
                        <a:satMod val="155000"/>
                      </a:srgbClr>
                    </a:gs>
                    <a:gs pos="100000">
                      <a:srgbClr val="9C5252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Fangsong Std R" pitchFamily="18" charset="-128"/>
                <a:ea typeface="Adobe Fangsong Std R" pitchFamily="18" charset="-128"/>
              </a:rPr>
              <a:t>лет</a:t>
            </a:r>
          </a:p>
        </p:txBody>
      </p:sp>
    </p:spTree>
    <p:extLst>
      <p:ext uri="{BB962C8B-B14F-4D97-AF65-F5344CB8AC3E}">
        <p14:creationId xmlns="" xmlns:p14="http://schemas.microsoft.com/office/powerpoint/2010/main" val="20519541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3657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2" y="1600202"/>
            <a:ext cx="3657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21.02.2014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Докладчик: Опекунов Виктор Семёнович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FEE68F2-833E-4C10-98F9-C485C3F06113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78158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5486400"/>
            <a:ext cx="4040188" cy="838200"/>
          </a:xfrm>
        </p:spPr>
        <p:txBody>
          <a:bodyPr anchor="t"/>
          <a:lstStyle>
            <a:lvl1pPr marL="0" indent="0">
              <a:buNone/>
              <a:defRPr sz="2700" b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23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86400"/>
            <a:ext cx="4041775" cy="838200"/>
          </a:xfrm>
        </p:spPr>
        <p:txBody>
          <a:bodyPr anchor="t"/>
          <a:lstStyle>
            <a:lvl1pPr marL="0" indent="0">
              <a:buNone/>
              <a:defRPr sz="2700" b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23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2" y="1516913"/>
            <a:ext cx="4040188" cy="3941763"/>
          </a:xfrm>
        </p:spPr>
        <p:txBody>
          <a:bodyPr/>
          <a:lstStyle>
            <a:lvl1pPr>
              <a:defRPr sz="27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3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516913"/>
            <a:ext cx="4041775" cy="3941763"/>
          </a:xfrm>
        </p:spPr>
        <p:txBody>
          <a:bodyPr/>
          <a:lstStyle>
            <a:lvl1pPr>
              <a:defRPr sz="27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3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21.02.2014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Докладчик: Опекунов Виктор Семёнович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5A42934-029C-4CF9-AE14-353E63FE355F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8229613" y="188640"/>
            <a:ext cx="886204" cy="863800"/>
            <a:chOff x="10181607" y="107285"/>
            <a:chExt cx="886204" cy="864000"/>
          </a:xfrm>
        </p:grpSpPr>
        <p:sp>
          <p:nvSpPr>
            <p:cNvPr id="14" name="Овал 13"/>
            <p:cNvSpPr>
              <a:spLocks noChangeAspect="1"/>
            </p:cNvSpPr>
            <p:nvPr userDrawn="1"/>
          </p:nvSpPr>
          <p:spPr>
            <a:xfrm>
              <a:off x="10181607" y="107285"/>
              <a:ext cx="840953" cy="841053"/>
            </a:xfrm>
            <a:prstGeom prst="ellipse">
              <a:avLst/>
            </a:prstGeom>
            <a:solidFill>
              <a:schemeClr val="tx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pic>
          <p:nvPicPr>
            <p:cNvPr id="15" name="Picture 4" descr="LOGO_SAS7_small"/>
            <p:cNvPicPr>
              <a:picLocks noChangeAspect="1" noChangeArrowheads="1"/>
            </p:cNvPicPr>
            <p:nvPr/>
          </p:nvPicPr>
          <p:blipFill>
            <a:blip r:embed="rId2" cstate="print">
              <a:lum bright="10000" contrast="-6000"/>
            </a:blip>
            <a:srcRect/>
            <a:stretch>
              <a:fillRect/>
            </a:stretch>
          </p:blipFill>
          <p:spPr bwMode="auto">
            <a:xfrm>
              <a:off x="10189385" y="107285"/>
              <a:ext cx="878426" cy="86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Прямоугольник 15"/>
          <p:cNvSpPr/>
          <p:nvPr/>
        </p:nvSpPr>
        <p:spPr>
          <a:xfrm>
            <a:off x="7445418" y="52332"/>
            <a:ext cx="1224004" cy="830997"/>
          </a:xfrm>
          <a:prstGeom prst="rect">
            <a:avLst/>
          </a:prstGeom>
          <a:noFill/>
          <a:scene3d>
            <a:camera prst="perspectiveHeroicExtremeRightFacing" fov="4800000">
              <a:rot lat="0" lon="21000000" rev="0"/>
            </a:camera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convex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>
                <a:ln w="11430"/>
                <a:gradFill>
                  <a:gsLst>
                    <a:gs pos="25000">
                      <a:srgbClr val="9C5252">
                        <a:satMod val="155000"/>
                      </a:srgbClr>
                    </a:gs>
                    <a:gs pos="100000">
                      <a:srgbClr val="9C5252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Fangsong Std R" pitchFamily="18" charset="-128"/>
                <a:ea typeface="Adobe Fangsong Std R" pitchFamily="18" charset="-128"/>
              </a:rPr>
              <a:t>5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737648" y="630060"/>
            <a:ext cx="863964" cy="338554"/>
          </a:xfrm>
          <a:prstGeom prst="rect">
            <a:avLst/>
          </a:prstGeom>
          <a:noFill/>
          <a:scene3d>
            <a:camera prst="perspectiveHeroicExtremeRightFacing" fov="4800000">
              <a:rot lat="0" lon="21000000" rev="0"/>
            </a:camera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600" b="1" spc="-130" dirty="0">
                <a:ln w="3175"/>
                <a:gradFill>
                  <a:gsLst>
                    <a:gs pos="25000">
                      <a:srgbClr val="9C5252">
                        <a:satMod val="155000"/>
                      </a:srgbClr>
                    </a:gs>
                    <a:gs pos="100000">
                      <a:srgbClr val="9C5252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dobe Fangsong Std R" pitchFamily="18" charset="-128"/>
                <a:ea typeface="Adobe Fangsong Std R" pitchFamily="18" charset="-128"/>
              </a:rPr>
              <a:t>лет</a:t>
            </a:r>
          </a:p>
        </p:txBody>
      </p:sp>
    </p:spTree>
    <p:extLst>
      <p:ext uri="{BB962C8B-B14F-4D97-AF65-F5344CB8AC3E}">
        <p14:creationId xmlns="" xmlns:p14="http://schemas.microsoft.com/office/powerpoint/2010/main" val="30081575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5314" y="2071678"/>
            <a:ext cx="7470648" cy="1143000"/>
          </a:xfrm>
        </p:spPr>
        <p:txBody>
          <a:bodyPr anchor="ctr">
            <a:normAutofit/>
          </a:bodyPr>
          <a:lstStyle>
            <a:lvl1pPr algn="l">
              <a:defRPr sz="5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21.02.2014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4441D51-22C2-4E89-BA72-B2536C5B046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Докладчик: Опекунов Виктор Семёнович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8341069" y="107260"/>
            <a:ext cx="726004" cy="863800"/>
            <a:chOff x="10181607" y="107285"/>
            <a:chExt cx="886204" cy="864000"/>
          </a:xfrm>
        </p:grpSpPr>
        <p:sp>
          <p:nvSpPr>
            <p:cNvPr id="10" name="Овал 9"/>
            <p:cNvSpPr>
              <a:spLocks noChangeAspect="1"/>
            </p:cNvSpPr>
            <p:nvPr userDrawn="1"/>
          </p:nvSpPr>
          <p:spPr>
            <a:xfrm>
              <a:off x="10181607" y="107285"/>
              <a:ext cx="840953" cy="841053"/>
            </a:xfrm>
            <a:prstGeom prst="ellipse">
              <a:avLst/>
            </a:prstGeom>
            <a:solidFill>
              <a:schemeClr val="tx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pic>
          <p:nvPicPr>
            <p:cNvPr id="11" name="Picture 4" descr="LOGO_SAS7_small"/>
            <p:cNvPicPr>
              <a:picLocks noChangeAspect="1" noChangeArrowheads="1"/>
            </p:cNvPicPr>
            <p:nvPr/>
          </p:nvPicPr>
          <p:blipFill>
            <a:blip r:embed="rId2" cstate="print">
              <a:lum bright="10000" contrast="-6000"/>
            </a:blip>
            <a:srcRect/>
            <a:stretch>
              <a:fillRect/>
            </a:stretch>
          </p:blipFill>
          <p:spPr bwMode="auto">
            <a:xfrm>
              <a:off x="10189385" y="107285"/>
              <a:ext cx="878426" cy="86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="" xmlns:p14="http://schemas.microsoft.com/office/powerpoint/2010/main" val="36256470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21.02.2014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Докладчик: Опекунов Виктор Семёнович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76D6A3B-34AE-4ADA-95EC-1841DBB4C6BF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8341069" y="107260"/>
            <a:ext cx="726004" cy="863800"/>
            <a:chOff x="10181607" y="107285"/>
            <a:chExt cx="886204" cy="864000"/>
          </a:xfrm>
        </p:grpSpPr>
        <p:sp>
          <p:nvSpPr>
            <p:cNvPr id="6" name="Овал 5"/>
            <p:cNvSpPr>
              <a:spLocks noChangeAspect="1"/>
            </p:cNvSpPr>
            <p:nvPr userDrawn="1"/>
          </p:nvSpPr>
          <p:spPr>
            <a:xfrm>
              <a:off x="10181607" y="107285"/>
              <a:ext cx="840953" cy="841053"/>
            </a:xfrm>
            <a:prstGeom prst="ellipse">
              <a:avLst/>
            </a:prstGeom>
            <a:solidFill>
              <a:schemeClr val="tx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pic>
          <p:nvPicPr>
            <p:cNvPr id="7" name="Picture 4" descr="LOGO_SAS7_small"/>
            <p:cNvPicPr>
              <a:picLocks noChangeAspect="1" noChangeArrowheads="1"/>
            </p:cNvPicPr>
            <p:nvPr/>
          </p:nvPicPr>
          <p:blipFill>
            <a:blip r:embed="rId2" cstate="print">
              <a:lum bright="10000" contrast="-6000"/>
            </a:blip>
            <a:srcRect/>
            <a:stretch>
              <a:fillRect/>
            </a:stretch>
          </p:blipFill>
          <p:spPr bwMode="auto">
            <a:xfrm>
              <a:off x="10189385" y="107285"/>
              <a:ext cx="878426" cy="86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="" xmlns:p14="http://schemas.microsoft.com/office/powerpoint/2010/main" val="21675148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9"/>
            <a:ext cx="3200400" cy="730250"/>
          </a:xfrm>
        </p:spPr>
        <p:txBody>
          <a:bodyPr tIns="0" bIns="0" anchor="t"/>
          <a:lstStyle>
            <a:lvl1pPr algn="l"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51485" tIns="0" rIns="51485" bIns="0" anchor="b"/>
          <a:lstStyle>
            <a:lvl1pPr marL="0" indent="0" algn="l">
              <a:buNone/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4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7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2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23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23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21.02.2014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Докладчик: Опекунов Виктор Семёнович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9" y="6422065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C17DEA-2E88-44DD-9AC6-60DB4BE64EE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8341069" y="107260"/>
            <a:ext cx="726004" cy="863800"/>
            <a:chOff x="10181607" y="107285"/>
            <a:chExt cx="886204" cy="864000"/>
          </a:xfrm>
        </p:grpSpPr>
        <p:sp>
          <p:nvSpPr>
            <p:cNvPr id="10" name="Овал 9"/>
            <p:cNvSpPr>
              <a:spLocks noChangeAspect="1"/>
            </p:cNvSpPr>
            <p:nvPr userDrawn="1"/>
          </p:nvSpPr>
          <p:spPr>
            <a:xfrm>
              <a:off x="10181607" y="107285"/>
              <a:ext cx="840953" cy="841053"/>
            </a:xfrm>
            <a:prstGeom prst="ellipse">
              <a:avLst/>
            </a:prstGeom>
            <a:solidFill>
              <a:schemeClr val="tx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pic>
          <p:nvPicPr>
            <p:cNvPr id="11" name="Picture 4" descr="LOGO_SAS7_small"/>
            <p:cNvPicPr>
              <a:picLocks noChangeAspect="1" noChangeArrowheads="1"/>
            </p:cNvPicPr>
            <p:nvPr/>
          </p:nvPicPr>
          <p:blipFill>
            <a:blip r:embed="rId2" cstate="print">
              <a:lum bright="10000" contrast="-6000"/>
            </a:blip>
            <a:srcRect/>
            <a:stretch>
              <a:fillRect/>
            </a:stretch>
          </p:blipFill>
          <p:spPr bwMode="auto">
            <a:xfrm>
              <a:off x="10189385" y="107285"/>
              <a:ext cx="878426" cy="86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="" xmlns:p14="http://schemas.microsoft.com/office/powerpoint/2010/main" val="18844246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5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9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6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5" y="2998765"/>
            <a:ext cx="3053866" cy="2663482"/>
          </a:xfrm>
        </p:spPr>
        <p:txBody>
          <a:bodyPr lIns="51485" rIns="51485"/>
          <a:lstStyle>
            <a:lvl1pPr marL="0" indent="0">
              <a:buFontTx/>
              <a:buNone/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FontTx/>
              <a:buNone/>
              <a:defRPr sz="14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5"/>
            <a:ext cx="2133600" cy="365125"/>
          </a:xfrm>
        </p:spPr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21.02.2014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Докладчик: Опекунов Виктор Семёнович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E2298B8-FF13-4C50-991A-9CE5EE085F83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8341069" y="107260"/>
            <a:ext cx="726004" cy="863800"/>
            <a:chOff x="10181607" y="107285"/>
            <a:chExt cx="886204" cy="864000"/>
          </a:xfrm>
        </p:grpSpPr>
        <p:sp>
          <p:nvSpPr>
            <p:cNvPr id="9" name="Овал 8"/>
            <p:cNvSpPr>
              <a:spLocks noChangeAspect="1"/>
            </p:cNvSpPr>
            <p:nvPr userDrawn="1"/>
          </p:nvSpPr>
          <p:spPr>
            <a:xfrm>
              <a:off x="10181607" y="107285"/>
              <a:ext cx="840953" cy="841053"/>
            </a:xfrm>
            <a:prstGeom prst="ellipse">
              <a:avLst/>
            </a:prstGeom>
            <a:solidFill>
              <a:schemeClr val="tx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pic>
          <p:nvPicPr>
            <p:cNvPr id="10" name="Picture 4" descr="LOGO_SAS7_small"/>
            <p:cNvPicPr>
              <a:picLocks noChangeAspect="1" noChangeArrowheads="1"/>
            </p:cNvPicPr>
            <p:nvPr/>
          </p:nvPicPr>
          <p:blipFill>
            <a:blip r:embed="rId2" cstate="print">
              <a:lum bright="10000" contrast="-6000"/>
            </a:blip>
            <a:srcRect/>
            <a:stretch>
              <a:fillRect/>
            </a:stretch>
          </p:blipFill>
          <p:spPr bwMode="auto">
            <a:xfrm>
              <a:off x="10189385" y="107285"/>
              <a:ext cx="878426" cy="86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="" xmlns:p14="http://schemas.microsoft.com/office/powerpoint/2010/main" val="18044131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1" y="4752127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102971" tIns="51485" rIns="102971" bIns="51485" anchor="t" compatLnSpc="1"/>
          <a:lstStyle/>
          <a:p>
            <a:endParaRPr lang="en-US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1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102971" tIns="51485" rIns="102971" bIns="51485" anchor="t" compatLnSpc="1"/>
          <a:lstStyle/>
          <a:p>
            <a:endParaRPr lang="en-US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2" y="-24"/>
            <a:ext cx="7467600" cy="1143000"/>
          </a:xfrm>
          <a:prstGeom prst="rect">
            <a:avLst/>
          </a:prstGeom>
        </p:spPr>
        <p:txBody>
          <a:bodyPr vert="horz" lIns="51485" tIns="51485" rIns="51485" bIns="51485" anchor="ctr">
            <a:normAutofit/>
          </a:bodyPr>
          <a:lstStyle/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2" y="1600202"/>
            <a:ext cx="7467600" cy="4525963"/>
          </a:xfrm>
          <a:prstGeom prst="rect">
            <a:avLst/>
          </a:prstGeom>
        </p:spPr>
        <p:txBody>
          <a:bodyPr vert="horz" lIns="102971" tIns="51485" rIns="102971" bIns="51485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5"/>
            <a:ext cx="2133600" cy="365125"/>
          </a:xfrm>
          <a:prstGeom prst="rect">
            <a:avLst/>
          </a:prstGeom>
        </p:spPr>
        <p:txBody>
          <a:bodyPr vert="horz" lIns="102971" tIns="51485" rIns="102971" bIns="0" anchor="b"/>
          <a:lstStyle>
            <a:lvl1pPr algn="l" eaLnBrk="1" latinLnBrk="0" hangingPunct="1">
              <a:defRPr kumimoji="0" sz="11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ru-RU" smtClean="0">
                <a:solidFill>
                  <a:srgbClr val="E4E9EF">
                    <a:shade val="50000"/>
                  </a:srgbClr>
                </a:solidFill>
                <a:cs typeface="Arial" pitchFamily="34" charset="0"/>
              </a:rPr>
              <a:t>21.02.2014</a:t>
            </a:r>
            <a:endParaRPr lang="ru-RU" dirty="0">
              <a:solidFill>
                <a:srgbClr val="E4E9EF">
                  <a:shade val="50000"/>
                </a:srgbClr>
              </a:solidFill>
              <a:cs typeface="Arial" pitchFamily="34" charset="0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5"/>
            <a:ext cx="2895600" cy="365125"/>
          </a:xfrm>
          <a:prstGeom prst="rect">
            <a:avLst/>
          </a:prstGeom>
        </p:spPr>
        <p:txBody>
          <a:bodyPr vert="horz" lIns="0" tIns="51485" rIns="0" bIns="0" anchor="b"/>
          <a:lstStyle>
            <a:lvl1pPr algn="ctr" eaLnBrk="1" latinLnBrk="0" hangingPunct="1">
              <a:defRPr kumimoji="0" sz="11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ru-RU" dirty="0" smtClean="0">
                <a:solidFill>
                  <a:srgbClr val="E4E9EF">
                    <a:shade val="50000"/>
                  </a:srgbClr>
                </a:solidFill>
                <a:cs typeface="Arial" pitchFamily="34" charset="0"/>
              </a:rPr>
              <a:t>Докладчик: Опекунов Виктор Семёнович</a:t>
            </a:r>
            <a:endParaRPr lang="ru-RU" dirty="0">
              <a:solidFill>
                <a:srgbClr val="E4E9EF">
                  <a:shade val="50000"/>
                </a:srgbClr>
              </a:solidFill>
              <a:cs typeface="Arial" pitchFamily="34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1" y="6422065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51BB12AD-16BA-44E1-8E7B-5875F06FCEE3}" type="slidenum">
              <a:rPr lang="ru-RU" smtClean="0">
                <a:solidFill>
                  <a:prstClr val="white"/>
                </a:solidFill>
                <a:cs typeface="Arial" pitchFamily="34" charset="0"/>
              </a:rPr>
              <a:pPr/>
              <a:t>‹#›</a:t>
            </a:fld>
            <a:endParaRPr lang="ru-RU" dirty="0">
              <a:solidFill>
                <a:prstClr val="white"/>
              </a:solidFill>
              <a:cs typeface="Arial" pitchFamily="34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8229613" y="188640"/>
            <a:ext cx="886204" cy="863800"/>
            <a:chOff x="10181607" y="107285"/>
            <a:chExt cx="886204" cy="864000"/>
          </a:xfrm>
        </p:grpSpPr>
        <p:sp>
          <p:nvSpPr>
            <p:cNvPr id="17" name="Овал 16"/>
            <p:cNvSpPr>
              <a:spLocks noChangeAspect="1"/>
            </p:cNvSpPr>
            <p:nvPr userDrawn="1"/>
          </p:nvSpPr>
          <p:spPr>
            <a:xfrm>
              <a:off x="10181607" y="107285"/>
              <a:ext cx="840953" cy="841053"/>
            </a:xfrm>
            <a:prstGeom prst="ellipse">
              <a:avLst/>
            </a:prstGeom>
            <a:solidFill>
              <a:schemeClr val="tx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pic>
          <p:nvPicPr>
            <p:cNvPr id="19" name="Picture 4" descr="LOGO_SAS7_small"/>
            <p:cNvPicPr>
              <a:picLocks noChangeAspect="1" noChangeArrowheads="1"/>
            </p:cNvPicPr>
            <p:nvPr/>
          </p:nvPicPr>
          <p:blipFill>
            <a:blip r:embed="rId20" cstate="print">
              <a:lum bright="10000" contrast="-6000"/>
            </a:blip>
            <a:srcRect/>
            <a:stretch>
              <a:fillRect/>
            </a:stretch>
          </p:blipFill>
          <p:spPr bwMode="auto">
            <a:xfrm>
              <a:off x="10189385" y="107285"/>
              <a:ext cx="878426" cy="86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="" xmlns:p14="http://schemas.microsoft.com/office/powerpoint/2010/main" val="4174465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09" r:id="rId17"/>
    <p:sldLayoutId id="2147483710" r:id="rId18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2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73665" indent="-432476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813468" indent="-308912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32676" indent="-288318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441588" indent="-26772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3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78421" indent="-205941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3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15253" indent="-205941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162382" indent="-205941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09512" indent="-205941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625750" indent="-205941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148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297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445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9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742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891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039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1882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571472" y="928670"/>
            <a:ext cx="72866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состоянии культуры производства при сооружении ОИАЭ и её влияние на качество строительно-монтажных работ и состояние охраны труда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TextBox 10"/>
          <p:cNvSpPr txBox="1">
            <a:spLocks noChangeArrowheads="1"/>
          </p:cNvSpPr>
          <p:nvPr/>
        </p:nvSpPr>
        <p:spPr bwMode="auto">
          <a:xfrm>
            <a:off x="3857620" y="4357688"/>
            <a:ext cx="528638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2000" dirty="0"/>
              <a:t>Заместитель технического директора  –</a:t>
            </a:r>
          </a:p>
          <a:p>
            <a:r>
              <a:rPr lang="ru-RU" altLang="ru-RU" sz="2000" dirty="0"/>
              <a:t>начальник отдела технического </a:t>
            </a:r>
            <a:r>
              <a:rPr lang="ru-RU" altLang="ru-RU" sz="2000" dirty="0" smtClean="0"/>
              <a:t>надзора</a:t>
            </a:r>
          </a:p>
          <a:p>
            <a:endParaRPr lang="ru-RU" altLang="ru-RU" sz="2000" dirty="0"/>
          </a:p>
          <a:p>
            <a:r>
              <a:rPr lang="ru-RU" altLang="ru-RU" sz="2400" dirty="0"/>
              <a:t> </a:t>
            </a:r>
            <a:r>
              <a:rPr lang="ru-RU" altLang="ru-RU" sz="2600" dirty="0"/>
              <a:t>Шишков Владимир Николаевич</a:t>
            </a:r>
          </a:p>
        </p:txBody>
      </p:sp>
      <p:sp>
        <p:nvSpPr>
          <p:cNvPr id="52" name="Номер слайда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D6A3B-34AE-4ADA-95EC-1841DBB4C6BF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05882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572428" cy="689420"/>
          </a:xfrm>
        </p:spPr>
        <p:txBody>
          <a:bodyPr/>
          <a:lstStyle/>
          <a:p>
            <a:pPr algn="ctr"/>
            <a:r>
              <a:rPr lang="ru-RU" sz="2800" dirty="0" smtClean="0"/>
              <a:t>Меры,  направленные на обеспечение культуры производства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D6A3B-34AE-4ADA-95EC-1841DBB4C6BF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10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1071547"/>
            <a:ext cx="8643998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dirty="0" smtClean="0">
                <a:solidFill>
                  <a:srgbClr val="FFC000"/>
                </a:solidFill>
              </a:rPr>
              <a:t>Строительно-монтажные организации должны обеспечить:</a:t>
            </a:r>
          </a:p>
          <a:p>
            <a:r>
              <a:rPr lang="ru-RU" sz="1600" dirty="0" smtClean="0">
                <a:solidFill>
                  <a:srgbClr val="FFC000"/>
                </a:solidFill>
              </a:rPr>
              <a:t>а)</a:t>
            </a:r>
            <a:r>
              <a:rPr lang="ru-RU" sz="1600" dirty="0" smtClean="0"/>
              <a:t> соблюдение при выполнении работ требований законодательства, нормативных правовых актов, федеральных норм и правил в области  использования атомной энергии и промышленной безопасности, стандартов ГК «</a:t>
            </a:r>
            <a:r>
              <a:rPr lang="ru-RU" sz="1600" dirty="0" err="1" smtClean="0"/>
              <a:t>Росатом</a:t>
            </a:r>
            <a:r>
              <a:rPr lang="ru-RU" sz="1600" dirty="0" smtClean="0"/>
              <a:t>» и СРО НП «СОЮЗАТОМСТРОЙ»;</a:t>
            </a:r>
          </a:p>
          <a:p>
            <a:endParaRPr lang="ru-RU" sz="1600" dirty="0" smtClean="0"/>
          </a:p>
          <a:p>
            <a:r>
              <a:rPr lang="ru-RU" sz="1600" dirty="0" smtClean="0">
                <a:solidFill>
                  <a:srgbClr val="FFC000"/>
                </a:solidFill>
              </a:rPr>
              <a:t>б)</a:t>
            </a:r>
            <a:r>
              <a:rPr lang="ru-RU" sz="1600" dirty="0" smtClean="0"/>
              <a:t> культуру безопасности, в том числе: </a:t>
            </a:r>
          </a:p>
          <a:p>
            <a:pPr marL="342900" indent="15875">
              <a:buAutoNum type="arabicParenR"/>
            </a:pPr>
            <a:r>
              <a:rPr lang="ru-RU" sz="1600" dirty="0" smtClean="0"/>
              <a:t> высокую квалификацию и компетентность всех лиц, выполняющих работы</a:t>
            </a:r>
          </a:p>
          <a:p>
            <a:pPr marL="87313"/>
            <a:r>
              <a:rPr lang="ru-RU" sz="1600" dirty="0" smtClean="0"/>
              <a:t> при сооружении ОИАЭ; </a:t>
            </a:r>
          </a:p>
          <a:p>
            <a:pPr marL="342900" indent="15875"/>
            <a:r>
              <a:rPr lang="ru-RU" sz="1600" dirty="0" smtClean="0"/>
              <a:t>2) понимание и принятие каждым работником:</a:t>
            </a:r>
          </a:p>
          <a:p>
            <a:pPr marL="342900" indent="15875"/>
            <a:r>
              <a:rPr lang="ru-RU" sz="1600" dirty="0" smtClean="0"/>
              <a:t>- цели формирования культуры строительного производства;</a:t>
            </a:r>
          </a:p>
          <a:p>
            <a:pPr marL="342900" indent="15875"/>
            <a:r>
              <a:rPr lang="ru-RU" sz="1600" dirty="0" smtClean="0"/>
              <a:t>- стоящих перед ним задач;</a:t>
            </a:r>
          </a:p>
          <a:p>
            <a:pPr marL="342900" indent="15875"/>
            <a:r>
              <a:rPr lang="ru-RU" sz="1600" dirty="0" smtClean="0"/>
              <a:t>- ответственности за собственный вклад в достижение указанной цели;</a:t>
            </a:r>
          </a:p>
          <a:p>
            <a:pPr marL="342900" indent="15875"/>
            <a:r>
              <a:rPr lang="ru-RU" sz="1600" dirty="0" smtClean="0"/>
              <a:t>3) отражение в программах обеспечения качества действующих процедур </a:t>
            </a:r>
          </a:p>
          <a:p>
            <a:pPr marL="342900" indent="-168275"/>
            <a:r>
              <a:rPr lang="ru-RU" sz="1600" dirty="0" smtClean="0"/>
              <a:t>формирования и поддержания культуры безопасности в организации;</a:t>
            </a:r>
          </a:p>
          <a:p>
            <a:endParaRPr lang="ru-RU" sz="1600" dirty="0" smtClean="0"/>
          </a:p>
          <a:p>
            <a:r>
              <a:rPr lang="ru-RU" sz="1600" dirty="0" smtClean="0">
                <a:solidFill>
                  <a:srgbClr val="FFC000"/>
                </a:solidFill>
              </a:rPr>
              <a:t>в)</a:t>
            </a:r>
            <a:r>
              <a:rPr lang="ru-RU" sz="1600" dirty="0" smtClean="0"/>
              <a:t> мероприятия по стимулированию работников для успешного выполнения</a:t>
            </a:r>
          </a:p>
          <a:p>
            <a:r>
              <a:rPr lang="ru-RU" sz="1600" dirty="0" smtClean="0"/>
              <a:t> поставленных перед ними задач по обеспечению культуры строительного </a:t>
            </a:r>
          </a:p>
          <a:p>
            <a:r>
              <a:rPr lang="ru-RU" sz="1600" dirty="0" smtClean="0"/>
              <a:t>производства;</a:t>
            </a:r>
          </a:p>
          <a:p>
            <a:endParaRPr lang="ru-RU" sz="1600" dirty="0" smtClean="0"/>
          </a:p>
          <a:p>
            <a:r>
              <a:rPr lang="ru-RU" sz="1600" dirty="0" smtClean="0">
                <a:solidFill>
                  <a:srgbClr val="FFC000"/>
                </a:solidFill>
              </a:rPr>
              <a:t>г)</a:t>
            </a:r>
            <a:r>
              <a:rPr lang="ru-RU" sz="1600" dirty="0" smtClean="0"/>
              <a:t> меры по постоянному поиску возможностей для повышения культуры </a:t>
            </a:r>
          </a:p>
          <a:p>
            <a:r>
              <a:rPr lang="ru-RU" sz="1600" dirty="0" smtClean="0"/>
              <a:t>строительного производства.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Предложения в решение Совета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D6A3B-34AE-4ADA-95EC-1841DBB4C6BF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11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000108"/>
            <a:ext cx="7877211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solidFill>
                  <a:srgbClr val="FFC000"/>
                </a:solidFill>
              </a:rPr>
              <a:t>Исполнительной дирекции СРО атомной отрасли:</a:t>
            </a:r>
          </a:p>
          <a:p>
            <a:pPr marL="342900" indent="-342900"/>
            <a:endParaRPr lang="ru-RU" sz="1050" dirty="0" smtClean="0"/>
          </a:p>
          <a:p>
            <a:pPr>
              <a:buFontTx/>
              <a:buChar char="-"/>
            </a:pPr>
            <a:r>
              <a:rPr lang="ru-RU" dirty="0" smtClean="0"/>
              <a:t> актуализировать стандарт «Объекты использования атомной энергии. Организация культуры производства на строительных площадках ОИАЭ»,  расширив область применения стандарта на все объекты капитального строительства;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 разработать программу целевого курса ДПО по теме «Культура производства».</a:t>
            </a:r>
          </a:p>
          <a:p>
            <a:pPr>
              <a:buFontTx/>
              <a:buChar char="-"/>
            </a:pPr>
            <a:endParaRPr lang="ru-RU" dirty="0" smtClean="0"/>
          </a:p>
          <a:p>
            <a:pPr lvl="0"/>
            <a:r>
              <a:rPr lang="ru-RU" dirty="0" smtClean="0">
                <a:solidFill>
                  <a:srgbClr val="FFC000"/>
                </a:solidFill>
              </a:rPr>
              <a:t>2.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C000"/>
                </a:solidFill>
              </a:rPr>
              <a:t>Рекомендовать организациям-членам СРО:</a:t>
            </a:r>
          </a:p>
          <a:p>
            <a:pPr lvl="0"/>
            <a:endParaRPr lang="ru-RU" sz="1050" dirty="0" smtClean="0">
              <a:solidFill>
                <a:srgbClr val="FFC000"/>
              </a:solidFill>
            </a:endParaRPr>
          </a:p>
          <a:p>
            <a:pPr>
              <a:buFontTx/>
              <a:buChar char="-"/>
            </a:pPr>
            <a:r>
              <a:rPr lang="ru-RU" dirty="0" smtClean="0"/>
              <a:t> сформировать приказом руководителей организаций специальные комиссии по оценке состояния культуры производства в организации, в соответствии со стандартом «Объекты использования атомной энергии. Организация культуры производства на строительных площадках ОИАЭ»;</a:t>
            </a:r>
          </a:p>
          <a:p>
            <a:pPr>
              <a:buFontTx/>
              <a:buChar char="-"/>
            </a:pPr>
            <a:endParaRPr lang="ru-RU" dirty="0" smtClean="0"/>
          </a:p>
          <a:p>
            <a:r>
              <a:rPr lang="ru-RU" dirty="0" smtClean="0"/>
              <a:t>- проведение обучения всего линейного персонала по программе целевого курса ДПО по культуре производства.</a:t>
            </a:r>
          </a:p>
          <a:p>
            <a:r>
              <a:rPr lang="ru-RU" dirty="0" smtClean="0"/>
              <a:t> 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D6A3B-34AE-4ADA-95EC-1841DBB4C6BF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12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3042" y="3357562"/>
            <a:ext cx="5383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Спасибо за внимание</a:t>
            </a:r>
            <a:endParaRPr lang="ru-RU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14282" y="285728"/>
            <a:ext cx="7858180" cy="121444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</a:ln>
        </p:spPr>
        <p:txBody>
          <a:bodyPr vert="horz" lIns="108000" tIns="108000" rIns="108000" bIns="1080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Стандарт СТО СРО-С 60542960 00046 -2015 «Организация культуры производства на строительных площадках ОИАЭ»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142844" y="2428868"/>
            <a:ext cx="1928826" cy="1851679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marL="87313" marR="0" lv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Общие требования по организации строительного производства.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7072330" y="2428868"/>
            <a:ext cx="1928826" cy="1851679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Организационно-технологическая надежность (ОТН) строительства.</a:t>
            </a:r>
            <a:endParaRPr kumimoji="0" lang="ru-RU" sz="160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786314" y="2434577"/>
            <a:ext cx="2000264" cy="1851679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③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Организация материально-технического</a:t>
            </a:r>
            <a:r>
              <a:rPr kumimoji="0" lang="ru-RU" sz="1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обеспечения строительного производства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357422" y="2428122"/>
            <a:ext cx="2143140" cy="1858134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②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Планирование</a:t>
            </a:r>
            <a:r>
              <a:rPr kumimoji="0" lang="ru-RU" sz="1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стр</a:t>
            </a:r>
            <a:r>
              <a:rPr lang="ru-RU" sz="1600" dirty="0" err="1" smtClean="0"/>
              <a:t>оительного</a:t>
            </a:r>
            <a:r>
              <a:rPr lang="ru-RU" sz="1600" dirty="0" smtClean="0"/>
              <a:t> производства и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производственно-экономические</a:t>
            </a:r>
            <a:r>
              <a:rPr lang="ru-RU" sz="1600" dirty="0" smtClean="0"/>
              <a:t> планы строительной организации.</a:t>
            </a:r>
            <a:endParaRPr kumimoji="0" lang="ru-RU" sz="160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5786446" y="4786322"/>
            <a:ext cx="2286016" cy="1571636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marL="182563" lvl="0">
              <a:tabLst>
                <a:tab pos="182563" algn="l"/>
              </a:tabLst>
              <a:defRPr/>
            </a:pPr>
            <a:r>
              <a:rPr kumimoji="0" lang="ru-RU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Бережливое</a:t>
            </a:r>
            <a:r>
              <a:rPr kumimoji="0" lang="ru-RU" sz="1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производство</a:t>
            </a:r>
            <a:br>
              <a:rPr kumimoji="0" lang="ru-RU" sz="1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ru-RU" sz="1600" dirty="0" smtClean="0"/>
              <a:t>(</a:t>
            </a:r>
            <a:r>
              <a:rPr lang="en-US" sz="1600" dirty="0" smtClean="0"/>
              <a:t>Lean production</a:t>
            </a:r>
            <a:r>
              <a:rPr lang="ru-RU" sz="1600" dirty="0" smtClean="0"/>
              <a:t>). Система 5С.  </a:t>
            </a:r>
            <a:r>
              <a:rPr lang="ru-RU" sz="1600" dirty="0" smtClean="0">
                <a:solidFill>
                  <a:srgbClr val="FFFF00"/>
                </a:solidFill>
              </a:rPr>
              <a:t> </a:t>
            </a:r>
            <a:endParaRPr kumimoji="0" lang="ru-RU" sz="160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3571868" y="4786322"/>
            <a:ext cx="2000264" cy="1571636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kumimoji="0" lang="ru-RU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Охрана</a:t>
            </a:r>
            <a:r>
              <a:rPr kumimoji="0" lang="ru-RU" sz="1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окружающей среды.</a:t>
            </a:r>
            <a:r>
              <a:rPr lang="ru-RU" sz="1600" dirty="0" smtClean="0"/>
              <a:t> </a:t>
            </a: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071538" y="4786322"/>
            <a:ext cx="2286016" cy="1571636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⑤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Охрана труда и промышленная безопасность при выполнении работ на ОИАЭ.</a:t>
            </a:r>
            <a:endParaRPr kumimoji="0" lang="ru-RU" sz="160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285852" y="2000240"/>
            <a:ext cx="678661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1071538" y="2214554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3286910" y="2214554"/>
            <a:ext cx="427834" cy="794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5500694" y="2214554"/>
            <a:ext cx="428628" cy="1588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7858148" y="2214554"/>
            <a:ext cx="428628" cy="1588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7" idx="0"/>
          </p:cNvCxnSpPr>
          <p:nvPr/>
        </p:nvCxnSpPr>
        <p:spPr>
          <a:xfrm rot="5400000">
            <a:off x="5537207" y="3393281"/>
            <a:ext cx="2785288" cy="794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822299" y="3392487"/>
            <a:ext cx="2786082" cy="1588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3000364" y="3143248"/>
            <a:ext cx="3286148" cy="1588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285720" y="2500306"/>
            <a:ext cx="3184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①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072330" y="2428868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rgbClr val="FFFF00"/>
                </a:solidFill>
              </a:rPr>
              <a:t>④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71868" y="4786322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dirty="0" smtClean="0">
                <a:solidFill>
                  <a:srgbClr val="FFFF00"/>
                </a:solidFill>
              </a:rPr>
              <a:t>⑥</a:t>
            </a:r>
            <a:endParaRPr lang="ru-RU" sz="1600" dirty="0">
              <a:solidFill>
                <a:srgbClr val="FFFF00"/>
              </a:solidFill>
            </a:endParaRPr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D6A3B-34AE-4ADA-95EC-1841DBB4C6BF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15008" y="478632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⑦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305882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одзаголовок 2"/>
          <p:cNvSpPr txBox="1">
            <a:spLocks/>
          </p:cNvSpPr>
          <p:nvPr/>
        </p:nvSpPr>
        <p:spPr>
          <a:xfrm>
            <a:off x="214282" y="142852"/>
            <a:ext cx="7786742" cy="642942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①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Общие требования по организации строительного производства</a:t>
            </a:r>
          </a:p>
        </p:txBody>
      </p:sp>
      <p:sp>
        <p:nvSpPr>
          <p:cNvPr id="20" name="Подзаголовок 2"/>
          <p:cNvSpPr txBox="1">
            <a:spLocks/>
          </p:cNvSpPr>
          <p:nvPr/>
        </p:nvSpPr>
        <p:spPr>
          <a:xfrm>
            <a:off x="91440" y="1071546"/>
            <a:ext cx="2337420" cy="571504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1200" b="1" dirty="0" smtClean="0"/>
              <a:t>Общие организационно-технические мероприятия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Подзаголовок 2"/>
          <p:cNvSpPr txBox="1">
            <a:spLocks/>
          </p:cNvSpPr>
          <p:nvPr/>
        </p:nvSpPr>
        <p:spPr>
          <a:xfrm>
            <a:off x="2643174" y="1071546"/>
            <a:ext cx="1857388" cy="571504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1200" b="1" dirty="0" smtClean="0"/>
              <a:t>Обустройство строительной площадки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Подзаголовок 2"/>
          <p:cNvSpPr txBox="1">
            <a:spLocks/>
          </p:cNvSpPr>
          <p:nvPr/>
        </p:nvSpPr>
        <p:spPr>
          <a:xfrm>
            <a:off x="6786578" y="1071546"/>
            <a:ext cx="2214578" cy="571504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1100" b="1" dirty="0" smtClean="0"/>
              <a:t>Обустройство строительно-монтажной базы и бытовых городков</a:t>
            </a:r>
            <a:endParaRPr kumimoji="0" lang="ru-RU" sz="11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Подзаголовок 2"/>
          <p:cNvSpPr txBox="1">
            <a:spLocks/>
          </p:cNvSpPr>
          <p:nvPr/>
        </p:nvSpPr>
        <p:spPr>
          <a:xfrm>
            <a:off x="4643438" y="1071546"/>
            <a:ext cx="2000264" cy="571504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1200" b="1" dirty="0" smtClean="0"/>
              <a:t>Обустройство мест производства работ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Подзаголовок 2"/>
          <p:cNvSpPr txBox="1">
            <a:spLocks/>
          </p:cNvSpPr>
          <p:nvPr/>
        </p:nvSpPr>
        <p:spPr>
          <a:xfrm>
            <a:off x="101600" y="1643050"/>
            <a:ext cx="2327260" cy="142876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ru-RU" sz="1100" dirty="0" smtClean="0"/>
              <a:t>• </a:t>
            </a:r>
            <a:r>
              <a:rPr kumimoji="0" lang="ru-RU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Мероприятия,</a:t>
            </a:r>
            <a:r>
              <a:rPr kumimoji="0" lang="ru-RU" sz="11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выполняемые </a:t>
            </a:r>
            <a:r>
              <a:rPr kumimoji="0" lang="ru-RU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генподрядчиком на объекте до развертывания</a:t>
            </a:r>
            <a:r>
              <a:rPr kumimoji="0" lang="ru-RU" sz="11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производства.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ru-RU" sz="1100" dirty="0" smtClean="0"/>
              <a:t>• О</a:t>
            </a:r>
            <a:r>
              <a:rPr lang="ru-RU" sz="1100" baseline="0" dirty="0" smtClean="0">
                <a:latin typeface="+mj-lt"/>
                <a:ea typeface="+mj-ea"/>
                <a:cs typeface="+mj-cs"/>
              </a:rPr>
              <a:t>тветственность  генподрядчика,  СМО -исполнителей работ.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ru-RU" sz="1100" dirty="0" smtClean="0"/>
              <a:t>• </a:t>
            </a:r>
            <a:r>
              <a:rPr lang="ru-RU" sz="1100" dirty="0" smtClean="0">
                <a:latin typeface="+mj-lt"/>
                <a:ea typeface="+mj-ea"/>
                <a:cs typeface="+mj-cs"/>
              </a:rPr>
              <a:t>Контроль застройщиком.</a:t>
            </a:r>
            <a:endParaRPr kumimoji="0" lang="ru-RU" sz="11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Подзаголовок 2"/>
          <p:cNvSpPr txBox="1">
            <a:spLocks/>
          </p:cNvSpPr>
          <p:nvPr/>
        </p:nvSpPr>
        <p:spPr>
          <a:xfrm>
            <a:off x="2643174" y="1643050"/>
            <a:ext cx="1857388" cy="142876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indent="174625">
              <a:spcBef>
                <a:spcPct val="0"/>
              </a:spcBef>
            </a:pPr>
            <a:r>
              <a:rPr lang="ru-RU" sz="1100" dirty="0" smtClean="0"/>
              <a:t>• Обязанности генподрядчика по обустройству площадки: </a:t>
            </a:r>
          </a:p>
          <a:p>
            <a:pPr marL="174625" lvl="0" indent="-82550">
              <a:spcBef>
                <a:spcPct val="0"/>
              </a:spcBef>
            </a:pPr>
            <a:r>
              <a:rPr lang="ru-RU" sz="1100" i="1" dirty="0" smtClean="0"/>
              <a:t>  - ограждает,   </a:t>
            </a:r>
          </a:p>
          <a:p>
            <a:pPr marL="358775" lvl="0" indent="-266700">
              <a:spcBef>
                <a:spcPct val="0"/>
              </a:spcBef>
            </a:pPr>
            <a:r>
              <a:rPr lang="ru-RU" sz="1100" i="1" dirty="0" smtClean="0"/>
              <a:t>    - оборудует, </a:t>
            </a:r>
          </a:p>
          <a:p>
            <a:pPr marL="358775" lvl="0">
              <a:spcBef>
                <a:spcPct val="0"/>
              </a:spcBef>
            </a:pPr>
            <a:r>
              <a:rPr lang="ru-RU" sz="1100" i="1" dirty="0" smtClean="0"/>
              <a:t>- размещает,</a:t>
            </a:r>
          </a:p>
          <a:p>
            <a:pPr marL="533400" lvl="0" indent="-87313">
              <a:spcBef>
                <a:spcPct val="0"/>
              </a:spcBef>
            </a:pPr>
            <a:r>
              <a:rPr lang="ru-RU" sz="1100" i="1" dirty="0" smtClean="0"/>
              <a:t>- обустраивает</a:t>
            </a:r>
            <a:r>
              <a:rPr lang="ru-RU" sz="1100" dirty="0" smtClean="0"/>
              <a:t>.</a:t>
            </a:r>
            <a:endParaRPr kumimoji="0" lang="ru-RU" sz="11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" name="Подзаголовок 2"/>
          <p:cNvSpPr txBox="1">
            <a:spLocks/>
          </p:cNvSpPr>
          <p:nvPr/>
        </p:nvSpPr>
        <p:spPr>
          <a:xfrm>
            <a:off x="6786578" y="1643050"/>
            <a:ext cx="2214578" cy="142876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ru-RU" sz="1100" dirty="0" smtClean="0"/>
              <a:t>Требования и рекомендации к </a:t>
            </a:r>
            <a:r>
              <a:rPr kumimoji="0" lang="ru-RU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размещению,</a:t>
            </a:r>
            <a:r>
              <a:rPr kumimoji="0" lang="ru-RU" sz="11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содержанию и номенклатуре </a:t>
            </a:r>
            <a:r>
              <a:rPr lang="ru-RU" sz="1100" dirty="0" smtClean="0"/>
              <a:t>строительно-монтажной базы и бытовых городков</a:t>
            </a:r>
            <a:r>
              <a:rPr lang="ru-RU" sz="1100" dirty="0" smtClean="0">
                <a:latin typeface="+mj-lt"/>
                <a:ea typeface="+mj-ea"/>
                <a:cs typeface="+mj-cs"/>
              </a:rPr>
              <a:t>.</a:t>
            </a:r>
            <a:endParaRPr kumimoji="0" lang="ru-RU" sz="11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Подзаголовок 2"/>
          <p:cNvSpPr txBox="1">
            <a:spLocks/>
          </p:cNvSpPr>
          <p:nvPr/>
        </p:nvSpPr>
        <p:spPr>
          <a:xfrm>
            <a:off x="4643438" y="1643050"/>
            <a:ext cx="2000264" cy="142876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100" dirty="0" smtClean="0"/>
              <a:t>•  Конкретные решения по</a:t>
            </a:r>
          </a:p>
          <a:p>
            <a:r>
              <a:rPr lang="ru-RU" sz="1100" dirty="0" smtClean="0"/>
              <a:t>обустройству мест производства работ СМО -исполнителями.</a:t>
            </a:r>
          </a:p>
          <a:p>
            <a:r>
              <a:rPr kumimoji="0" lang="ru-RU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1357290" y="928670"/>
            <a:ext cx="607223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>
            <a:off x="5430050" y="999314"/>
            <a:ext cx="14287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>
            <a:off x="7358876" y="999314"/>
            <a:ext cx="14287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3286910" y="999314"/>
            <a:ext cx="14287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1286646" y="999314"/>
            <a:ext cx="14287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4214810" y="857232"/>
            <a:ext cx="14287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одзаголовок 2"/>
          <p:cNvSpPr txBox="1">
            <a:spLocks/>
          </p:cNvSpPr>
          <p:nvPr/>
        </p:nvSpPr>
        <p:spPr>
          <a:xfrm>
            <a:off x="0" y="3214686"/>
            <a:ext cx="8786874" cy="92869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②</a:t>
            </a: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23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Планирование</a:t>
            </a:r>
            <a:r>
              <a:rPr kumimoji="0" lang="ru-RU" sz="230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300" i="0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стр</a:t>
            </a:r>
            <a:r>
              <a:rPr lang="ru-RU" sz="2300" dirty="0" err="1" smtClean="0">
                <a:solidFill>
                  <a:schemeClr val="bg2">
                    <a:lumMod val="75000"/>
                  </a:schemeClr>
                </a:solidFill>
              </a:rPr>
              <a:t>оительного</a:t>
            </a:r>
            <a:r>
              <a:rPr lang="ru-RU" sz="2300" dirty="0" smtClean="0">
                <a:solidFill>
                  <a:schemeClr val="bg2">
                    <a:lumMod val="75000"/>
                  </a:schemeClr>
                </a:solidFill>
              </a:rPr>
              <a:t> производства и производственно-экономические планы строительной организации</a:t>
            </a:r>
            <a:endParaRPr kumimoji="0" lang="ru-RU" sz="230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8" name="Подзаголовок 2"/>
          <p:cNvSpPr txBox="1">
            <a:spLocks/>
          </p:cNvSpPr>
          <p:nvPr/>
        </p:nvSpPr>
        <p:spPr>
          <a:xfrm>
            <a:off x="142844" y="4500570"/>
            <a:ext cx="2071702" cy="71438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ru-RU" sz="1200" dirty="0" smtClean="0">
                <a:latin typeface="+mj-lt"/>
                <a:ea typeface="+mj-ea"/>
                <a:cs typeface="+mj-cs"/>
              </a:rPr>
              <a:t>Общие требования к календарно-сетевому планированию в составе ППР</a:t>
            </a:r>
            <a:endParaRPr kumimoji="0" lang="ru-RU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9" name="Подзаголовок 2"/>
          <p:cNvSpPr txBox="1">
            <a:spLocks/>
          </p:cNvSpPr>
          <p:nvPr/>
        </p:nvSpPr>
        <p:spPr>
          <a:xfrm>
            <a:off x="2428860" y="4500571"/>
            <a:ext cx="2000264" cy="71438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1200" dirty="0" smtClean="0">
                <a:latin typeface="+mj-lt"/>
                <a:ea typeface="+mj-ea"/>
                <a:cs typeface="+mj-cs"/>
              </a:rPr>
              <a:t>Общие требования к планированию МТО и расхода МТР</a:t>
            </a:r>
            <a:endParaRPr kumimoji="0" lang="ru-RU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0" name="Подзаголовок 2"/>
          <p:cNvSpPr txBox="1">
            <a:spLocks/>
          </p:cNvSpPr>
          <p:nvPr/>
        </p:nvSpPr>
        <p:spPr>
          <a:xfrm>
            <a:off x="7143768" y="4500571"/>
            <a:ext cx="1857388" cy="71438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1200" dirty="0" smtClean="0">
                <a:latin typeface="+mj-lt"/>
                <a:ea typeface="+mj-ea"/>
                <a:cs typeface="+mj-cs"/>
              </a:rPr>
              <a:t>Производственно-экономическое планирование СМО</a:t>
            </a:r>
            <a:endParaRPr kumimoji="0" lang="ru-RU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1" name="Подзаголовок 2"/>
          <p:cNvSpPr txBox="1">
            <a:spLocks/>
          </p:cNvSpPr>
          <p:nvPr/>
        </p:nvSpPr>
        <p:spPr>
          <a:xfrm>
            <a:off x="4643438" y="4500571"/>
            <a:ext cx="2357454" cy="71438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lnSpc>
                <a:spcPct val="75000"/>
              </a:lnSpc>
              <a:spcBef>
                <a:spcPct val="0"/>
              </a:spcBef>
            </a:pPr>
            <a:r>
              <a:rPr lang="ru-RU" sz="1200" dirty="0" smtClean="0">
                <a:latin typeface="+mj-lt"/>
                <a:ea typeface="+mj-ea"/>
                <a:cs typeface="+mj-cs"/>
              </a:rPr>
              <a:t>Общие требования к планированию механизации работ и затрат на эксплуатацию средств механизации</a:t>
            </a:r>
            <a:endParaRPr kumimoji="0" lang="ru-RU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2" name="Подзаголовок 2"/>
          <p:cNvSpPr txBox="1">
            <a:spLocks/>
          </p:cNvSpPr>
          <p:nvPr/>
        </p:nvSpPr>
        <p:spPr>
          <a:xfrm>
            <a:off x="142844" y="5214949"/>
            <a:ext cx="2071702" cy="150019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1100" dirty="0" smtClean="0"/>
              <a:t>• </a:t>
            </a:r>
            <a:r>
              <a:rPr lang="ru-RU" sz="1100" noProof="0" dirty="0" smtClean="0">
                <a:latin typeface="+mj-lt"/>
                <a:ea typeface="+mj-ea"/>
                <a:cs typeface="+mj-cs"/>
              </a:rPr>
              <a:t>Разработка </a:t>
            </a:r>
            <a:r>
              <a:rPr lang="ru-RU" sz="1100" dirty="0" smtClean="0">
                <a:latin typeface="+mj-lt"/>
                <a:ea typeface="+mj-ea"/>
                <a:cs typeface="+mj-cs"/>
              </a:rPr>
              <a:t>к</a:t>
            </a:r>
            <a:r>
              <a:rPr kumimoji="0" lang="ru-RU" sz="11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алендарно-сетевого</a:t>
            </a:r>
            <a:r>
              <a:rPr kumimoji="0" lang="ru-RU" sz="1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графика </a:t>
            </a:r>
            <a:r>
              <a:rPr lang="ru-RU" sz="1100" dirty="0" smtClean="0"/>
              <a:t>подразделениями</a:t>
            </a:r>
          </a:p>
          <a:p>
            <a:pPr>
              <a:spcAft>
                <a:spcPts val="600"/>
              </a:spcAft>
            </a:pPr>
            <a:r>
              <a:rPr lang="ru-RU" sz="1100" dirty="0" smtClean="0"/>
              <a:t>производственно-экономического планирования СМО. </a:t>
            </a:r>
          </a:p>
          <a:p>
            <a:r>
              <a:rPr lang="ru-RU" sz="1100" dirty="0" smtClean="0"/>
              <a:t>• Принципы разработки.</a:t>
            </a:r>
            <a:endParaRPr kumimoji="0" lang="ru-RU" sz="11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3" name="Подзаголовок 2"/>
          <p:cNvSpPr txBox="1">
            <a:spLocks/>
          </p:cNvSpPr>
          <p:nvPr/>
        </p:nvSpPr>
        <p:spPr>
          <a:xfrm>
            <a:off x="2428860" y="5214950"/>
            <a:ext cx="2000264" cy="150019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ru-RU" sz="1100" dirty="0" smtClean="0"/>
              <a:t>• </a:t>
            </a:r>
            <a:r>
              <a:rPr lang="ru-RU" sz="1100" dirty="0" smtClean="0">
                <a:latin typeface="+mj-lt"/>
                <a:ea typeface="+mj-ea"/>
                <a:cs typeface="+mj-cs"/>
              </a:rPr>
              <a:t>Р</a:t>
            </a:r>
            <a:r>
              <a:rPr lang="ru-RU" sz="1100" noProof="0" dirty="0" err="1" smtClean="0">
                <a:latin typeface="+mj-lt"/>
                <a:ea typeface="+mj-ea"/>
                <a:cs typeface="+mj-cs"/>
              </a:rPr>
              <a:t>азработка</a:t>
            </a:r>
            <a:r>
              <a:rPr lang="ru-RU" sz="1100" noProof="0" dirty="0" smtClean="0">
                <a:latin typeface="+mj-lt"/>
                <a:ea typeface="+mj-ea"/>
                <a:cs typeface="+mj-cs"/>
              </a:rPr>
              <a:t> плана МТО. </a:t>
            </a:r>
          </a:p>
          <a:p>
            <a:r>
              <a:rPr lang="ru-RU" sz="1100" dirty="0" smtClean="0"/>
              <a:t>• </a:t>
            </a:r>
            <a:r>
              <a:rPr lang="ru-RU" sz="1100" noProof="0" dirty="0" smtClean="0">
                <a:latin typeface="+mj-lt"/>
                <a:ea typeface="+mj-ea"/>
                <a:cs typeface="+mj-cs"/>
              </a:rPr>
              <a:t>Разработка </a:t>
            </a:r>
            <a:r>
              <a:rPr lang="ru-RU" sz="1100" dirty="0" smtClean="0"/>
              <a:t>плана расхода  материалов, для производства СМР.</a:t>
            </a:r>
            <a:endParaRPr kumimoji="0" lang="ru-RU" sz="11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4" name="Подзаголовок 2"/>
          <p:cNvSpPr txBox="1">
            <a:spLocks/>
          </p:cNvSpPr>
          <p:nvPr/>
        </p:nvSpPr>
        <p:spPr>
          <a:xfrm>
            <a:off x="7143768" y="5214950"/>
            <a:ext cx="1857388" cy="150019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ru-RU" sz="1100" dirty="0" smtClean="0"/>
              <a:t>• </a:t>
            </a:r>
            <a:r>
              <a:rPr lang="ru-RU" sz="1100" dirty="0" smtClean="0">
                <a:latin typeface="+mj-lt"/>
                <a:ea typeface="+mj-ea"/>
                <a:cs typeface="+mj-cs"/>
              </a:rPr>
              <a:t>Виды планирования.</a:t>
            </a:r>
          </a:p>
          <a:p>
            <a:pPr lvl="0">
              <a:spcBef>
                <a:spcPct val="0"/>
              </a:spcBef>
            </a:pPr>
            <a:r>
              <a:rPr lang="ru-RU" sz="1100" dirty="0" smtClean="0"/>
              <a:t>• Разработка </a:t>
            </a:r>
            <a:r>
              <a:rPr lang="ru-RU" sz="1100" dirty="0" err="1" smtClean="0">
                <a:latin typeface="+mj-lt"/>
                <a:ea typeface="+mj-ea"/>
                <a:cs typeface="+mj-cs"/>
              </a:rPr>
              <a:t>Стройфинплана</a:t>
            </a:r>
            <a:r>
              <a:rPr lang="ru-RU" sz="1100" dirty="0" smtClean="0">
                <a:latin typeface="+mj-lt"/>
                <a:ea typeface="+mj-ea"/>
                <a:cs typeface="+mj-cs"/>
              </a:rPr>
              <a:t>, </a:t>
            </a:r>
            <a:r>
              <a:rPr lang="ru-RU" sz="1100" dirty="0" smtClean="0"/>
              <a:t>устанавливающего плановые показатели производственной и хозяйственной деятельности СМО.</a:t>
            </a:r>
            <a:endParaRPr kumimoji="0" lang="ru-RU" sz="11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5" name="Подзаголовок 2"/>
          <p:cNvSpPr txBox="1">
            <a:spLocks/>
          </p:cNvSpPr>
          <p:nvPr/>
        </p:nvSpPr>
        <p:spPr>
          <a:xfrm>
            <a:off x="4643438" y="5214950"/>
            <a:ext cx="2357454" cy="150019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1100" dirty="0" smtClean="0">
                <a:latin typeface="+mj-lt"/>
                <a:ea typeface="+mj-ea"/>
                <a:cs typeface="+mj-cs"/>
              </a:rPr>
              <a:t>Разработка </a:t>
            </a:r>
            <a:r>
              <a:rPr lang="ru-RU" sz="1100" dirty="0" smtClean="0"/>
              <a:t>плана механизации работ и затрат на эксплуатацию средств механизации, отражающего объемы механизации, выработку средств механизации, данные по распределению объемов работ.</a:t>
            </a:r>
            <a:endParaRPr kumimoji="0" lang="ru-RU" sz="11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>
            <a:off x="1357290" y="4286256"/>
            <a:ext cx="671517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rot="5400000">
            <a:off x="5822959" y="4392619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rot="5400000">
            <a:off x="7966100" y="4392618"/>
            <a:ext cx="214314" cy="15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rot="5400000">
            <a:off x="3465505" y="4392619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rot="5400000">
            <a:off x="1250927" y="4392619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5400000">
            <a:off x="4643438" y="4214818"/>
            <a:ext cx="14287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Номер слайда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D6A3B-34AE-4ADA-95EC-1841DBB4C6BF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05882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одзаголовок 2"/>
          <p:cNvSpPr txBox="1">
            <a:spLocks/>
          </p:cNvSpPr>
          <p:nvPr/>
        </p:nvSpPr>
        <p:spPr>
          <a:xfrm>
            <a:off x="785786" y="214290"/>
            <a:ext cx="7286676" cy="85725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③</a:t>
            </a:r>
            <a:r>
              <a:rPr kumimoji="0" lang="ru-RU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Организация материально-технического</a:t>
            </a:r>
            <a:r>
              <a:rPr kumimoji="0" lang="ru-RU" sz="250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обеспечения строительного производства</a:t>
            </a:r>
            <a:endParaRPr kumimoji="0" lang="ru-RU" sz="250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Подзаголовок 2"/>
          <p:cNvSpPr txBox="1">
            <a:spLocks/>
          </p:cNvSpPr>
          <p:nvPr/>
        </p:nvSpPr>
        <p:spPr>
          <a:xfrm>
            <a:off x="142844" y="1500174"/>
            <a:ext cx="1785950" cy="928694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1600" dirty="0" smtClean="0">
                <a:latin typeface="+mj-lt"/>
                <a:ea typeface="+mj-ea"/>
                <a:cs typeface="+mj-cs"/>
              </a:rPr>
              <a:t>Общие требования</a:t>
            </a:r>
            <a:endParaRPr kumimoji="0" lang="ru-RU" sz="16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Подзаголовок 2"/>
          <p:cNvSpPr txBox="1">
            <a:spLocks/>
          </p:cNvSpPr>
          <p:nvPr/>
        </p:nvSpPr>
        <p:spPr>
          <a:xfrm>
            <a:off x="2214546" y="1500174"/>
            <a:ext cx="2143140" cy="928694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1600" dirty="0" smtClean="0">
                <a:latin typeface="+mj-lt"/>
                <a:ea typeface="+mj-ea"/>
                <a:cs typeface="+mj-cs"/>
              </a:rPr>
              <a:t>Производственно-технологическая комплектация</a:t>
            </a:r>
            <a:endParaRPr kumimoji="0" lang="ru-RU" sz="16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Подзаголовок 2"/>
          <p:cNvSpPr txBox="1">
            <a:spLocks/>
          </p:cNvSpPr>
          <p:nvPr/>
        </p:nvSpPr>
        <p:spPr>
          <a:xfrm>
            <a:off x="7072330" y="1500174"/>
            <a:ext cx="1928826" cy="928694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1600" noProof="0" dirty="0" smtClean="0"/>
              <a:t>Логистика грузоперевозок</a:t>
            </a:r>
            <a:endParaRPr kumimoji="0" lang="ru-RU" sz="16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Подзаголовок 2"/>
          <p:cNvSpPr txBox="1">
            <a:spLocks/>
          </p:cNvSpPr>
          <p:nvPr/>
        </p:nvSpPr>
        <p:spPr>
          <a:xfrm>
            <a:off x="4643438" y="1500174"/>
            <a:ext cx="2143140" cy="928694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1600" noProof="0" dirty="0" smtClean="0"/>
              <a:t>Технологическая документация по комплектации</a:t>
            </a:r>
            <a:endParaRPr kumimoji="0" lang="ru-RU" sz="16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Подзаголовок 2"/>
          <p:cNvSpPr txBox="1">
            <a:spLocks/>
          </p:cNvSpPr>
          <p:nvPr/>
        </p:nvSpPr>
        <p:spPr>
          <a:xfrm>
            <a:off x="3286116" y="4071942"/>
            <a:ext cx="2428892" cy="857256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1600" dirty="0" smtClean="0"/>
              <a:t>Приемка, учет и контроль расхода МТР</a:t>
            </a:r>
            <a:endParaRPr kumimoji="0" lang="ru-RU" sz="16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Подзаголовок 2"/>
          <p:cNvSpPr txBox="1">
            <a:spLocks/>
          </p:cNvSpPr>
          <p:nvPr/>
        </p:nvSpPr>
        <p:spPr>
          <a:xfrm>
            <a:off x="500034" y="4071942"/>
            <a:ext cx="2500330" cy="857256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1600" noProof="0" dirty="0" smtClean="0"/>
              <a:t>Организация складского хозяйства</a:t>
            </a:r>
            <a:endParaRPr kumimoji="0" lang="ru-RU" sz="16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" name="Подзаголовок 2"/>
          <p:cNvSpPr txBox="1">
            <a:spLocks/>
          </p:cNvSpPr>
          <p:nvPr/>
        </p:nvSpPr>
        <p:spPr>
          <a:xfrm>
            <a:off x="6072198" y="4071942"/>
            <a:ext cx="2357454" cy="857256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1300" dirty="0" smtClean="0"/>
              <a:t>Техническое обслуживание и ремонт автотранспортных средств и средств механизации</a:t>
            </a:r>
            <a:endParaRPr kumimoji="0" lang="ru-RU" sz="13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Подзаголовок 2"/>
          <p:cNvSpPr txBox="1">
            <a:spLocks/>
          </p:cNvSpPr>
          <p:nvPr/>
        </p:nvSpPr>
        <p:spPr>
          <a:xfrm>
            <a:off x="142844" y="2428868"/>
            <a:ext cx="1785950" cy="142876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spcAft>
                <a:spcPts val="600"/>
              </a:spcAft>
            </a:pPr>
            <a:r>
              <a:rPr lang="ru-RU" sz="1300" dirty="0" smtClean="0"/>
              <a:t>•</a:t>
            </a:r>
            <a:r>
              <a:rPr lang="ru-RU" sz="1300" dirty="0" smtClean="0">
                <a:latin typeface="+mj-lt"/>
                <a:ea typeface="+mj-ea"/>
                <a:cs typeface="+mj-cs"/>
              </a:rPr>
              <a:t> Что должно включать МТО</a:t>
            </a:r>
            <a:r>
              <a:rPr lang="ru-RU" sz="1300" dirty="0" smtClean="0"/>
              <a:t>.</a:t>
            </a:r>
          </a:p>
          <a:p>
            <a:pPr lvl="0">
              <a:spcBef>
                <a:spcPct val="0"/>
              </a:spcBef>
            </a:pPr>
            <a:r>
              <a:rPr lang="ru-RU" sz="1300" dirty="0" smtClean="0"/>
              <a:t>• </a:t>
            </a:r>
            <a:r>
              <a:rPr kumimoji="0" lang="ru-RU" sz="13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Ответственность генподрядчика за МТО.</a:t>
            </a:r>
            <a:endParaRPr kumimoji="0" lang="ru-RU" sz="13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Подзаголовок 2"/>
          <p:cNvSpPr txBox="1">
            <a:spLocks/>
          </p:cNvSpPr>
          <p:nvPr/>
        </p:nvSpPr>
        <p:spPr>
          <a:xfrm>
            <a:off x="2214546" y="2428868"/>
            <a:ext cx="2143140" cy="142876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ru-RU" sz="1300" dirty="0" smtClean="0"/>
              <a:t>• </a:t>
            </a:r>
            <a:r>
              <a:rPr lang="ru-RU" sz="1300" dirty="0" smtClean="0">
                <a:latin typeface="+mj-lt"/>
                <a:ea typeface="+mj-ea"/>
                <a:cs typeface="+mj-cs"/>
              </a:rPr>
              <a:t>Создание системы ПТК и Управления ПТК.</a:t>
            </a:r>
          </a:p>
          <a:p>
            <a:pPr>
              <a:spcAft>
                <a:spcPts val="600"/>
              </a:spcAft>
            </a:pPr>
            <a:r>
              <a:rPr lang="ru-RU" sz="1300" dirty="0" smtClean="0"/>
              <a:t>• </a:t>
            </a:r>
            <a:r>
              <a:rPr lang="ru-RU" sz="1300" dirty="0" smtClean="0">
                <a:latin typeface="+mj-lt"/>
                <a:ea typeface="+mj-ea"/>
                <a:cs typeface="+mj-cs"/>
              </a:rPr>
              <a:t>Функции УПТК.</a:t>
            </a:r>
          </a:p>
          <a:p>
            <a:pPr>
              <a:spcAft>
                <a:spcPts val="600"/>
              </a:spcAft>
            </a:pPr>
            <a:r>
              <a:rPr lang="ru-RU" sz="1300" dirty="0" smtClean="0"/>
              <a:t>• </a:t>
            </a:r>
            <a:r>
              <a:rPr lang="ru-RU" sz="1300" dirty="0" smtClean="0">
                <a:latin typeface="+mj-lt"/>
                <a:ea typeface="+mj-ea"/>
                <a:cs typeface="+mj-cs"/>
              </a:rPr>
              <a:t>Организация в составе УПТК </a:t>
            </a:r>
            <a:r>
              <a:rPr lang="ru-RU" sz="1300" dirty="0" smtClean="0"/>
              <a:t>производственно-комплектовочной базы.</a:t>
            </a:r>
            <a:endParaRPr kumimoji="0" lang="ru-RU" sz="13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Подзаголовок 2"/>
          <p:cNvSpPr txBox="1">
            <a:spLocks/>
          </p:cNvSpPr>
          <p:nvPr/>
        </p:nvSpPr>
        <p:spPr>
          <a:xfrm>
            <a:off x="4592320" y="2428868"/>
            <a:ext cx="2194258" cy="142876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lvl="0">
              <a:spcBef>
                <a:spcPct val="0"/>
              </a:spcBef>
              <a:spcAft>
                <a:spcPts val="600"/>
              </a:spcAft>
              <a:tabLst>
                <a:tab pos="1879600" algn="l"/>
              </a:tabLst>
            </a:pPr>
            <a:r>
              <a:rPr lang="ru-RU" sz="1600" dirty="0" smtClean="0"/>
              <a:t>• Исходные данные для разработки ТДК.</a:t>
            </a:r>
          </a:p>
          <a:p>
            <a:pPr lvl="0">
              <a:spcBef>
                <a:spcPct val="0"/>
              </a:spcBef>
              <a:spcAft>
                <a:spcPts val="600"/>
              </a:spcAft>
              <a:tabLst>
                <a:tab pos="92075" algn="l"/>
                <a:tab pos="1960563" algn="l"/>
                <a:tab pos="1971675" algn="l"/>
              </a:tabLst>
            </a:pPr>
            <a:r>
              <a:rPr lang="ru-RU" sz="1600" dirty="0" smtClean="0"/>
              <a:t>• Требования к содержанию ТДК.</a:t>
            </a:r>
          </a:p>
          <a:p>
            <a:pPr lvl="0">
              <a:spcBef>
                <a:spcPct val="0"/>
              </a:spcBef>
              <a:spcAft>
                <a:spcPts val="600"/>
              </a:spcAft>
            </a:pPr>
            <a:r>
              <a:rPr lang="ru-RU" sz="1600" dirty="0" smtClean="0"/>
              <a:t>• </a:t>
            </a:r>
            <a:r>
              <a:rPr lang="ru-RU" sz="1600" dirty="0" smtClean="0">
                <a:latin typeface="+mj-lt"/>
                <a:ea typeface="+mj-ea"/>
                <a:cs typeface="+mj-cs"/>
              </a:rPr>
              <a:t>Формирование </a:t>
            </a:r>
            <a:r>
              <a:rPr lang="ru-RU" sz="1600" dirty="0" err="1" smtClean="0">
                <a:latin typeface="+mj-lt"/>
                <a:ea typeface="+mj-ea"/>
                <a:cs typeface="+mj-cs"/>
              </a:rPr>
              <a:t>технологи-ческих</a:t>
            </a:r>
            <a:r>
              <a:rPr lang="ru-RU" sz="1600" dirty="0" smtClean="0">
                <a:latin typeface="+mj-lt"/>
                <a:ea typeface="+mj-ea"/>
                <a:cs typeface="+mj-cs"/>
              </a:rPr>
              <a:t> комплексов. Принципы формирования.</a:t>
            </a:r>
            <a:endParaRPr kumimoji="0" lang="ru-RU" sz="16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Подзаголовок 2"/>
          <p:cNvSpPr txBox="1">
            <a:spLocks/>
          </p:cNvSpPr>
          <p:nvPr/>
        </p:nvSpPr>
        <p:spPr>
          <a:xfrm>
            <a:off x="7072330" y="2428868"/>
            <a:ext cx="1928826" cy="142876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lvl="0">
              <a:lnSpc>
                <a:spcPct val="120000"/>
              </a:lnSpc>
              <a:spcBef>
                <a:spcPct val="0"/>
              </a:spcBef>
            </a:pPr>
            <a:r>
              <a:rPr lang="ru-RU" sz="1600" dirty="0" smtClean="0"/>
              <a:t>П</a:t>
            </a:r>
            <a:r>
              <a:rPr lang="ru-RU" sz="1600" noProof="0" dirty="0" err="1" smtClean="0"/>
              <a:t>ринципы</a:t>
            </a:r>
            <a:r>
              <a:rPr lang="ru-RU" sz="1600" noProof="0" dirty="0" smtClean="0"/>
              <a:t> организации рационального перемещения грузов: определение объемов перевозок, видов транспортных средств.</a:t>
            </a:r>
            <a:endParaRPr kumimoji="0" lang="ru-RU" sz="16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" name="Подзаголовок 2"/>
          <p:cNvSpPr txBox="1">
            <a:spLocks/>
          </p:cNvSpPr>
          <p:nvPr/>
        </p:nvSpPr>
        <p:spPr>
          <a:xfrm>
            <a:off x="500034" y="4929198"/>
            <a:ext cx="2500330" cy="178595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85000"/>
              </a:lnSpc>
              <a:spcAft>
                <a:spcPts val="600"/>
              </a:spcAft>
            </a:pPr>
            <a:r>
              <a:rPr lang="ru-RU" sz="1200" dirty="0" smtClean="0"/>
              <a:t>• Осуществляется на основании ПОС и ППР.</a:t>
            </a:r>
          </a:p>
          <a:p>
            <a:pPr>
              <a:lnSpc>
                <a:spcPct val="85000"/>
              </a:lnSpc>
              <a:spcAft>
                <a:spcPts val="600"/>
              </a:spcAft>
            </a:pPr>
            <a:r>
              <a:rPr lang="ru-RU" sz="1200" dirty="0" smtClean="0"/>
              <a:t>• Организация складского хозяйства;</a:t>
            </a:r>
          </a:p>
          <a:p>
            <a:pPr>
              <a:lnSpc>
                <a:spcPct val="85000"/>
              </a:lnSpc>
              <a:spcAft>
                <a:spcPts val="600"/>
              </a:spcAft>
            </a:pPr>
            <a:r>
              <a:rPr lang="ru-RU" sz="1200" dirty="0" smtClean="0"/>
              <a:t>• Виды складских площадок, складов.</a:t>
            </a:r>
          </a:p>
          <a:p>
            <a:pPr>
              <a:lnSpc>
                <a:spcPct val="85000"/>
              </a:lnSpc>
              <a:spcAft>
                <a:spcPts val="600"/>
              </a:spcAft>
            </a:pPr>
            <a:r>
              <a:rPr lang="ru-RU" sz="1200" dirty="0" smtClean="0"/>
              <a:t>• </a:t>
            </a:r>
            <a:r>
              <a:rPr lang="ru-RU" sz="1200" dirty="0" smtClean="0">
                <a:latin typeface="+mj-lt"/>
                <a:ea typeface="+mj-ea"/>
                <a:cs typeface="+mj-cs"/>
              </a:rPr>
              <a:t>Т</a:t>
            </a:r>
            <a:r>
              <a:rPr kumimoji="0" lang="ru-RU" sz="1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ребования</a:t>
            </a:r>
            <a:r>
              <a:rPr kumimoji="0" lang="ru-RU" sz="1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к территориям и помещениям, порядку хранения МТС.</a:t>
            </a:r>
            <a:endParaRPr kumimoji="0" lang="ru-RU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" name="Подзаголовок 2"/>
          <p:cNvSpPr txBox="1">
            <a:spLocks/>
          </p:cNvSpPr>
          <p:nvPr/>
        </p:nvSpPr>
        <p:spPr>
          <a:xfrm>
            <a:off x="3286116" y="4929198"/>
            <a:ext cx="2428892" cy="178595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spcAft>
                <a:spcPts val="600"/>
              </a:spcAft>
            </a:pPr>
            <a:r>
              <a:rPr lang="ru-RU" sz="1200" dirty="0" smtClean="0"/>
              <a:t>• Н</a:t>
            </a:r>
            <a:r>
              <a:rPr lang="ru-RU" sz="1200" noProof="0" dirty="0" err="1" smtClean="0"/>
              <a:t>епрерывный</a:t>
            </a:r>
            <a:r>
              <a:rPr lang="ru-RU" sz="1200" noProof="0" dirty="0" smtClean="0"/>
              <a:t> мониторинг на этапе изготовления.</a:t>
            </a:r>
          </a:p>
          <a:p>
            <a:pPr lvl="0">
              <a:spcAft>
                <a:spcPts val="600"/>
              </a:spcAft>
            </a:pPr>
            <a:r>
              <a:rPr lang="ru-RU" sz="1200" dirty="0" smtClean="0"/>
              <a:t>• </a:t>
            </a:r>
            <a:r>
              <a:rPr lang="ru-RU" sz="1200" dirty="0" smtClean="0">
                <a:latin typeface="+mj-lt"/>
                <a:ea typeface="+mj-ea"/>
                <a:cs typeface="+mj-cs"/>
              </a:rPr>
              <a:t>Входной контроль.</a:t>
            </a:r>
          </a:p>
          <a:p>
            <a:pPr>
              <a:spcAft>
                <a:spcPts val="600"/>
              </a:spcAft>
            </a:pPr>
            <a:r>
              <a:rPr lang="ru-RU" sz="1200" dirty="0" smtClean="0"/>
              <a:t> • Отпуск строительных материалов</a:t>
            </a:r>
            <a:endParaRPr lang="ru-RU" sz="1200" noProof="0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spcAft>
                <a:spcPts val="600"/>
              </a:spcAft>
            </a:pPr>
            <a:r>
              <a:rPr lang="ru-RU" sz="1200" dirty="0" smtClean="0"/>
              <a:t>• </a:t>
            </a:r>
            <a:r>
              <a:rPr lang="ru-RU" sz="1200" dirty="0" smtClean="0">
                <a:latin typeface="+mj-lt"/>
                <a:ea typeface="+mj-ea"/>
                <a:cs typeface="+mj-cs"/>
              </a:rPr>
              <a:t>О</a:t>
            </a:r>
            <a:r>
              <a:rPr kumimoji="0" lang="ru-RU" sz="12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беспечение рационального использования и экономии МТР.</a:t>
            </a:r>
            <a:endParaRPr kumimoji="0" lang="ru-RU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3" name="Подзаголовок 2"/>
          <p:cNvSpPr txBox="1">
            <a:spLocks/>
          </p:cNvSpPr>
          <p:nvPr/>
        </p:nvSpPr>
        <p:spPr>
          <a:xfrm>
            <a:off x="6072198" y="4929198"/>
            <a:ext cx="2357454" cy="178595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200" dirty="0" smtClean="0"/>
              <a:t>• Ежесменное, периодическое (плановое) и сезонное ТО. Состав ТО.</a:t>
            </a:r>
          </a:p>
          <a:p>
            <a:r>
              <a:rPr lang="ru-RU" sz="1200" dirty="0" smtClean="0"/>
              <a:t>• Текущий (плановый) ремонт и капитальный ремонт</a:t>
            </a:r>
          </a:p>
          <a:p>
            <a:r>
              <a:rPr lang="ru-RU" sz="1200" dirty="0" smtClean="0"/>
              <a:t>• </a:t>
            </a: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Составление годовых и месячных </a:t>
            </a:r>
            <a:r>
              <a:rPr kumimoji="0" lang="ru-RU" sz="1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план-графиков</a:t>
            </a:r>
            <a:r>
              <a:rPr kumimoji="0" lang="ru-RU" sz="1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ТО и ремонта.</a:t>
            </a:r>
            <a:endParaRPr kumimoji="0" lang="ru-RU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1000100" y="1285860"/>
            <a:ext cx="6858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5608645" y="1393017"/>
            <a:ext cx="213520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>
            <a:off x="7751785" y="1393017"/>
            <a:ext cx="213520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5400000">
            <a:off x="3322629" y="1393017"/>
            <a:ext cx="213520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5400000">
            <a:off x="893737" y="1393017"/>
            <a:ext cx="213520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4429124" y="1142984"/>
            <a:ext cx="1428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>
            <a:off x="679423" y="2678108"/>
            <a:ext cx="278608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>
            <a:off x="5537207" y="2678107"/>
            <a:ext cx="2785289" cy="7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>
            <a:off x="3072199" y="2642786"/>
            <a:ext cx="2857521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Номер слайда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D6A3B-34AE-4ADA-95EC-1841DBB4C6BF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05882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одзаголовок 2"/>
          <p:cNvSpPr txBox="1">
            <a:spLocks/>
          </p:cNvSpPr>
          <p:nvPr/>
        </p:nvSpPr>
        <p:spPr>
          <a:xfrm>
            <a:off x="357158" y="285728"/>
            <a:ext cx="7786742" cy="107157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④</a:t>
            </a:r>
            <a:r>
              <a:rPr kumimoji="0" lang="ru-RU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Организационно-технологическая надежность (ОТН) строительства.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Подзаголовок 2"/>
          <p:cNvSpPr txBox="1">
            <a:spLocks/>
          </p:cNvSpPr>
          <p:nvPr/>
        </p:nvSpPr>
        <p:spPr>
          <a:xfrm>
            <a:off x="714348" y="1643050"/>
            <a:ext cx="7286676" cy="492922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dirty="0" smtClean="0"/>
          </a:p>
          <a:p>
            <a:pPr marL="271463"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dirty="0" smtClean="0"/>
              <a:t>•  </a:t>
            </a: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Этапы формирования:</a:t>
            </a:r>
          </a:p>
          <a:p>
            <a:pPr marL="271463"/>
            <a:r>
              <a:rPr lang="ru-RU" sz="1600" dirty="0" smtClean="0"/>
              <a:t>- при разработке ПД и РД;</a:t>
            </a:r>
          </a:p>
          <a:p>
            <a:pPr marL="271463"/>
            <a:r>
              <a:rPr lang="ru-RU" sz="1600" dirty="0" smtClean="0"/>
              <a:t>- при выборе подрядчиков и поставщиков;</a:t>
            </a:r>
          </a:p>
          <a:p>
            <a:pPr marL="271463">
              <a:buFontTx/>
              <a:buChar char="-"/>
            </a:pPr>
            <a:r>
              <a:rPr lang="ru-RU" sz="1600" dirty="0" smtClean="0"/>
              <a:t> при разработке организационно-технологической документации; </a:t>
            </a:r>
          </a:p>
          <a:p>
            <a:pPr marL="271463">
              <a:buFontTx/>
              <a:buChar char="-"/>
            </a:pPr>
            <a:r>
              <a:rPr lang="ru-RU" sz="1600" dirty="0" smtClean="0"/>
              <a:t> при подготовке строительного производства и выполнении СМР.</a:t>
            </a:r>
          </a:p>
          <a:p>
            <a:pPr marL="271463"/>
            <a:endParaRPr lang="ru-RU" dirty="0" smtClean="0"/>
          </a:p>
          <a:p>
            <a:pPr marL="271463"/>
            <a:r>
              <a:rPr lang="ru-RU" dirty="0" smtClean="0"/>
              <a:t>•  </a:t>
            </a:r>
            <a:r>
              <a:rPr lang="ru-RU" dirty="0" smtClean="0">
                <a:solidFill>
                  <a:srgbClr val="FFFF00"/>
                </a:solidFill>
              </a:rPr>
              <a:t>Учет </a:t>
            </a:r>
            <a:r>
              <a:rPr lang="ru-RU" dirty="0" err="1" smtClean="0">
                <a:solidFill>
                  <a:srgbClr val="FFFF00"/>
                </a:solidFill>
              </a:rPr>
              <a:t>ф</a:t>
            </a:r>
            <a:r>
              <a:rPr kumimoji="0" lang="ru-RU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акторов</a:t>
            </a:r>
            <a:r>
              <a:rPr kumimoji="0" lang="ru-RU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влияющих на ОТН:</a:t>
            </a:r>
          </a:p>
          <a:p>
            <a:pPr marL="271463">
              <a:buFontTx/>
              <a:buChar char="-"/>
            </a:pPr>
            <a:r>
              <a:rPr lang="ru-RU" sz="1600" baseline="0" dirty="0" smtClean="0"/>
              <a:t> компетентности, </a:t>
            </a:r>
          </a:p>
          <a:p>
            <a:pPr marL="271463">
              <a:buFontTx/>
              <a:buChar char="-"/>
            </a:pPr>
            <a:r>
              <a:rPr lang="ru-RU" sz="1600" dirty="0" smtClean="0"/>
              <a:t> опыта,</a:t>
            </a:r>
          </a:p>
          <a:p>
            <a:pPr marL="271463">
              <a:buFontTx/>
              <a:buChar char="-"/>
            </a:pPr>
            <a:r>
              <a:rPr lang="ru-RU" sz="1600" dirty="0" smtClean="0"/>
              <a:t> отсутствия ошибок, </a:t>
            </a:r>
          </a:p>
          <a:p>
            <a:pPr marL="271463">
              <a:buFontTx/>
              <a:buChar char="-"/>
            </a:pPr>
            <a:r>
              <a:rPr lang="ru-RU" sz="1600" dirty="0" smtClean="0"/>
              <a:t> производственных возможностей, </a:t>
            </a:r>
          </a:p>
          <a:p>
            <a:pPr marL="271463">
              <a:buFontTx/>
              <a:buChar char="-"/>
            </a:pPr>
            <a:r>
              <a:rPr lang="ru-RU" sz="1600" dirty="0" smtClean="0"/>
              <a:t> качества выполнения работ, </a:t>
            </a:r>
          </a:p>
          <a:p>
            <a:pPr marL="271463">
              <a:buFontTx/>
              <a:buChar char="-"/>
            </a:pPr>
            <a:r>
              <a:rPr lang="ru-RU" sz="1600" dirty="0" smtClean="0"/>
              <a:t> оснащенности, </a:t>
            </a:r>
          </a:p>
          <a:p>
            <a:pPr marL="271463">
              <a:buFontTx/>
              <a:buChar char="-"/>
            </a:pPr>
            <a:r>
              <a:rPr lang="ru-RU" sz="1600" dirty="0" smtClean="0"/>
              <a:t> квалификации и др.</a:t>
            </a:r>
          </a:p>
          <a:p>
            <a:pPr marL="271463"/>
            <a:endParaRPr lang="ru-RU" dirty="0" smtClean="0"/>
          </a:p>
          <a:p>
            <a:pPr marL="271463"/>
            <a:r>
              <a:rPr lang="ru-RU" dirty="0" smtClean="0"/>
              <a:t>•  </a:t>
            </a:r>
            <a:r>
              <a:rPr lang="ru-RU" dirty="0" smtClean="0">
                <a:solidFill>
                  <a:srgbClr val="FFFF00"/>
                </a:solidFill>
              </a:rPr>
              <a:t>Обязанности СМО</a:t>
            </a:r>
            <a:r>
              <a:rPr lang="ru-RU" dirty="0" smtClean="0"/>
              <a:t> направленные на повышение ОТН строительства.</a:t>
            </a:r>
          </a:p>
          <a:p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Номер слайда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D6A3B-34AE-4ADA-95EC-1841DBB4C6BF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05882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одзаголовок 2"/>
          <p:cNvSpPr txBox="1">
            <a:spLocks/>
          </p:cNvSpPr>
          <p:nvPr/>
        </p:nvSpPr>
        <p:spPr>
          <a:xfrm>
            <a:off x="500034" y="142852"/>
            <a:ext cx="7643866" cy="85725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⑤</a:t>
            </a:r>
            <a:r>
              <a:rPr kumimoji="0" lang="ru-RU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Охрана труда и промышленная безопасность при выполнении работ на ОИАЭ</a:t>
            </a:r>
            <a:endParaRPr kumimoji="0" lang="ru-RU" sz="25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Подзаголовок 2"/>
          <p:cNvSpPr txBox="1">
            <a:spLocks/>
          </p:cNvSpPr>
          <p:nvPr/>
        </p:nvSpPr>
        <p:spPr>
          <a:xfrm>
            <a:off x="142812" y="1643050"/>
            <a:ext cx="2357486" cy="785818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1500" noProof="0" dirty="0" smtClean="0"/>
              <a:t>Общие требования</a:t>
            </a:r>
            <a:endParaRPr kumimoji="0" lang="ru-RU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Подзаголовок 2"/>
          <p:cNvSpPr txBox="1">
            <a:spLocks/>
          </p:cNvSpPr>
          <p:nvPr/>
        </p:nvSpPr>
        <p:spPr>
          <a:xfrm>
            <a:off x="2928926" y="1643050"/>
            <a:ext cx="2857520" cy="785818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1500" noProof="0" dirty="0" smtClean="0"/>
              <a:t>Организация работы в области охраны труда и промышленной безопасности</a:t>
            </a:r>
            <a:endParaRPr kumimoji="0" lang="ru-RU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Подзаголовок 2"/>
          <p:cNvSpPr txBox="1">
            <a:spLocks/>
          </p:cNvSpPr>
          <p:nvPr/>
        </p:nvSpPr>
        <p:spPr>
          <a:xfrm>
            <a:off x="285688" y="4500571"/>
            <a:ext cx="2714676" cy="107157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1500" noProof="0" dirty="0" smtClean="0"/>
              <a:t>Обеспечение работников СИЗ</a:t>
            </a:r>
            <a:endParaRPr kumimoji="0" lang="ru-RU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Подзаголовок 2"/>
          <p:cNvSpPr txBox="1">
            <a:spLocks/>
          </p:cNvSpPr>
          <p:nvPr/>
        </p:nvSpPr>
        <p:spPr>
          <a:xfrm>
            <a:off x="6143636" y="1643050"/>
            <a:ext cx="2643206" cy="785818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1500" noProof="0" dirty="0" smtClean="0"/>
              <a:t>Специальная оценка условий труда</a:t>
            </a:r>
            <a:endParaRPr kumimoji="0" lang="ru-RU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Подзаголовок 2"/>
          <p:cNvSpPr txBox="1">
            <a:spLocks/>
          </p:cNvSpPr>
          <p:nvPr/>
        </p:nvSpPr>
        <p:spPr>
          <a:xfrm>
            <a:off x="6286480" y="4500570"/>
            <a:ext cx="2714676" cy="120554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1400" noProof="0" dirty="0" smtClean="0"/>
              <a:t>Мониторинг деятельности СМО в области охраны труда и обеспечения промышленной безопасности</a:t>
            </a:r>
            <a:endParaRPr kumimoji="0" lang="ru-RU" sz="1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Подзаголовок 2"/>
          <p:cNvSpPr txBox="1">
            <a:spLocks/>
          </p:cNvSpPr>
          <p:nvPr/>
        </p:nvSpPr>
        <p:spPr>
          <a:xfrm>
            <a:off x="3214678" y="4500570"/>
            <a:ext cx="2857520" cy="120554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lnSpc>
                <a:spcPct val="75000"/>
              </a:lnSpc>
              <a:spcBef>
                <a:spcPct val="0"/>
              </a:spcBef>
            </a:pPr>
            <a:r>
              <a:rPr lang="ru-RU" sz="1400" noProof="0" dirty="0" smtClean="0"/>
              <a:t>Организация выполнения работ в зонах действия опасных и вредных производственных факторов, работ с повышенными требованиями к качеству их выполнения</a:t>
            </a:r>
            <a:endParaRPr kumimoji="0" lang="ru-RU" sz="1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" name="Подзаголовок 2"/>
          <p:cNvSpPr txBox="1">
            <a:spLocks/>
          </p:cNvSpPr>
          <p:nvPr/>
        </p:nvSpPr>
        <p:spPr>
          <a:xfrm>
            <a:off x="142812" y="2428868"/>
            <a:ext cx="2357486" cy="185738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ru-RU" sz="1300" dirty="0" smtClean="0"/>
              <a:t>• О</a:t>
            </a:r>
            <a:r>
              <a:rPr lang="ru-RU" sz="1300" noProof="0" dirty="0" err="1" smtClean="0"/>
              <a:t>сновополагающие</a:t>
            </a:r>
            <a:r>
              <a:rPr lang="ru-RU" sz="1300" noProof="0" dirty="0" smtClean="0"/>
              <a:t> требования и условия по ОТ и ПБ.</a:t>
            </a:r>
          </a:p>
          <a:p>
            <a:pPr lvl="0">
              <a:spcBef>
                <a:spcPct val="0"/>
              </a:spcBef>
            </a:pPr>
            <a:r>
              <a:rPr lang="ru-RU" sz="1300" dirty="0" smtClean="0"/>
              <a:t>• </a:t>
            </a:r>
            <a:r>
              <a:rPr lang="ru-RU" sz="1300" dirty="0" smtClean="0">
                <a:latin typeface="+mj-lt"/>
                <a:ea typeface="+mj-ea"/>
                <a:cs typeface="+mj-cs"/>
              </a:rPr>
              <a:t>У</a:t>
            </a:r>
            <a:r>
              <a:rPr kumimoji="0" lang="ru-RU" sz="13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чет требований</a:t>
            </a:r>
            <a:r>
              <a:rPr kumimoji="0" lang="ru-RU" sz="13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в рамках ППР.</a:t>
            </a:r>
          </a:p>
          <a:p>
            <a:pPr lvl="0">
              <a:spcBef>
                <a:spcPct val="0"/>
              </a:spcBef>
            </a:pPr>
            <a:r>
              <a:rPr lang="ru-RU" sz="1300" dirty="0" smtClean="0"/>
              <a:t>• </a:t>
            </a:r>
            <a:r>
              <a:rPr lang="ru-RU" sz="1300" dirty="0" smtClean="0">
                <a:latin typeface="+mj-lt"/>
                <a:ea typeface="+mj-ea"/>
                <a:cs typeface="+mj-cs"/>
              </a:rPr>
              <a:t>Т</a:t>
            </a:r>
            <a:r>
              <a:rPr lang="ru-RU" sz="1300" baseline="0" noProof="0" dirty="0" err="1" smtClean="0">
                <a:latin typeface="+mj-lt"/>
                <a:ea typeface="+mj-ea"/>
                <a:cs typeface="+mj-cs"/>
              </a:rPr>
              <a:t>ребования</a:t>
            </a:r>
            <a:r>
              <a:rPr lang="ru-RU" sz="1300" baseline="0" noProof="0" dirty="0" smtClean="0">
                <a:latin typeface="+mj-lt"/>
                <a:ea typeface="+mj-ea"/>
                <a:cs typeface="+mj-cs"/>
              </a:rPr>
              <a:t> к разработке СУОТ.</a:t>
            </a:r>
            <a:endParaRPr lang="ru-RU" sz="13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27" name="Подзаголовок 2"/>
          <p:cNvSpPr txBox="1">
            <a:spLocks/>
          </p:cNvSpPr>
          <p:nvPr/>
        </p:nvSpPr>
        <p:spPr>
          <a:xfrm>
            <a:off x="2928926" y="2428868"/>
            <a:ext cx="2857520" cy="185738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ru-RU" sz="1250" dirty="0" smtClean="0"/>
              <a:t>• </a:t>
            </a:r>
            <a:r>
              <a:rPr lang="ru-RU" sz="1250" noProof="0" dirty="0" smtClean="0"/>
              <a:t>Организация службы охраны труда.</a:t>
            </a:r>
          </a:p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ru-RU" sz="1250" dirty="0" smtClean="0"/>
              <a:t>• </a:t>
            </a:r>
            <a:r>
              <a:rPr lang="ru-RU" sz="1250" dirty="0" smtClean="0">
                <a:latin typeface="+mj-lt"/>
                <a:ea typeface="+mj-ea"/>
                <a:cs typeface="+mj-cs"/>
              </a:rPr>
              <a:t>Т</a:t>
            </a:r>
            <a:r>
              <a:rPr kumimoji="0" lang="ru-RU" sz="125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ребования к структуре</a:t>
            </a:r>
            <a:r>
              <a:rPr lang="ru-RU" sz="1250" dirty="0" smtClean="0">
                <a:latin typeface="+mj-lt"/>
                <a:ea typeface="+mj-ea"/>
                <a:cs typeface="+mj-cs"/>
              </a:rPr>
              <a:t>,</a:t>
            </a:r>
            <a:r>
              <a:rPr kumimoji="0" lang="ru-RU" sz="125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численности и квалификации службы.</a:t>
            </a:r>
          </a:p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ru-RU" sz="1250" dirty="0" smtClean="0"/>
              <a:t>• </a:t>
            </a:r>
            <a:r>
              <a:rPr lang="ru-RU" sz="1250" dirty="0" smtClean="0">
                <a:latin typeface="+mj-lt"/>
                <a:ea typeface="+mj-ea"/>
                <a:cs typeface="+mj-cs"/>
              </a:rPr>
              <a:t>О</a:t>
            </a:r>
            <a:r>
              <a:rPr lang="ru-RU" sz="1250" baseline="0" noProof="0" dirty="0" err="1" smtClean="0">
                <a:latin typeface="+mj-lt"/>
                <a:ea typeface="+mj-ea"/>
                <a:cs typeface="+mj-cs"/>
              </a:rPr>
              <a:t>бязанности</a:t>
            </a:r>
            <a:r>
              <a:rPr lang="ru-RU" sz="1250" baseline="0" noProof="0" dirty="0" smtClean="0">
                <a:latin typeface="+mj-lt"/>
                <a:ea typeface="+mj-ea"/>
                <a:cs typeface="+mj-cs"/>
              </a:rPr>
              <a:t> службы.</a:t>
            </a:r>
            <a:endParaRPr kumimoji="0" lang="ru-RU" sz="1250" i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ru-RU" sz="1250" dirty="0" smtClean="0"/>
              <a:t>• Контроль генподрядчика.</a:t>
            </a:r>
          </a:p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ru-RU" sz="1250" dirty="0" smtClean="0"/>
              <a:t>• Обязанности СМО.</a:t>
            </a:r>
            <a:endParaRPr kumimoji="0" lang="ru-RU" sz="1250" i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ru-RU" sz="1250" dirty="0" smtClean="0"/>
              <a:t>•</a:t>
            </a:r>
            <a:r>
              <a:rPr lang="ru-RU" sz="1250" dirty="0" smtClean="0">
                <a:latin typeface="+mj-lt"/>
                <a:ea typeface="+mj-ea"/>
                <a:cs typeface="+mj-cs"/>
              </a:rPr>
              <a:t>Учет и анализ несчастных случаев и инцидентов.</a:t>
            </a:r>
            <a:endParaRPr kumimoji="0" lang="ru-RU" sz="1250" i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Подзаголовок 2"/>
          <p:cNvSpPr txBox="1">
            <a:spLocks/>
          </p:cNvSpPr>
          <p:nvPr/>
        </p:nvSpPr>
        <p:spPr>
          <a:xfrm>
            <a:off x="6143636" y="2428868"/>
            <a:ext cx="2643206" cy="185738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1300" dirty="0" smtClean="0"/>
              <a:t>• ФЗ № 426 от 28.12.2013 «О специальной оценке условий труда».</a:t>
            </a:r>
          </a:p>
          <a:p>
            <a:r>
              <a:rPr lang="ru-RU" sz="1300" dirty="0" smtClean="0"/>
              <a:t>• Обязанности СМО по организации и финансированию проведения</a:t>
            </a:r>
          </a:p>
          <a:p>
            <a:r>
              <a:rPr lang="ru-RU" sz="1300" dirty="0" smtClean="0"/>
              <a:t>специальной оценки условий труда.</a:t>
            </a:r>
            <a:endParaRPr kumimoji="0" lang="ru-RU" sz="13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Подзаголовок 2"/>
          <p:cNvSpPr txBox="1">
            <a:spLocks/>
          </p:cNvSpPr>
          <p:nvPr/>
        </p:nvSpPr>
        <p:spPr>
          <a:xfrm>
            <a:off x="285688" y="5715064"/>
            <a:ext cx="2714676" cy="100018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1300" dirty="0" smtClean="0"/>
              <a:t>• </a:t>
            </a:r>
            <a:r>
              <a:rPr lang="ru-RU" sz="1300" noProof="0" dirty="0" smtClean="0"/>
              <a:t>Обязанности СМО по обеспечению работников СИЗ.</a:t>
            </a:r>
          </a:p>
          <a:p>
            <a:r>
              <a:rPr lang="ru-RU" sz="1300" dirty="0" smtClean="0"/>
              <a:t>• Классификация и общие требования к СИЗ.</a:t>
            </a:r>
            <a:endParaRPr kumimoji="0" lang="ru-RU" sz="13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Подзаголовок 2"/>
          <p:cNvSpPr txBox="1">
            <a:spLocks/>
          </p:cNvSpPr>
          <p:nvPr/>
        </p:nvSpPr>
        <p:spPr>
          <a:xfrm>
            <a:off x="3214678" y="5572140"/>
            <a:ext cx="2857520" cy="114310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ru-RU" sz="1300" noProof="0" dirty="0" smtClean="0"/>
              <a:t>Оформление нарядов-допусков.</a:t>
            </a:r>
            <a:endParaRPr kumimoji="0" lang="ru-RU" sz="13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" name="Подзаголовок 2"/>
          <p:cNvSpPr txBox="1">
            <a:spLocks/>
          </p:cNvSpPr>
          <p:nvPr/>
        </p:nvSpPr>
        <p:spPr>
          <a:xfrm>
            <a:off x="6286480" y="5572140"/>
            <a:ext cx="2714676" cy="114308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75000"/>
              </a:lnSpc>
            </a:pPr>
            <a:r>
              <a:rPr lang="ru-RU" sz="1200" dirty="0" smtClean="0"/>
              <a:t>  Осуществление мониторинга в ходе и по результатам проведения проверок  деятельности СМО в области охраны труда и промышленной безопасности.</a:t>
            </a:r>
            <a:endParaRPr kumimoji="0" lang="ru-RU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1500166" y="1285860"/>
            <a:ext cx="74295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>
            <a:off x="7251322" y="1464058"/>
            <a:ext cx="35639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4108050" y="1321182"/>
            <a:ext cx="642942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1321968" y="1464058"/>
            <a:ext cx="35639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5400000">
            <a:off x="1143770" y="2856702"/>
            <a:ext cx="314327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5400000">
            <a:off x="4322761" y="2892421"/>
            <a:ext cx="321471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5400000">
            <a:off x="7323157" y="2892421"/>
            <a:ext cx="321471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Номер слайда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D6A3B-34AE-4ADA-95EC-1841DBB4C6BF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05882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одзаголовок 2"/>
          <p:cNvSpPr txBox="1">
            <a:spLocks/>
          </p:cNvSpPr>
          <p:nvPr/>
        </p:nvSpPr>
        <p:spPr>
          <a:xfrm>
            <a:off x="1142976" y="357166"/>
            <a:ext cx="6286544" cy="7143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⑥</a:t>
            </a:r>
            <a:r>
              <a:rPr kumimoji="0" lang="ru-RU" sz="3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Охрана</a:t>
            </a:r>
            <a:r>
              <a:rPr kumimoji="0" lang="ru-RU" sz="3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окружающей среды.</a:t>
            </a:r>
            <a:endParaRPr kumimoji="0" lang="ru-RU" sz="300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Подзаголовок 2"/>
          <p:cNvSpPr txBox="1">
            <a:spLocks/>
          </p:cNvSpPr>
          <p:nvPr/>
        </p:nvSpPr>
        <p:spPr>
          <a:xfrm>
            <a:off x="142844" y="1785926"/>
            <a:ext cx="2143140" cy="1357322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1400" noProof="0" dirty="0" smtClean="0"/>
              <a:t>Общие требования</a:t>
            </a:r>
            <a:endParaRPr kumimoji="0" lang="ru-RU" sz="1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Подзаголовок 2"/>
          <p:cNvSpPr txBox="1">
            <a:spLocks/>
          </p:cNvSpPr>
          <p:nvPr/>
        </p:nvSpPr>
        <p:spPr>
          <a:xfrm>
            <a:off x="2357422" y="1785926"/>
            <a:ext cx="2071702" cy="1357322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ru-RU" sz="1400" noProof="0" dirty="0" smtClean="0"/>
              <a:t>Опасные факторы, оказывающие негативное влияние на окружающую среду при строительстве ОИАЭ, и основные мероприятия по их минимизации</a:t>
            </a:r>
            <a:endParaRPr kumimoji="0" lang="ru-RU" sz="1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Подзаголовок 2"/>
          <p:cNvSpPr txBox="1">
            <a:spLocks/>
          </p:cNvSpPr>
          <p:nvPr/>
        </p:nvSpPr>
        <p:spPr>
          <a:xfrm>
            <a:off x="7000892" y="1785926"/>
            <a:ext cx="2071702" cy="1357322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1400" noProof="0" dirty="0" smtClean="0"/>
              <a:t>Мониторинг деятельности СМО в области окружающей среды</a:t>
            </a:r>
            <a:endParaRPr kumimoji="0" lang="ru-RU" sz="1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Подзаголовок 2"/>
          <p:cNvSpPr txBox="1">
            <a:spLocks/>
          </p:cNvSpPr>
          <p:nvPr/>
        </p:nvSpPr>
        <p:spPr>
          <a:xfrm>
            <a:off x="4572000" y="1785926"/>
            <a:ext cx="2357454" cy="1357322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1400" noProof="0" dirty="0" smtClean="0"/>
              <a:t>Основные требования к организации работы по охране окружающей среды</a:t>
            </a:r>
            <a:endParaRPr kumimoji="0" lang="ru-RU" sz="1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Подзаголовок 2"/>
          <p:cNvSpPr txBox="1">
            <a:spLocks/>
          </p:cNvSpPr>
          <p:nvPr/>
        </p:nvSpPr>
        <p:spPr>
          <a:xfrm>
            <a:off x="142844" y="3143248"/>
            <a:ext cx="2143140" cy="321471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80000"/>
              </a:lnSpc>
            </a:pPr>
            <a:r>
              <a:rPr lang="ru-RU" sz="1250" dirty="0" smtClean="0"/>
              <a:t>• Меры по предотвращению</a:t>
            </a:r>
          </a:p>
          <a:p>
            <a:pPr>
              <a:lnSpc>
                <a:spcPct val="80000"/>
              </a:lnSpc>
            </a:pPr>
            <a:r>
              <a:rPr lang="ru-RU" sz="1250" dirty="0" smtClean="0"/>
              <a:t>(снижению) негативного воздействия деятельности СМО на ОС.</a:t>
            </a:r>
          </a:p>
          <a:p>
            <a:pPr>
              <a:lnSpc>
                <a:spcPct val="80000"/>
              </a:lnSpc>
            </a:pPr>
            <a:r>
              <a:rPr lang="ru-RU" sz="1250" dirty="0" smtClean="0"/>
              <a:t>• Порядок исчисления и взимания платы за негативное воздействие</a:t>
            </a:r>
          </a:p>
          <a:p>
            <a:pPr>
              <a:lnSpc>
                <a:spcPct val="80000"/>
              </a:lnSpc>
            </a:pPr>
            <a:r>
              <a:rPr lang="ru-RU" sz="1250" dirty="0" smtClean="0"/>
              <a:t>на ОС.</a:t>
            </a:r>
          </a:p>
          <a:p>
            <a:pPr>
              <a:lnSpc>
                <a:spcPct val="80000"/>
              </a:lnSpc>
            </a:pPr>
            <a:r>
              <a:rPr lang="ru-RU" sz="1250" dirty="0" smtClean="0"/>
              <a:t>• </a:t>
            </a:r>
            <a:r>
              <a:rPr kumimoji="0" lang="ru-RU" sz="125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Ответственность генподрядчика и субподрядчиков </a:t>
            </a:r>
            <a:r>
              <a:rPr lang="ru-RU" sz="1250" dirty="0" smtClean="0"/>
              <a:t>за</a:t>
            </a:r>
          </a:p>
          <a:p>
            <a:pPr>
              <a:lnSpc>
                <a:spcPct val="80000"/>
              </a:lnSpc>
            </a:pPr>
            <a:r>
              <a:rPr lang="ru-RU" sz="1250" dirty="0" smtClean="0"/>
              <a:t>выполнение мероприятий по охране ОС.</a:t>
            </a:r>
          </a:p>
          <a:p>
            <a:pPr>
              <a:lnSpc>
                <a:spcPct val="80000"/>
              </a:lnSpc>
            </a:pPr>
            <a:r>
              <a:rPr lang="ru-RU" sz="1250" dirty="0" smtClean="0"/>
              <a:t>• </a:t>
            </a:r>
            <a:r>
              <a:rPr lang="ru-RU" sz="1250" dirty="0" smtClean="0">
                <a:latin typeface="+mj-lt"/>
                <a:ea typeface="+mj-ea"/>
                <a:cs typeface="+mj-cs"/>
              </a:rPr>
              <a:t>Р</a:t>
            </a:r>
            <a:r>
              <a:rPr kumimoji="0" lang="ru-RU" sz="125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екомендации</a:t>
            </a:r>
            <a:r>
              <a:rPr kumimoji="0" lang="ru-RU" sz="125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к субподрядчикам по разработке и внедрению</a:t>
            </a:r>
            <a:r>
              <a:rPr kumimoji="0" lang="ru-RU" sz="125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системы экологического мониторинга.</a:t>
            </a:r>
            <a:endParaRPr kumimoji="0" lang="ru-RU" sz="125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Подзаголовок 2"/>
          <p:cNvSpPr txBox="1">
            <a:spLocks/>
          </p:cNvSpPr>
          <p:nvPr/>
        </p:nvSpPr>
        <p:spPr>
          <a:xfrm>
            <a:off x="2357422" y="3143248"/>
            <a:ext cx="2071702" cy="221457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ru-RU" sz="1250" dirty="0" smtClean="0"/>
              <a:t>• П</a:t>
            </a:r>
            <a:r>
              <a:rPr lang="ru-RU" sz="1250" noProof="0" dirty="0" err="1" smtClean="0"/>
              <a:t>еречень</a:t>
            </a:r>
            <a:r>
              <a:rPr lang="ru-RU" sz="1250" noProof="0" dirty="0" smtClean="0"/>
              <a:t> опасных факторов.</a:t>
            </a:r>
          </a:p>
          <a:p>
            <a:r>
              <a:rPr lang="ru-RU" sz="1250" dirty="0" smtClean="0"/>
              <a:t>• Мероприятия, снижающие негативное воздействие</a:t>
            </a:r>
          </a:p>
          <a:p>
            <a:r>
              <a:rPr lang="ru-RU" sz="1250" dirty="0" smtClean="0"/>
              <a:t>опасных и потенциально опасных факторов.</a:t>
            </a:r>
          </a:p>
        </p:txBody>
      </p:sp>
      <p:sp>
        <p:nvSpPr>
          <p:cNvPr id="26" name="Подзаголовок 2"/>
          <p:cNvSpPr txBox="1">
            <a:spLocks/>
          </p:cNvSpPr>
          <p:nvPr/>
        </p:nvSpPr>
        <p:spPr>
          <a:xfrm>
            <a:off x="4572000" y="3143248"/>
            <a:ext cx="2357454" cy="307183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ru-RU" sz="1250" dirty="0" smtClean="0"/>
              <a:t>•Обязанности СМО по организации работы по охране ОС:</a:t>
            </a:r>
          </a:p>
          <a:p>
            <a:pPr lvl="0">
              <a:spcBef>
                <a:spcPct val="0"/>
              </a:spcBef>
            </a:pPr>
            <a:r>
              <a:rPr lang="ru-RU" sz="1250" dirty="0" smtClean="0"/>
              <a:t>обучение персонала;</a:t>
            </a:r>
          </a:p>
          <a:p>
            <a:pPr lvl="0">
              <a:spcBef>
                <a:spcPct val="0"/>
              </a:spcBef>
            </a:pPr>
            <a:r>
              <a:rPr lang="ru-RU" sz="1250" dirty="0" smtClean="0"/>
              <a:t>назначение ответственных;</a:t>
            </a:r>
          </a:p>
          <a:p>
            <a:pPr lvl="0">
              <a:spcBef>
                <a:spcPct val="0"/>
              </a:spcBef>
            </a:pPr>
            <a:r>
              <a:rPr lang="ru-RU" sz="1250" dirty="0" smtClean="0"/>
              <a:t>сбор, хранение, обезвреживание и утилизацию отходов;</a:t>
            </a:r>
          </a:p>
          <a:p>
            <a:pPr lvl="0">
              <a:spcBef>
                <a:spcPct val="0"/>
              </a:spcBef>
            </a:pPr>
            <a:r>
              <a:rPr lang="ru-RU" sz="1250" dirty="0" smtClean="0"/>
              <a:t>заключение договоров на вывоз и размещение/использование отходов;</a:t>
            </a:r>
          </a:p>
          <a:p>
            <a:pPr lvl="0">
              <a:spcBef>
                <a:spcPct val="0"/>
              </a:spcBef>
            </a:pPr>
            <a:r>
              <a:rPr lang="ru-RU" sz="1250" dirty="0" smtClean="0"/>
              <a:t>учет отходов;</a:t>
            </a:r>
          </a:p>
          <a:p>
            <a:pPr lvl="0">
              <a:spcBef>
                <a:spcPct val="0"/>
              </a:spcBef>
            </a:pPr>
            <a:r>
              <a:rPr lang="ru-RU" sz="1250" dirty="0" smtClean="0"/>
              <a:t>своевременный вывоз;</a:t>
            </a:r>
          </a:p>
          <a:p>
            <a:pPr lvl="0">
              <a:spcBef>
                <a:spcPct val="0"/>
              </a:spcBef>
            </a:pPr>
            <a:r>
              <a:rPr lang="ru-RU" sz="1250" dirty="0" smtClean="0"/>
              <a:t>контроль сбора и хранения отходов.</a:t>
            </a:r>
          </a:p>
        </p:txBody>
      </p:sp>
      <p:sp>
        <p:nvSpPr>
          <p:cNvPr id="27" name="Подзаголовок 2"/>
          <p:cNvSpPr txBox="1">
            <a:spLocks/>
          </p:cNvSpPr>
          <p:nvPr/>
        </p:nvSpPr>
        <p:spPr>
          <a:xfrm>
            <a:off x="7000892" y="3143248"/>
            <a:ext cx="2071702" cy="307183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250" dirty="0" smtClean="0"/>
              <a:t>Осуществляется в ходе проверок соблюдения требований законодательных и нормативно-правовых</a:t>
            </a:r>
          </a:p>
          <a:p>
            <a:r>
              <a:rPr lang="ru-RU" sz="1250" dirty="0" smtClean="0"/>
              <a:t>актов РФ в области охраны ОС, устанавливающих требования по охране</a:t>
            </a:r>
          </a:p>
          <a:p>
            <a:r>
              <a:rPr lang="ru-RU" sz="1250" dirty="0" smtClean="0"/>
              <a:t>ОС при выполнении СМР.</a:t>
            </a:r>
            <a:endParaRPr kumimoji="0" lang="ru-RU" sz="125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1000100" y="1357298"/>
            <a:ext cx="6858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>
            <a:off x="5501488" y="1571612"/>
            <a:ext cx="427834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>
            <a:off x="7644628" y="1571612"/>
            <a:ext cx="427834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3215472" y="1571612"/>
            <a:ext cx="427834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786580" y="1571612"/>
            <a:ext cx="427834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4429124" y="1214422"/>
            <a:ext cx="285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D6A3B-34AE-4ADA-95EC-1841DBB4C6BF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05882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одзаголовок 2"/>
          <p:cNvSpPr txBox="1">
            <a:spLocks/>
          </p:cNvSpPr>
          <p:nvPr/>
        </p:nvSpPr>
        <p:spPr>
          <a:xfrm>
            <a:off x="357158" y="1285860"/>
            <a:ext cx="8572560" cy="8572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457200" lvl="0" indent="-457200" algn="ctr">
              <a:spcBef>
                <a:spcPct val="20000"/>
              </a:spcBef>
              <a:buFont typeface="Arial" pitchFamily="34" charset="0"/>
              <a:buAutoNum type="circleNumDbPlain" startAt="7"/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Бережливое</a:t>
            </a:r>
            <a:r>
              <a:rPr kumimoji="0" lang="ru-RU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производство  </a:t>
            </a:r>
            <a:r>
              <a:rPr lang="ru-RU" sz="2800" dirty="0" smtClean="0"/>
              <a:t>(</a:t>
            </a:r>
            <a:r>
              <a:rPr lang="en-US" sz="2800" dirty="0" smtClean="0"/>
              <a:t>Lean production</a:t>
            </a:r>
            <a:r>
              <a:rPr lang="ru-RU" sz="2800" dirty="0" smtClean="0"/>
              <a:t>). Система 5С.</a:t>
            </a:r>
            <a:endParaRPr kumimoji="0" lang="ru-RU" sz="280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Подзаголовок 2"/>
          <p:cNvSpPr txBox="1">
            <a:spLocks/>
          </p:cNvSpPr>
          <p:nvPr/>
        </p:nvSpPr>
        <p:spPr>
          <a:xfrm>
            <a:off x="142844" y="2857496"/>
            <a:ext cx="2071702" cy="1285884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1500" dirty="0" smtClean="0"/>
              <a:t>Основы бережливого производства (</a:t>
            </a:r>
            <a:r>
              <a:rPr lang="en-US" sz="1500" dirty="0" smtClean="0"/>
              <a:t>Lean production</a:t>
            </a:r>
            <a:r>
              <a:rPr lang="ru-RU" sz="1500" dirty="0" smtClean="0"/>
              <a:t>) и системы 5С</a:t>
            </a:r>
            <a:endParaRPr kumimoji="0" lang="ru-RU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Подзаголовок 2"/>
          <p:cNvSpPr txBox="1">
            <a:spLocks/>
          </p:cNvSpPr>
          <p:nvPr/>
        </p:nvSpPr>
        <p:spPr>
          <a:xfrm>
            <a:off x="2357422" y="2786058"/>
            <a:ext cx="2214578" cy="1357322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1500" noProof="0" dirty="0" smtClean="0"/>
              <a:t>Пять шагов системы 5С:</a:t>
            </a:r>
            <a:endParaRPr kumimoji="0" lang="ru-RU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Подзаголовок 2"/>
          <p:cNvSpPr txBox="1">
            <a:spLocks/>
          </p:cNvSpPr>
          <p:nvPr/>
        </p:nvSpPr>
        <p:spPr>
          <a:xfrm>
            <a:off x="6929454" y="2786058"/>
            <a:ext cx="2071702" cy="1357322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1500" dirty="0" smtClean="0"/>
              <a:t>Порядок внедрения системы 5С</a:t>
            </a:r>
            <a:endParaRPr kumimoji="0" lang="ru-RU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Подзаголовок 2"/>
          <p:cNvSpPr txBox="1">
            <a:spLocks/>
          </p:cNvSpPr>
          <p:nvPr/>
        </p:nvSpPr>
        <p:spPr>
          <a:xfrm>
            <a:off x="4714876" y="2786058"/>
            <a:ext cx="2071702" cy="1357322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1500" noProof="0" dirty="0" smtClean="0"/>
              <a:t>Подготовка к внедрению системы 5С</a:t>
            </a:r>
            <a:endParaRPr kumimoji="0" lang="ru-RU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" name="Подзаголовок 2"/>
          <p:cNvSpPr txBox="1">
            <a:spLocks/>
          </p:cNvSpPr>
          <p:nvPr/>
        </p:nvSpPr>
        <p:spPr>
          <a:xfrm>
            <a:off x="142844" y="4214818"/>
            <a:ext cx="2071702" cy="192882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r>
              <a:rPr lang="ru-RU" sz="2000" dirty="0" smtClean="0"/>
              <a:t>• Области применения.</a:t>
            </a:r>
          </a:p>
          <a:p>
            <a:pPr lvl="0">
              <a:spcBef>
                <a:spcPct val="0"/>
              </a:spcBef>
            </a:pPr>
            <a:r>
              <a:rPr lang="ru-RU" sz="2000" dirty="0" smtClean="0"/>
              <a:t>• Разделение на операции и процессы.</a:t>
            </a:r>
          </a:p>
          <a:p>
            <a:pPr lvl="0">
              <a:spcBef>
                <a:spcPct val="0"/>
              </a:spcBef>
            </a:pPr>
            <a:r>
              <a:rPr lang="ru-RU" sz="2000" dirty="0" smtClean="0"/>
              <a:t>• Средства повышения культуры строительного производства.</a:t>
            </a:r>
          </a:p>
        </p:txBody>
      </p:sp>
      <p:sp>
        <p:nvSpPr>
          <p:cNvPr id="27" name="Подзаголовок 2"/>
          <p:cNvSpPr txBox="1">
            <a:spLocks/>
          </p:cNvSpPr>
          <p:nvPr/>
        </p:nvSpPr>
        <p:spPr>
          <a:xfrm>
            <a:off x="2357422" y="4214818"/>
            <a:ext cx="2214578" cy="192882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ru-RU" sz="1400" dirty="0" smtClean="0"/>
              <a:t>• «Сортировка».</a:t>
            </a:r>
          </a:p>
          <a:p>
            <a:pPr lvl="0">
              <a:spcBef>
                <a:spcPct val="0"/>
              </a:spcBef>
            </a:pPr>
            <a:r>
              <a:rPr lang="ru-RU" sz="1400" dirty="0" smtClean="0"/>
              <a:t>• «Рациональное расположение».</a:t>
            </a:r>
          </a:p>
          <a:p>
            <a:pPr lvl="0">
              <a:spcBef>
                <a:spcPct val="0"/>
              </a:spcBef>
            </a:pPr>
            <a:r>
              <a:rPr lang="ru-RU" sz="1400" dirty="0" smtClean="0"/>
              <a:t>• «Уборка».</a:t>
            </a:r>
          </a:p>
          <a:p>
            <a:pPr lvl="0">
              <a:spcBef>
                <a:spcPct val="0"/>
              </a:spcBef>
            </a:pPr>
            <a:r>
              <a:rPr lang="ru-RU" sz="1400" dirty="0" smtClean="0"/>
              <a:t>• «Стандартизация».</a:t>
            </a:r>
          </a:p>
          <a:p>
            <a:pPr lvl="0">
              <a:spcBef>
                <a:spcPct val="0"/>
              </a:spcBef>
            </a:pPr>
            <a:r>
              <a:rPr lang="ru-RU" sz="1400" dirty="0" smtClean="0"/>
              <a:t>•«Совершенствование».</a:t>
            </a:r>
            <a:endParaRPr kumimoji="0" lang="ru-RU" sz="1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Подзаголовок 2"/>
          <p:cNvSpPr txBox="1">
            <a:spLocks/>
          </p:cNvSpPr>
          <p:nvPr/>
        </p:nvSpPr>
        <p:spPr>
          <a:xfrm>
            <a:off x="4714876" y="4214818"/>
            <a:ext cx="2071702" cy="192882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ru-RU" sz="1200" dirty="0" smtClean="0"/>
              <a:t>• </a:t>
            </a:r>
            <a:r>
              <a:rPr lang="ru-RU" sz="1200" noProof="0" dirty="0" smtClean="0"/>
              <a:t>Определение </a:t>
            </a:r>
            <a:r>
              <a:rPr lang="ru-RU" sz="1200" noProof="0" dirty="0" err="1" smtClean="0"/>
              <a:t>пилотных</a:t>
            </a:r>
            <a:r>
              <a:rPr lang="ru-RU" sz="1200" noProof="0" dirty="0" smtClean="0"/>
              <a:t> подразделений.</a:t>
            </a:r>
          </a:p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ru-RU" sz="1200" dirty="0" smtClean="0"/>
              <a:t>• Подготовка к внедрению системы 5С рабочими группами.</a:t>
            </a:r>
          </a:p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ru-RU" sz="1200" dirty="0" smtClean="0"/>
              <a:t>• </a:t>
            </a:r>
            <a:r>
              <a:rPr lang="ru-RU" sz="1200" dirty="0" smtClean="0">
                <a:latin typeface="+mj-lt"/>
                <a:ea typeface="+mj-ea"/>
                <a:cs typeface="+mj-cs"/>
              </a:rPr>
              <a:t>Разработка и утверждение нормативной документации.</a:t>
            </a:r>
            <a:endParaRPr kumimoji="0" lang="ru-RU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Подзаголовок 2"/>
          <p:cNvSpPr txBox="1">
            <a:spLocks/>
          </p:cNvSpPr>
          <p:nvPr/>
        </p:nvSpPr>
        <p:spPr>
          <a:xfrm>
            <a:off x="6929454" y="4214818"/>
            <a:ext cx="2071702" cy="192882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ru-RU" sz="1400" dirty="0" smtClean="0"/>
              <a:t>• Определение целей, методов, задач этапов (шагов) системы.</a:t>
            </a:r>
          </a:p>
          <a:p>
            <a:pPr lvl="0">
              <a:spcBef>
                <a:spcPct val="0"/>
              </a:spcBef>
            </a:pPr>
            <a:r>
              <a:rPr lang="ru-RU" sz="1400" dirty="0" smtClean="0"/>
              <a:t>• </a:t>
            </a:r>
            <a:r>
              <a:rPr lang="ru-RU" sz="1400" dirty="0" smtClean="0">
                <a:latin typeface="+mj-lt"/>
                <a:ea typeface="+mj-ea"/>
                <a:cs typeface="+mj-cs"/>
              </a:rPr>
              <a:t>Р</a:t>
            </a:r>
            <a:r>
              <a:rPr kumimoji="0" lang="ru-RU" sz="1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еализация</a:t>
            </a: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этапов.</a:t>
            </a:r>
          </a:p>
          <a:p>
            <a:pPr lvl="0">
              <a:spcBef>
                <a:spcPct val="0"/>
              </a:spcBef>
            </a:pPr>
            <a:r>
              <a:rPr lang="ru-RU" sz="1400" dirty="0" smtClean="0"/>
              <a:t>• </a:t>
            </a:r>
            <a:r>
              <a:rPr lang="ru-RU" sz="1400" dirty="0" smtClean="0">
                <a:latin typeface="+mj-lt"/>
                <a:ea typeface="+mj-ea"/>
                <a:cs typeface="+mj-cs"/>
              </a:rPr>
              <a:t>Итоги.</a:t>
            </a:r>
            <a:endParaRPr kumimoji="0" lang="ru-RU" sz="1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1142976" y="2500306"/>
            <a:ext cx="6858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5572927" y="2642387"/>
            <a:ext cx="284958" cy="7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7858946" y="2642384"/>
            <a:ext cx="284954" cy="7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>
            <a:off x="3358350" y="2642386"/>
            <a:ext cx="284956" cy="79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1000894" y="2642388"/>
            <a:ext cx="284958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464843" y="2321711"/>
            <a:ext cx="2143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Номер слайда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D6A3B-34AE-4ADA-95EC-1841DBB4C6BF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05882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897182" cy="344710"/>
          </a:xfrm>
        </p:spPr>
        <p:txBody>
          <a:bodyPr/>
          <a:lstStyle/>
          <a:p>
            <a:r>
              <a:rPr lang="ru-RU" sz="2800" dirty="0" smtClean="0"/>
              <a:t>Культура строительного производства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D6A3B-34AE-4ADA-95EC-1841DBB4C6BF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9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502689"/>
            <a:ext cx="792958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i="1" dirty="0" smtClean="0">
                <a:solidFill>
                  <a:srgbClr val="FFFF00"/>
                </a:solidFill>
              </a:rPr>
              <a:t> качество планирования строительного производства,</a:t>
            </a:r>
          </a:p>
          <a:p>
            <a:pPr>
              <a:buFontTx/>
              <a:buChar char="-"/>
            </a:pPr>
            <a:endParaRPr lang="ru-RU" dirty="0" smtClean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FFFF00"/>
                </a:solidFill>
              </a:rPr>
              <a:t> качество организации строительного производства, </a:t>
            </a:r>
          </a:p>
          <a:p>
            <a:pPr>
              <a:buFontTx/>
              <a:buChar char="-"/>
            </a:pPr>
            <a:endParaRPr lang="ru-RU" dirty="0" smtClean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FFFF00"/>
                </a:solidFill>
              </a:rPr>
              <a:t> рациональная и эффективная организация МТО строительного производства, </a:t>
            </a:r>
          </a:p>
          <a:p>
            <a:pPr>
              <a:buFontTx/>
              <a:buChar char="-"/>
            </a:pPr>
            <a:endParaRPr lang="ru-RU" dirty="0" smtClean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FFFF00"/>
                </a:solidFill>
              </a:rPr>
              <a:t> организационно-технологическая надежность строительства;</a:t>
            </a:r>
          </a:p>
          <a:p>
            <a:pPr>
              <a:buFontTx/>
              <a:buChar char="-"/>
            </a:pPr>
            <a:endParaRPr lang="ru-RU" dirty="0" smtClean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FFFF00"/>
                </a:solidFill>
              </a:rPr>
              <a:t> качество управления строительным производством </a:t>
            </a:r>
          </a:p>
          <a:p>
            <a:pPr>
              <a:buFontTx/>
              <a:buChar char="-"/>
            </a:pPr>
            <a:endParaRPr lang="ru-RU" dirty="0" smtClean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FFFF00"/>
                </a:solidFill>
              </a:rPr>
              <a:t> культура безопасности;</a:t>
            </a:r>
          </a:p>
          <a:p>
            <a:pPr>
              <a:buFontTx/>
              <a:buChar char="-"/>
            </a:pPr>
            <a:endParaRPr lang="ru-RU" dirty="0" smtClean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FFFF00"/>
                </a:solidFill>
              </a:rPr>
              <a:t>  соблюдение всеми работниками СМО, занятыми в сооружении ОИАЭ,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требований производственной и технологической дисциплины;</a:t>
            </a:r>
          </a:p>
          <a:p>
            <a:endParaRPr lang="ru-RU" dirty="0" smtClean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FFFF00"/>
                </a:solidFill>
              </a:rPr>
              <a:t> качество осуществления строительного контроля;</a:t>
            </a:r>
          </a:p>
          <a:p>
            <a:pPr>
              <a:buFontTx/>
              <a:buChar char="-"/>
            </a:pPr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</a:rPr>
              <a:t>-  качество оформления исполнительной документации.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071670" y="857232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C000"/>
                </a:solidFill>
              </a:rPr>
              <a:t>Факторы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_ШАБЛОН ДЛЯ СЛАЙДОВ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сполнительная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Исполнительная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Исполнительная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Исполнительная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ppt/theme/themeOverride5.xml><?xml version="1.0" encoding="utf-8"?>
<a:themeOverride xmlns:a="http://schemas.openxmlformats.org/drawingml/2006/main">
  <a:clrScheme name="Исполнительная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ppt/theme/themeOverride6.xml><?xml version="1.0" encoding="utf-8"?>
<a:themeOverride xmlns:a="http://schemas.openxmlformats.org/drawingml/2006/main">
  <a:clrScheme name="Исполнительная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1406</Words>
  <Application>Microsoft Office PowerPoint</Application>
  <PresentationFormat>Экран (4:3)</PresentationFormat>
  <Paragraphs>238</Paragraphs>
  <Slides>12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8_ШАБЛОН ДЛЯ СЛАЙДОВ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Культура строительного производства</vt:lpstr>
      <vt:lpstr>Меры,  направленные на обеспечение культуры производства</vt:lpstr>
      <vt:lpstr>Предложения в решение Совета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2015-12-18T16:04:26Z</dcterms:created>
  <dcterms:modified xsi:type="dcterms:W3CDTF">2016-07-25T09:40:41Z</dcterms:modified>
</cp:coreProperties>
</file>