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75" r:id="rId2"/>
    <p:sldId id="524" r:id="rId3"/>
    <p:sldId id="526" r:id="rId4"/>
    <p:sldId id="506" r:id="rId5"/>
    <p:sldId id="525" r:id="rId6"/>
    <p:sldId id="531" r:id="rId7"/>
    <p:sldId id="527" r:id="rId8"/>
    <p:sldId id="530" r:id="rId9"/>
    <p:sldId id="517" r:id="rId10"/>
    <p:sldId id="519" r:id="rId11"/>
    <p:sldId id="521" r:id="rId12"/>
    <p:sldId id="532" r:id="rId13"/>
    <p:sldId id="533" r:id="rId14"/>
    <p:sldId id="307" r:id="rId15"/>
  </p:sldIdLst>
  <p:sldSz cx="111617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1" autoAdjust="0"/>
    <p:restoredTop sz="88876" autoAdjust="0"/>
  </p:normalViewPr>
  <p:slideViewPr>
    <p:cSldViewPr>
      <p:cViewPr>
        <p:scale>
          <a:sx n="100" d="100"/>
          <a:sy n="100" d="100"/>
        </p:scale>
        <p:origin x="-786" y="-78"/>
      </p:cViewPr>
      <p:guideLst>
        <p:guide orient="horz" pos="2160"/>
        <p:guide pos="35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68975-9AE5-4197-9E1A-825209BC2CB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500465F-2AA2-44CD-81C5-EDA6FFC041A4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Организационно-управленческие стандарты.</a:t>
          </a:r>
        </a:p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Общие требования</a:t>
          </a:r>
        </a:p>
      </dgm:t>
    </dgm:pt>
    <dgm:pt modelId="{3702B198-C194-4117-8341-9DDCE0C795D9}" type="parTrans" cxnId="{AD78DFE4-B397-43E7-8C35-61546ABE0865}">
      <dgm:prSet/>
      <dgm:spPr/>
      <dgm:t>
        <a:bodyPr/>
        <a:lstStyle/>
        <a:p>
          <a:endParaRPr lang="ru-RU"/>
        </a:p>
      </dgm:t>
    </dgm:pt>
    <dgm:pt modelId="{A39B67F5-4796-42BB-9B94-C6054D84DCA8}" type="sibTrans" cxnId="{AD78DFE4-B397-43E7-8C35-61546ABE0865}">
      <dgm:prSet/>
      <dgm:spPr/>
      <dgm:t>
        <a:bodyPr/>
        <a:lstStyle/>
        <a:p>
          <a:endParaRPr lang="ru-RU"/>
        </a:p>
      </dgm:t>
    </dgm:pt>
    <dgm:pt modelId="{861E440C-85FA-46D5-81D9-8FCA4257E22B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Стандарты на разделы проекта </a:t>
          </a:r>
        </a:p>
      </dgm:t>
    </dgm:pt>
    <dgm:pt modelId="{1AEFBD78-90FB-4C6D-835C-975DD0FB2243}" type="parTrans" cxnId="{2A58EC2F-70C0-4060-8BDC-A52036BE1BE8}">
      <dgm:prSet/>
      <dgm:spPr/>
      <dgm:t>
        <a:bodyPr/>
        <a:lstStyle/>
        <a:p>
          <a:endParaRPr lang="ru-RU"/>
        </a:p>
      </dgm:t>
    </dgm:pt>
    <dgm:pt modelId="{B0CCC8F2-D5AE-4516-A394-A26CC558A0FF}" type="sibTrans" cxnId="{2A58EC2F-70C0-4060-8BDC-A52036BE1BE8}">
      <dgm:prSet/>
      <dgm:spPr/>
      <dgm:t>
        <a:bodyPr/>
        <a:lstStyle/>
        <a:p>
          <a:endParaRPr lang="ru-RU"/>
        </a:p>
      </dgm:t>
    </dgm:pt>
    <dgm:pt modelId="{0C4A4C9B-5C5E-4BE9-BA2F-919A7A4CEBF4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Правила проектирования ОИАЭ</a:t>
          </a:r>
        </a:p>
      </dgm:t>
    </dgm:pt>
    <dgm:pt modelId="{EC27745D-7FC2-40E1-87F2-F2FBBD35AED1}" type="parTrans" cxnId="{B7A09409-AC0D-4F6B-95CA-D4F8A05A470D}">
      <dgm:prSet/>
      <dgm:spPr/>
      <dgm:t>
        <a:bodyPr/>
        <a:lstStyle/>
        <a:p>
          <a:endParaRPr lang="ru-RU"/>
        </a:p>
      </dgm:t>
    </dgm:pt>
    <dgm:pt modelId="{6C7586A9-1598-4392-84AB-63B52A52E3DF}" type="sibTrans" cxnId="{B7A09409-AC0D-4F6B-95CA-D4F8A05A470D}">
      <dgm:prSet/>
      <dgm:spPr/>
      <dgm:t>
        <a:bodyPr/>
        <a:lstStyle/>
        <a:p>
          <a:endParaRPr lang="ru-RU"/>
        </a:p>
      </dgm:t>
    </dgm:pt>
    <dgm:pt modelId="{2A03A6CC-7475-4D79-B15B-C651A2BDD5D6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Новые технологии.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Правила применения при проектировании ОИАЭ</a:t>
          </a:r>
        </a:p>
      </dgm:t>
    </dgm:pt>
    <dgm:pt modelId="{83ED9565-CB3D-4238-B9E1-1D58596156CD}" type="parTrans" cxnId="{AB529E1B-7E50-49BA-A919-032B9B587D82}">
      <dgm:prSet/>
      <dgm:spPr/>
      <dgm:t>
        <a:bodyPr/>
        <a:lstStyle/>
        <a:p>
          <a:endParaRPr lang="ru-RU"/>
        </a:p>
      </dgm:t>
    </dgm:pt>
    <dgm:pt modelId="{7E1B93C4-CE62-405F-B1BC-DC46AC0B8203}" type="sibTrans" cxnId="{AB529E1B-7E50-49BA-A919-032B9B587D82}">
      <dgm:prSet/>
      <dgm:spPr/>
      <dgm:t>
        <a:bodyPr/>
        <a:lstStyle/>
        <a:p>
          <a:endParaRPr lang="ru-RU"/>
        </a:p>
      </dgm:t>
    </dgm:pt>
    <dgm:pt modelId="{DFE9DA87-5DAC-4A58-8F26-F77C5E80FC7F}" type="pres">
      <dgm:prSet presAssocID="{E2868975-9AE5-4197-9E1A-825209BC2CB8}" presName="compositeShape" presStyleCnt="0">
        <dgm:presLayoutVars>
          <dgm:dir/>
          <dgm:resizeHandles/>
        </dgm:presLayoutVars>
      </dgm:prSet>
      <dgm:spPr/>
    </dgm:pt>
    <dgm:pt modelId="{3A0CDCC8-3FF9-4FE2-AD64-95CAAF5D02CC}" type="pres">
      <dgm:prSet presAssocID="{E2868975-9AE5-4197-9E1A-825209BC2CB8}" presName="pyramid" presStyleLbl="node1" presStyleIdx="0" presStyleCnt="1" custAng="0" custLinFactNeighborX="54788" custLinFactNeighborY="7965"/>
      <dgm:spPr/>
    </dgm:pt>
    <dgm:pt modelId="{0D5EE504-9DE7-44EF-BF24-14348C085239}" type="pres">
      <dgm:prSet presAssocID="{E2868975-9AE5-4197-9E1A-825209BC2CB8}" presName="theList" presStyleCnt="0"/>
      <dgm:spPr/>
    </dgm:pt>
    <dgm:pt modelId="{4BA7631F-6BF4-46C7-AE2E-885348A5C73D}" type="pres">
      <dgm:prSet presAssocID="{2500465F-2AA2-44CD-81C5-EDA6FFC041A4}" presName="aNode" presStyleLbl="fgAcc1" presStyleIdx="0" presStyleCnt="4" custScaleY="93762" custLinFactNeighborX="-1019" custLinFactNeighborY="12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08332-F37A-4E8B-85E6-B5AAFE895BED}" type="pres">
      <dgm:prSet presAssocID="{2500465F-2AA2-44CD-81C5-EDA6FFC041A4}" presName="aSpace" presStyleCnt="0"/>
      <dgm:spPr/>
    </dgm:pt>
    <dgm:pt modelId="{F53BF4C1-4F9F-4716-A96F-145C0503D819}" type="pres">
      <dgm:prSet presAssocID="{861E440C-85FA-46D5-81D9-8FCA4257E22B}" presName="aNode" presStyleLbl="fgAcc1" presStyleIdx="1" presStyleCnt="4" custScaleY="88237" custLinFactNeighborY="26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35F86-04F6-43A4-8574-5965C62DC850}" type="pres">
      <dgm:prSet presAssocID="{861E440C-85FA-46D5-81D9-8FCA4257E22B}" presName="aSpace" presStyleCnt="0"/>
      <dgm:spPr/>
    </dgm:pt>
    <dgm:pt modelId="{E3FBE073-CAC8-4D71-8EA7-A4F9721A3027}" type="pres">
      <dgm:prSet presAssocID="{0C4A4C9B-5C5E-4BE9-BA2F-919A7A4CEBF4}" presName="aNode" presStyleLbl="fgAcc1" presStyleIdx="2" presStyleCnt="4" custScaleY="88029" custLinFactNeighborX="-1019" custLinFactNeighborY="12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B84BC-7ED6-4D77-88A9-9CA38B0AE0BC}" type="pres">
      <dgm:prSet presAssocID="{0C4A4C9B-5C5E-4BE9-BA2F-919A7A4CEBF4}" presName="aSpace" presStyleCnt="0"/>
      <dgm:spPr/>
    </dgm:pt>
    <dgm:pt modelId="{8CF66501-0610-4E34-9B8D-E0761FE0CF8D}" type="pres">
      <dgm:prSet presAssocID="{2A03A6CC-7475-4D79-B15B-C651A2BDD5D6}" presName="aNode" presStyleLbl="fgAcc1" presStyleIdx="3" presStyleCnt="4" custScaleY="80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FC7A8-E4C1-4DC2-B8D7-649D4483E4B5}" type="pres">
      <dgm:prSet presAssocID="{2A03A6CC-7475-4D79-B15B-C651A2BDD5D6}" presName="aSpace" presStyleCnt="0"/>
      <dgm:spPr/>
    </dgm:pt>
  </dgm:ptLst>
  <dgm:cxnLst>
    <dgm:cxn modelId="{0CA84274-1AD4-4E59-AF8B-A38F105B2A5E}" type="presOf" srcId="{2500465F-2AA2-44CD-81C5-EDA6FFC041A4}" destId="{4BA7631F-6BF4-46C7-AE2E-885348A5C73D}" srcOrd="0" destOrd="0" presId="urn:microsoft.com/office/officeart/2005/8/layout/pyramid2"/>
    <dgm:cxn modelId="{AB529E1B-7E50-49BA-A919-032B9B587D82}" srcId="{E2868975-9AE5-4197-9E1A-825209BC2CB8}" destId="{2A03A6CC-7475-4D79-B15B-C651A2BDD5D6}" srcOrd="3" destOrd="0" parTransId="{83ED9565-CB3D-4238-B9E1-1D58596156CD}" sibTransId="{7E1B93C4-CE62-405F-B1BC-DC46AC0B8203}"/>
    <dgm:cxn modelId="{DC6BB312-B228-4047-BB92-4B16BEB295AC}" type="presOf" srcId="{861E440C-85FA-46D5-81D9-8FCA4257E22B}" destId="{F53BF4C1-4F9F-4716-A96F-145C0503D819}" srcOrd="0" destOrd="0" presId="urn:microsoft.com/office/officeart/2005/8/layout/pyramid2"/>
    <dgm:cxn modelId="{B7A09409-AC0D-4F6B-95CA-D4F8A05A470D}" srcId="{E2868975-9AE5-4197-9E1A-825209BC2CB8}" destId="{0C4A4C9B-5C5E-4BE9-BA2F-919A7A4CEBF4}" srcOrd="2" destOrd="0" parTransId="{EC27745D-7FC2-40E1-87F2-F2FBBD35AED1}" sibTransId="{6C7586A9-1598-4392-84AB-63B52A52E3DF}"/>
    <dgm:cxn modelId="{2A58EC2F-70C0-4060-8BDC-A52036BE1BE8}" srcId="{E2868975-9AE5-4197-9E1A-825209BC2CB8}" destId="{861E440C-85FA-46D5-81D9-8FCA4257E22B}" srcOrd="1" destOrd="0" parTransId="{1AEFBD78-90FB-4C6D-835C-975DD0FB2243}" sibTransId="{B0CCC8F2-D5AE-4516-A394-A26CC558A0FF}"/>
    <dgm:cxn modelId="{3248E702-5ED5-419D-896D-D0510DA033A4}" type="presOf" srcId="{E2868975-9AE5-4197-9E1A-825209BC2CB8}" destId="{DFE9DA87-5DAC-4A58-8F26-F77C5E80FC7F}" srcOrd="0" destOrd="0" presId="urn:microsoft.com/office/officeart/2005/8/layout/pyramid2"/>
    <dgm:cxn modelId="{DE3413B1-3064-48ED-839D-54732004C0AC}" type="presOf" srcId="{2A03A6CC-7475-4D79-B15B-C651A2BDD5D6}" destId="{8CF66501-0610-4E34-9B8D-E0761FE0CF8D}" srcOrd="0" destOrd="0" presId="urn:microsoft.com/office/officeart/2005/8/layout/pyramid2"/>
    <dgm:cxn modelId="{AD78DFE4-B397-43E7-8C35-61546ABE0865}" srcId="{E2868975-9AE5-4197-9E1A-825209BC2CB8}" destId="{2500465F-2AA2-44CD-81C5-EDA6FFC041A4}" srcOrd="0" destOrd="0" parTransId="{3702B198-C194-4117-8341-9DDCE0C795D9}" sibTransId="{A39B67F5-4796-42BB-9B94-C6054D84DCA8}"/>
    <dgm:cxn modelId="{28EBD595-92D3-4D57-8EE5-3F4D7C802E0B}" type="presOf" srcId="{0C4A4C9B-5C5E-4BE9-BA2F-919A7A4CEBF4}" destId="{E3FBE073-CAC8-4D71-8EA7-A4F9721A3027}" srcOrd="0" destOrd="0" presId="urn:microsoft.com/office/officeart/2005/8/layout/pyramid2"/>
    <dgm:cxn modelId="{4164CDB0-8C9B-4A83-BA54-91F0B1FB9AD9}" type="presParOf" srcId="{DFE9DA87-5DAC-4A58-8F26-F77C5E80FC7F}" destId="{3A0CDCC8-3FF9-4FE2-AD64-95CAAF5D02CC}" srcOrd="0" destOrd="0" presId="urn:microsoft.com/office/officeart/2005/8/layout/pyramid2"/>
    <dgm:cxn modelId="{84256614-B1E1-4A05-A770-925AA411D617}" type="presParOf" srcId="{DFE9DA87-5DAC-4A58-8F26-F77C5E80FC7F}" destId="{0D5EE504-9DE7-44EF-BF24-14348C085239}" srcOrd="1" destOrd="0" presId="urn:microsoft.com/office/officeart/2005/8/layout/pyramid2"/>
    <dgm:cxn modelId="{A81CD932-FB45-4C1C-B800-A48982449363}" type="presParOf" srcId="{0D5EE504-9DE7-44EF-BF24-14348C085239}" destId="{4BA7631F-6BF4-46C7-AE2E-885348A5C73D}" srcOrd="0" destOrd="0" presId="urn:microsoft.com/office/officeart/2005/8/layout/pyramid2"/>
    <dgm:cxn modelId="{2242C8CD-38F5-4D9B-A545-53F26FEF02BB}" type="presParOf" srcId="{0D5EE504-9DE7-44EF-BF24-14348C085239}" destId="{EA108332-F37A-4E8B-85E6-B5AAFE895BED}" srcOrd="1" destOrd="0" presId="urn:microsoft.com/office/officeart/2005/8/layout/pyramid2"/>
    <dgm:cxn modelId="{A43D9604-09AA-442B-AA0A-16F55F885FEC}" type="presParOf" srcId="{0D5EE504-9DE7-44EF-BF24-14348C085239}" destId="{F53BF4C1-4F9F-4716-A96F-145C0503D819}" srcOrd="2" destOrd="0" presId="urn:microsoft.com/office/officeart/2005/8/layout/pyramid2"/>
    <dgm:cxn modelId="{8646B434-50CE-46EE-92C8-68A028062A9E}" type="presParOf" srcId="{0D5EE504-9DE7-44EF-BF24-14348C085239}" destId="{99F35F86-04F6-43A4-8574-5965C62DC850}" srcOrd="3" destOrd="0" presId="urn:microsoft.com/office/officeart/2005/8/layout/pyramid2"/>
    <dgm:cxn modelId="{33EEA0BC-0C51-473A-9916-65E7CFD1B150}" type="presParOf" srcId="{0D5EE504-9DE7-44EF-BF24-14348C085239}" destId="{E3FBE073-CAC8-4D71-8EA7-A4F9721A3027}" srcOrd="4" destOrd="0" presId="urn:microsoft.com/office/officeart/2005/8/layout/pyramid2"/>
    <dgm:cxn modelId="{FAF48234-597F-42AB-BB15-8E36AE9FFE73}" type="presParOf" srcId="{0D5EE504-9DE7-44EF-BF24-14348C085239}" destId="{3FDB84BC-7ED6-4D77-88A9-9CA38B0AE0BC}" srcOrd="5" destOrd="0" presId="urn:microsoft.com/office/officeart/2005/8/layout/pyramid2"/>
    <dgm:cxn modelId="{7AB45F63-73B3-47BA-AEB8-55ACD1EC2C52}" type="presParOf" srcId="{0D5EE504-9DE7-44EF-BF24-14348C085239}" destId="{8CF66501-0610-4E34-9B8D-E0761FE0CF8D}" srcOrd="6" destOrd="0" presId="urn:microsoft.com/office/officeart/2005/8/layout/pyramid2"/>
    <dgm:cxn modelId="{7C8D4151-3BB9-4665-8A18-621F6BA98F0A}" type="presParOf" srcId="{0D5EE504-9DE7-44EF-BF24-14348C085239}" destId="{EEAFC7A8-E4C1-4DC2-B8D7-649D4483E4B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DCC8-3FF9-4FE2-AD64-95CAAF5D02CC}">
      <dsp:nvSpPr>
        <dsp:cNvPr id="0" name=""/>
        <dsp:cNvSpPr/>
      </dsp:nvSpPr>
      <dsp:spPr>
        <a:xfrm>
          <a:off x="1446529" y="0"/>
          <a:ext cx="5310505" cy="531050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7631F-6BF4-46C7-AE2E-885348A5C73D}">
      <dsp:nvSpPr>
        <dsp:cNvPr id="0" name=""/>
        <dsp:cNvSpPr/>
      </dsp:nvSpPr>
      <dsp:spPr>
        <a:xfrm>
          <a:off x="2945055" y="550059"/>
          <a:ext cx="3451828" cy="9939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Организационно-управленческие стандарты.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Общие требования</a:t>
          </a:r>
        </a:p>
      </dsp:txBody>
      <dsp:txXfrm>
        <a:off x="2993573" y="598577"/>
        <a:ext cx="3354792" cy="896866"/>
      </dsp:txXfrm>
    </dsp:sp>
    <dsp:sp modelId="{F53BF4C1-4F9F-4716-A96F-145C0503D819}">
      <dsp:nvSpPr>
        <dsp:cNvPr id="0" name=""/>
        <dsp:cNvSpPr/>
      </dsp:nvSpPr>
      <dsp:spPr>
        <a:xfrm>
          <a:off x="2980229" y="1695019"/>
          <a:ext cx="3451828" cy="9353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Стандарты на разделы проекта </a:t>
          </a:r>
        </a:p>
      </dsp:txBody>
      <dsp:txXfrm>
        <a:off x="3025888" y="1740678"/>
        <a:ext cx="3360510" cy="844017"/>
      </dsp:txXfrm>
    </dsp:sp>
    <dsp:sp modelId="{E3FBE073-CAC8-4D71-8EA7-A4F9721A3027}">
      <dsp:nvSpPr>
        <dsp:cNvPr id="0" name=""/>
        <dsp:cNvSpPr/>
      </dsp:nvSpPr>
      <dsp:spPr>
        <a:xfrm>
          <a:off x="2945055" y="2744304"/>
          <a:ext cx="3451828" cy="9331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Правила проектирования ОИАЭ</a:t>
          </a:r>
        </a:p>
      </dsp:txBody>
      <dsp:txXfrm>
        <a:off x="2990607" y="2789856"/>
        <a:ext cx="3360724" cy="842026"/>
      </dsp:txXfrm>
    </dsp:sp>
    <dsp:sp modelId="{8CF66501-0610-4E34-9B8D-E0761FE0CF8D}">
      <dsp:nvSpPr>
        <dsp:cNvPr id="0" name=""/>
        <dsp:cNvSpPr/>
      </dsp:nvSpPr>
      <dsp:spPr>
        <a:xfrm>
          <a:off x="2980229" y="3792798"/>
          <a:ext cx="3451828" cy="8522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Новые технологии. </a:t>
          </a: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Правила применения при проектировании ОИАЭ</a:t>
          </a:r>
        </a:p>
      </dsp:txBody>
      <dsp:txXfrm>
        <a:off x="3021834" y="3834403"/>
        <a:ext cx="3368618" cy="769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58359-4A5C-4902-A40E-B50BBCA2D56D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685800"/>
            <a:ext cx="5578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C3C3B-5E6B-4425-A936-4535511E1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8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91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91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9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5DCC-D3F5-458A-A7A2-E32821A0F0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12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9D07-DA26-4917-BAE4-08901FFF2B0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9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3D685-F09A-450A-BDEA-CE69C74595D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11161713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452770" y="0"/>
            <a:ext cx="3708944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23741" y="3337561"/>
            <a:ext cx="7909934" cy="2301240"/>
          </a:xfrm>
        </p:spPr>
        <p:txBody>
          <a:bodyPr rIns="51485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28607" y="1544812"/>
            <a:ext cx="7909934" cy="1752600"/>
          </a:xfrm>
        </p:spPr>
        <p:txBody>
          <a:bodyPr tIns="0" rIns="51485" bIns="0" anchor="b">
            <a:normAutofit/>
          </a:bodyPr>
          <a:lstStyle>
            <a:lvl1pPr marL="0" indent="0" algn="r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14853" indent="0" algn="ctr">
              <a:buNone/>
            </a:lvl2pPr>
            <a:lvl3pPr marL="1029706" indent="0" algn="ctr">
              <a:buNone/>
            </a:lvl3pPr>
            <a:lvl4pPr marL="1544559" indent="0" algn="ctr">
              <a:buNone/>
            </a:lvl4pPr>
            <a:lvl5pPr marL="2059412" indent="0" algn="ctr">
              <a:buNone/>
            </a:lvl5pPr>
            <a:lvl6pPr marL="2574265" indent="0" algn="ctr">
              <a:buNone/>
            </a:lvl6pPr>
            <a:lvl7pPr marL="3089118" indent="0" algn="ctr">
              <a:buNone/>
            </a:lvl7pPr>
            <a:lvl8pPr marL="3603970" indent="0" algn="ctr">
              <a:buNone/>
            </a:lvl8pPr>
            <a:lvl9pPr marL="411882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fld id="{DA40BCA1-47D1-4107-A419-5E42FB0929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84667"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48135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BF6-0D83-42A1-ADE9-47FAE84F8C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4450E2-EF7C-4A17-9AC4-A98F18509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36427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92243" y="274638"/>
            <a:ext cx="2511385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8086" y="274638"/>
            <a:ext cx="7348128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0F7A-3DBA-4214-97E1-7211D4F9E5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601FE6-92BB-452D-89AE-99AF98D1C0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8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92151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164" y="117399"/>
            <a:ext cx="8989173" cy="393863"/>
          </a:xfrm>
        </p:spPr>
        <p:txBody>
          <a:bodyPr lIns="0" tIns="0" rIns="0" bIns="0" anchor="t" anchorCtr="0">
            <a:spAutoFit/>
          </a:bodyPr>
          <a:lstStyle>
            <a:lvl1pPr>
              <a:lnSpc>
                <a:spcPct val="80000"/>
              </a:lnSpc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fld id="{DA40BCA1-47D1-4107-A419-5E42FB0929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84667"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195330" y="6422064"/>
            <a:ext cx="93014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7" name="Овал 6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78290879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84667"/>
            <a:fld id="{DA40BCA1-47D1-4107-A419-5E42FB0929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84667"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84667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852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1" y="4752127"/>
            <a:ext cx="11161713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7452770" y="0"/>
            <a:ext cx="3708944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28" y="3583837"/>
            <a:ext cx="8092242" cy="1826363"/>
          </a:xfrm>
        </p:spPr>
        <p:txBody>
          <a:bodyPr tIns="0" bIns="0" anchor="t"/>
          <a:lstStyle>
            <a:lvl1pPr algn="l">
              <a:buNone/>
              <a:defRPr sz="47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128" y="2485801"/>
            <a:ext cx="8092242" cy="1066688"/>
          </a:xfrm>
        </p:spPr>
        <p:txBody>
          <a:bodyPr lIns="51485" tIns="0" rIns="51485" bIns="0" anchor="b"/>
          <a:lstStyle>
            <a:lvl1pPr marL="0" indent="0" algn="l">
              <a:buNone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F728-2B33-4B57-9838-8814DDDAA5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6D8B03-0D87-48AE-B458-ADA1894DA79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3196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7" y="274638"/>
            <a:ext cx="9115399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8087" y="1600201"/>
            <a:ext cx="4464685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8801" y="1600201"/>
            <a:ext cx="4464685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CF6-07A9-4FF9-8FD9-AA8B107EAD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E68F2-833E-4C10-98F9-C485C3F0611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34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6" y="-24"/>
            <a:ext cx="10045542" cy="1143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87" y="5486400"/>
            <a:ext cx="4931695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669996" y="5486400"/>
            <a:ext cx="4933632" cy="838200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58087" y="1516913"/>
            <a:ext cx="4931695" cy="3941763"/>
          </a:xfrm>
        </p:spPr>
        <p:txBody>
          <a:bodyPr/>
          <a:lstStyle>
            <a:lvl1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69996" y="1516913"/>
            <a:ext cx="4933632" cy="3941763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DA42-FDAB-4B0D-8C20-9D4E591EC8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42934-029C-4CF9-AE14-353E63FE35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1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91065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5" y="274320"/>
            <a:ext cx="9119120" cy="1143000"/>
          </a:xfrm>
        </p:spPr>
        <p:txBody>
          <a:bodyPr anchor="ctr"/>
          <a:lstStyle>
            <a:lvl1pPr algn="l">
              <a:defRPr sz="5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9499-CBC6-461A-8EAD-F5E3C3ECD7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441D51-22C2-4E89-BA72-B2536C5B04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29492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2037-15C5-4F3D-86E0-703364DB64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D6A3B-34AE-4ADA-95EC-1841DBB4C6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6" name="Овал 5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7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44940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5" y="1185529"/>
            <a:ext cx="3906600" cy="730250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8086" y="214424"/>
            <a:ext cx="3348514" cy="914400"/>
          </a:xfrm>
        </p:spPr>
        <p:txBody>
          <a:bodyPr lIns="51485" tIns="0" rIns="51485" bIns="0" anchor="b"/>
          <a:lstStyle>
            <a:lvl1pPr marL="0" indent="0" algn="l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58085" y="1981200"/>
            <a:ext cx="8650328" cy="3810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6219-E29B-4EE5-A034-8B03CEB0AA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956249" y="6422064"/>
            <a:ext cx="93014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C17DEA-2E88-44DD-9AC6-60DB4BE64E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0" name="Овал 9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28901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2879" y="1705709"/>
            <a:ext cx="3727734" cy="1253808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00770" y="1019907"/>
            <a:ext cx="5022771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82883" y="2998765"/>
            <a:ext cx="3727731" cy="2663482"/>
          </a:xfrm>
        </p:spPr>
        <p:txBody>
          <a:bodyPr lIns="51485" rIns="51485"/>
          <a:lstStyle>
            <a:lvl1pPr marL="0" indent="0">
              <a:buFontTx/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58086" y="6422064"/>
            <a:ext cx="2604400" cy="365125"/>
          </a:xfrm>
        </p:spPr>
        <p:txBody>
          <a:bodyPr/>
          <a:lstStyle/>
          <a:p>
            <a:fld id="{D57309EB-0548-4BF8-821B-2FD7DDDCAD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Докладчик: Опекунов Виктор Семёнович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2298B8-FF13-4C50-991A-9CE5EE085F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9" name="Овал 8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Picture 4" descr="LOGO_SAS7_small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38997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1" y="4752127"/>
            <a:ext cx="11161713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8929371" y="0"/>
            <a:ext cx="2232343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2971" tIns="51485" rIns="102971" bIns="51485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58087" y="-24"/>
            <a:ext cx="9115399" cy="1143000"/>
          </a:xfrm>
          <a:prstGeom prst="rect">
            <a:avLst/>
          </a:prstGeom>
        </p:spPr>
        <p:txBody>
          <a:bodyPr vert="horz" lIns="51485" tIns="51485" rIns="51485" bIns="51485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58087" y="1600201"/>
            <a:ext cx="9115399" cy="4525963"/>
          </a:xfrm>
          <a:prstGeom prst="rect">
            <a:avLst/>
          </a:prstGeom>
        </p:spPr>
        <p:txBody>
          <a:bodyPr vert="horz" lIns="102971" tIns="51485" rIns="102971" bIns="5148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58086" y="6422064"/>
            <a:ext cx="2604400" cy="365125"/>
          </a:xfrm>
          <a:prstGeom prst="rect">
            <a:avLst/>
          </a:prstGeom>
        </p:spPr>
        <p:txBody>
          <a:bodyPr vert="horz" lIns="102971" tIns="51485" rIns="102971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A40BCA1-47D1-4107-A419-5E42FB0929D7}" type="datetime1">
              <a:rPr lang="ru-RU" smtClean="0">
                <a:solidFill>
                  <a:srgbClr val="E4E9EF">
                    <a:shade val="50000"/>
                  </a:srgbClr>
                </a:solidFill>
              </a:rPr>
              <a:pPr/>
              <a:t>21.07.2016</a:t>
            </a:fld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813586" y="6422064"/>
            <a:ext cx="3534542" cy="365125"/>
          </a:xfrm>
          <a:prstGeom prst="rect">
            <a:avLst/>
          </a:prstGeom>
        </p:spPr>
        <p:txBody>
          <a:bodyPr vert="horz" lIns="0" tIns="51485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E4E9EF">
                    <a:shade val="50000"/>
                  </a:srgbClr>
                </a:solidFill>
              </a:rPr>
              <a:t>Докладчик: Опекунов Виктор Семёнович</a:t>
            </a:r>
            <a:endParaRPr lang="ru-RU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952528" y="6422064"/>
            <a:ext cx="930143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51BB12AD-16BA-44E1-8E7B-5875F06FCE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10181607" y="107260"/>
            <a:ext cx="886204" cy="863800"/>
            <a:chOff x="10181607" y="107285"/>
            <a:chExt cx="886204" cy="864000"/>
          </a:xfrm>
        </p:grpSpPr>
        <p:sp>
          <p:nvSpPr>
            <p:cNvPr id="13" name="Овал 12"/>
            <p:cNvSpPr>
              <a:spLocks noChangeAspect="1"/>
            </p:cNvSpPr>
            <p:nvPr userDrawn="1"/>
          </p:nvSpPr>
          <p:spPr>
            <a:xfrm>
              <a:off x="10181607" y="107285"/>
              <a:ext cx="840953" cy="841053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Picture 4" descr="LOGO_SAS7_small"/>
            <p:cNvPicPr>
              <a:picLocks noChangeAspect="1" noChangeArrowheads="1"/>
            </p:cNvPicPr>
            <p:nvPr/>
          </p:nvPicPr>
          <p:blipFill>
            <a:blip r:embed="rId14" cstate="print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46642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73665" indent="-43247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13468" indent="-308912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2676" indent="-288318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441588" indent="-26772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78421" indent="-205941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15253" indent="-205941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62382" indent="-205941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9512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5750" indent="-205941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9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4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4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91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8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L" descr="C:\Documents and Settings\Администратор\Рабочий стол\FROM BESKRAYNIY\znak_prosto_6.pn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1685" y="654006"/>
            <a:ext cx="6026852" cy="60480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Documents and Settings\Администратор\Рабочий стол\FROM BESKRAYNIY\LOGO_SAS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92" y="619351"/>
            <a:ext cx="6245026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24272" y="188640"/>
            <a:ext cx="10611323" cy="2949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Совета </a:t>
            </a:r>
            <a:r>
              <a:rPr lang="ru-RU" sz="2700" dirty="0"/>
              <a:t>СРО атомной отрасли</a:t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22 июля 2016 ГОДА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0296" y="2708920"/>
            <a:ext cx="10081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«О роли стандартов саморегулируемой организации в системе стандартизации России и о новых направлениях деятельности СРО атомной отрасли»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>
          <a:xfrm>
            <a:off x="180256" y="5661248"/>
            <a:ext cx="4202207" cy="1013848"/>
          </a:xfrm>
          <a:prstGeom prst="rect">
            <a:avLst/>
          </a:prstGeom>
        </p:spPr>
        <p:txBody>
          <a:bodyPr vert="horz" lIns="102971" tIns="0" rIns="51485" bIns="0" anchor="b">
            <a:noAutofit/>
          </a:bodyPr>
          <a:lstStyle/>
          <a:p>
            <a:pPr>
              <a:buClr>
                <a:srgbClr val="6076B4"/>
              </a:buClr>
              <a:buSzPct val="80000"/>
              <a:buFont typeface="Wingdings 2"/>
              <a:buNone/>
              <a:defRPr/>
            </a:pPr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119017, Москва, Большая Ордынка д.29 </a:t>
            </a:r>
            <a:r>
              <a:rPr lang="ru-RU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</a:t>
            </a:r>
            <a:endParaRPr lang="en-US" sz="1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6076B4"/>
              </a:buClr>
              <a:buSzPct val="80000"/>
              <a:buFont typeface="Wingdings 2"/>
              <a:buNone/>
              <a:defRPr/>
            </a:pPr>
            <a:r>
              <a:rPr lang="ru-RU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(495) </a:t>
            </a: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953-75-90</a:t>
            </a:r>
          </a:p>
          <a:p>
            <a:pPr>
              <a:buClr>
                <a:srgbClr val="6076B4"/>
              </a:buClr>
              <a:buSzPct val="80000"/>
              <a:buFont typeface="Wingdings 2"/>
              <a:buNone/>
              <a:defRPr/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www.atomsro.ru</a:t>
            </a:r>
            <a:endParaRPr lang="ru-RU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6076B4"/>
              </a:buClr>
              <a:buSzPct val="80000"/>
              <a:buFont typeface="Wingdings 2"/>
              <a:buNone/>
              <a:defRPr/>
            </a:pPr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technorm</a:t>
            </a:r>
            <a:r>
              <a:rPr lang="ru-RU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@atomsro.ru</a:t>
            </a:r>
            <a:endParaRPr lang="ru-RU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11621" y="5474767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Докладчик: </a:t>
            </a:r>
            <a:r>
              <a:rPr lang="ru-RU" dirty="0" err="1" smtClean="0"/>
              <a:t>Хвоинский</a:t>
            </a:r>
            <a:r>
              <a:rPr lang="ru-RU" dirty="0" smtClean="0"/>
              <a:t> С.Л.</a:t>
            </a:r>
          </a:p>
          <a:p>
            <a:r>
              <a:rPr lang="ru-RU" dirty="0" smtClean="0"/>
              <a:t>Заместитель технического директора – начальник отдела технических нормативов ООО «ЦТКАО»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951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582453" y="142875"/>
            <a:ext cx="3436161" cy="671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60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108075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450"/>
              </a:spcAft>
              <a:buClr>
                <a:schemeClr val="bg1"/>
              </a:buClr>
              <a:buFont typeface="Arial Unicode MS" pitchFamily="34" charset="-128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108075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450"/>
              </a:spcAft>
              <a:buClr>
                <a:schemeClr val="bg1"/>
              </a:buClr>
              <a:buFont typeface="Arial Unicode MS" pitchFamily="34" charset="-128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108075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450"/>
              </a:spcAft>
              <a:buClr>
                <a:schemeClr val="bg1"/>
              </a:buClr>
              <a:buFont typeface="Arial Unicode MS" pitchFamily="34" charset="-128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108075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450"/>
              </a:spcAft>
              <a:buClr>
                <a:schemeClr val="bg1"/>
              </a:buClr>
              <a:buFont typeface="Arial Unicode MS" pitchFamily="34" charset="-128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228322F-8EEF-4E24-A2EE-93404D26511E}" type="slidenum">
              <a:rPr lang="en-US" sz="1400" smtClean="0">
                <a:solidFill>
                  <a:srgbClr val="FFFFFF"/>
                </a:solidFill>
                <a:latin typeface="Arial Unicode MS" pitchFamily="34" charset="-128"/>
              </a:rPr>
              <a:pPr eaLnBrk="1" hangingPunct="1"/>
              <a:t>10</a:t>
            </a:fld>
            <a:endParaRPr lang="en-US" sz="1400" smtClean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363873" y="1052736"/>
            <a:ext cx="7010057" cy="23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 Unicode MS" pitchFamily="34" charset="-128"/>
              <a:buNone/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Технологические регламенты </a:t>
            </a:r>
          </a:p>
          <a:p>
            <a:pPr algn="ctr">
              <a:buFont typeface="Arial Unicode MS" pitchFamily="34" charset="-128"/>
              <a:buNone/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единая технологическая основа возведения энергоблоков АЭС с реактором ВВЭР-ТОИ </a:t>
            </a:r>
          </a:p>
          <a:p>
            <a:pPr algn="just">
              <a:lnSpc>
                <a:spcPct val="114000"/>
              </a:lnSpc>
              <a:buFont typeface="Arial Unicode MS" pitchFamily="34" charset="-128"/>
              <a:buNone/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Для обеспечения совершенствования технологии СМР  необходимо осуществить разработку системы технологических 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регламентов 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 отдельные конструктивные элементы, этапы работ, инженерные системы зданий и сооружений АЭС.</a:t>
            </a:r>
          </a:p>
        </p:txBody>
      </p:sp>
      <p:sp>
        <p:nvSpPr>
          <p:cNvPr id="32776" name="Прямоугольник 9"/>
          <p:cNvSpPr>
            <a:spLocks noChangeArrowheads="1"/>
          </p:cNvSpPr>
          <p:nvPr/>
        </p:nvSpPr>
        <p:spPr bwMode="auto">
          <a:xfrm>
            <a:off x="3800035" y="3375936"/>
            <a:ext cx="3430796" cy="2069288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3157" tIns="51579" rIns="103157" bIns="51579" anchor="ctr"/>
          <a:lstStyle/>
          <a:p>
            <a:pPr algn="ctr" defTabSz="1030288">
              <a:lnSpc>
                <a:spcPct val="114000"/>
              </a:lnSpc>
              <a:buFont typeface="Arial Unicode MS" pitchFamily="34" charset="-128"/>
              <a:buNone/>
              <a:defRPr/>
            </a:pPr>
            <a:r>
              <a:rPr lang="ru-RU" sz="1700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09 сентября 2013 года подписано Соглашение между ОАО «Концерн «Росэнергоатом» и СРО атомной отрасли № 9/3266-Д по разработке технологических </a:t>
            </a:r>
            <a:r>
              <a:rPr lang="ru-RU" sz="17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регламентов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9803" y="3412449"/>
            <a:ext cx="3214358" cy="2032775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3157" tIns="51579" rIns="103157" bIns="51579" anchor="ctr"/>
          <a:lstStyle/>
          <a:p>
            <a:pPr algn="ctr" defTabSz="1030288">
              <a:lnSpc>
                <a:spcPct val="114000"/>
              </a:lnSpc>
              <a:buFont typeface="Arial Unicode MS" pitchFamily="34" charset="-128"/>
              <a:buNone/>
              <a:defRPr/>
            </a:pPr>
            <a:r>
              <a:rPr lang="ru-RU" sz="2000" b="1" dirty="0">
                <a:solidFill>
                  <a:srgbClr val="2F5897"/>
                </a:solidFill>
              </a:rPr>
              <a:t>Создана рабочая группа </a:t>
            </a:r>
            <a:r>
              <a:rPr lang="ru-RU" sz="2000" b="1" dirty="0" smtClean="0">
                <a:solidFill>
                  <a:srgbClr val="2F5897"/>
                </a:solidFill>
              </a:rPr>
              <a:t>по разработки технологических регламентов</a:t>
            </a:r>
          </a:p>
          <a:p>
            <a:pPr algn="ctr" defTabSz="1030288">
              <a:lnSpc>
                <a:spcPct val="114000"/>
              </a:lnSpc>
              <a:buFont typeface="Arial Unicode MS" pitchFamily="34" charset="-128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2013 - 201</a:t>
            </a:r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г.г</a:t>
            </a:r>
            <a:r>
              <a:rPr lang="ru-RU" sz="2000" b="1" dirty="0" smtClean="0">
                <a:solidFill>
                  <a:srgbClr val="FF0000"/>
                </a:solidFill>
              </a:rPr>
              <a:t> - 1</a:t>
            </a:r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r>
              <a:rPr lang="ru-RU" sz="2000" b="1" dirty="0" smtClean="0">
                <a:solidFill>
                  <a:srgbClr val="FF0000"/>
                </a:solidFill>
              </a:rPr>
              <a:t> заседаний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560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84" y="142876"/>
            <a:ext cx="3076626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609" y="3929064"/>
            <a:ext cx="3099879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Прямоугольник 12"/>
          <p:cNvSpPr>
            <a:spLocks noChangeArrowheads="1"/>
          </p:cNvSpPr>
          <p:nvPr/>
        </p:nvSpPr>
        <p:spPr bwMode="auto">
          <a:xfrm>
            <a:off x="7866861" y="6262688"/>
            <a:ext cx="3076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 Unicode MS" pitchFamily="34" charset="-128"/>
              <a:buNone/>
            </a:pPr>
            <a:r>
              <a:rPr lang="ru-RU" sz="1400" i="1">
                <a:solidFill>
                  <a:prstClr val="black"/>
                </a:solidFill>
              </a:rPr>
              <a:t>Технологический процесс  монтажа армоблока ВЗО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741" y="116632"/>
            <a:ext cx="7168323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Новые направления стандартизации СРО атомной отрасли.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Стандарты по технологии сооружения АЭС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3914" y="5576334"/>
            <a:ext cx="310270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 на 2016 – 2017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318" y="6310314"/>
            <a:ext cx="2448272" cy="475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Каталог технологий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81129" y="6286502"/>
            <a:ext cx="2448272" cy="499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Перечень технологических регламентов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5166" y="6286501"/>
            <a:ext cx="2448272" cy="499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тех. регламентов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Соединительная линия уступом 3"/>
          <p:cNvCxnSpPr>
            <a:stCxn id="2" idx="2"/>
            <a:endCxn id="13" idx="0"/>
          </p:cNvCxnSpPr>
          <p:nvPr/>
        </p:nvCxnSpPr>
        <p:spPr>
          <a:xfrm rot="5400000">
            <a:off x="2338390" y="4843439"/>
            <a:ext cx="373940" cy="2559811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>
            <a:stCxn id="2" idx="2"/>
            <a:endCxn id="14" idx="0"/>
          </p:cNvCxnSpPr>
          <p:nvPr/>
        </p:nvCxnSpPr>
        <p:spPr>
          <a:xfrm rot="5400000">
            <a:off x="3630201" y="6111438"/>
            <a:ext cx="350128" cy="127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>
            <a:stCxn id="2" idx="2"/>
            <a:endCxn id="15" idx="0"/>
          </p:cNvCxnSpPr>
          <p:nvPr/>
        </p:nvCxnSpPr>
        <p:spPr>
          <a:xfrm rot="16200000" flipH="1">
            <a:off x="4917220" y="4824418"/>
            <a:ext cx="350127" cy="257403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347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846040" y="1439280"/>
            <a:ext cx="5544616" cy="3600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>
            <a:normAutofit fontScale="92500" lnSpcReduction="20000"/>
          </a:bodyPr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АО «ТВЭЛ» - ОЯТЦ</a:t>
            </a:r>
            <a:endParaRPr lang="ru-RU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272777" y="2351348"/>
            <a:ext cx="2520280" cy="7200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>
              <a:buFont typeface="Arial Unicode MS" pitchFamily="34" charset="-128"/>
              <a:buNone/>
            </a:pPr>
            <a:r>
              <a:rPr lang="ru-RU" sz="1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и инженерные изыскания – 1 стандарт</a:t>
            </a:r>
            <a:endParaRPr lang="ru-RU" sz="16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2918048" y="2341848"/>
            <a:ext cx="2520280" cy="7200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>
              <a:buFont typeface="Arial Unicode MS" pitchFamily="34" charset="-128"/>
              <a:buNone/>
            </a:pPr>
            <a:r>
              <a:rPr lang="ru-RU" sz="1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качества работ – 5 стандартов</a:t>
            </a:r>
            <a:endParaRPr lang="ru-RU" sz="16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601369" y="2322823"/>
            <a:ext cx="2520280" cy="7200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>
              <a:buFont typeface="Arial Unicode MS" pitchFamily="34" charset="-128"/>
              <a:buNone/>
            </a:pPr>
            <a:r>
              <a:rPr lang="ru-RU" sz="1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стандарты– 9 стандартов</a:t>
            </a:r>
            <a:endParaRPr lang="ru-RU" sz="16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8265665" y="2322823"/>
            <a:ext cx="2520280" cy="7200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>
              <a:buFont typeface="Arial Unicode MS" pitchFamily="34" charset="-128"/>
              <a:buNone/>
            </a:pPr>
            <a:r>
              <a:rPr lang="ru-RU" sz="1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СМР и ПНР – 7 стандартов</a:t>
            </a:r>
            <a:endParaRPr lang="ru-RU" sz="16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6769" y="116632"/>
            <a:ext cx="8976343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Новые направления стандартизации СРО атомной отрасли.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 разработки совместных нормативно-технических документов АО «ТВЭЛ» и СРО атомной отрасли на объекты ядерного топливного цикла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5265074" y="-1814774"/>
            <a:ext cx="378871" cy="10909019"/>
          </a:xfrm>
          <a:prstGeom prst="rightBrace">
            <a:avLst>
              <a:gd name="adj1" fmla="val 8333"/>
              <a:gd name="adj2" fmla="val 4911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744575" y="4581128"/>
            <a:ext cx="4824536" cy="12961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и утверждение Программы разработки совместных нормативно-технических документов АО «ТВЭЛ» и СРО атомной отрасли</a:t>
            </a:r>
          </a:p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выполнения – сентябрь 2015 г.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85135" y="4581128"/>
            <a:ext cx="4824536" cy="12961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и утверждение Соглашения по разработке, взаимному признанию и контролю исполнения НТД в рамках Программы</a:t>
            </a:r>
          </a:p>
          <a:p>
            <a:pPr algn="ctr" defTabSz="958374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выполнения – сентябрь 2015 г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14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4068688" y="1268760"/>
            <a:ext cx="3060340" cy="57606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>
            <a:normAutofit fontScale="85000" lnSpcReduction="20000"/>
          </a:bodyPr>
          <a:lstStyle/>
          <a:p>
            <a:pPr algn="ctr"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Отработанное ядерное топливо (ОЯТ)</a:t>
            </a:r>
            <a:endParaRPr lang="ru-RU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84603" y="3521438"/>
            <a:ext cx="3060340" cy="56455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>
            <a:normAutofit fontScale="85000" lnSpcReduction="20000"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Радиоактивные отходы (РАО)</a:t>
            </a:r>
            <a:endParaRPr lang="ru-RU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6769" y="116632"/>
            <a:ext cx="8976343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Новые направления стандартизации СРО атомной отрасли.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Потенциальные направления стандартизации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17454" y="5372608"/>
            <a:ext cx="3060340" cy="5766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>
            <a:normAutofit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 из эксплуатации </a:t>
            </a: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1281386" y="2126854"/>
            <a:ext cx="2160240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Создание ОДЦ на ГХК </a:t>
            </a:r>
            <a:endParaRPr lang="ru-RU" sz="12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(</a:t>
            </a: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полное развитие)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3513634" y="2126854"/>
            <a:ext cx="2232248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Реконструкция комплекса </a:t>
            </a:r>
            <a:endParaRPr lang="ru-RU" sz="12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РТ-1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5833442" y="2126854"/>
            <a:ext cx="2288704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Модернизация комплекса перегрузки ОЯТ на ФГУП «</a:t>
            </a:r>
            <a:r>
              <a:rPr lang="ru-RU" sz="1200" b="1" dirty="0" err="1">
                <a:solidFill>
                  <a:prstClr val="black"/>
                </a:solidFill>
                <a:cs typeface="Times New Roman" pitchFamily="18" charset="0"/>
              </a:rPr>
              <a:t>Атомфлот</a:t>
            </a: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»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8208379" y="2134705"/>
            <a:ext cx="2308033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Строительство централизованного контейнерного хранилища для ОТВС ВВЭР-1000</a:t>
            </a:r>
          </a:p>
        </p:txBody>
      </p:sp>
      <p:cxnSp>
        <p:nvCxnSpPr>
          <p:cNvPr id="23" name="Соединительная линия уступом 22"/>
          <p:cNvCxnSpPr>
            <a:stCxn id="27" idx="2"/>
            <a:endCxn id="9" idx="0"/>
          </p:cNvCxnSpPr>
          <p:nvPr/>
        </p:nvCxnSpPr>
        <p:spPr>
          <a:xfrm rot="5400000">
            <a:off x="3839167" y="367163"/>
            <a:ext cx="282030" cy="3237352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27" idx="2"/>
            <a:endCxn id="10" idx="0"/>
          </p:cNvCxnSpPr>
          <p:nvPr/>
        </p:nvCxnSpPr>
        <p:spPr>
          <a:xfrm rot="5400000">
            <a:off x="4973293" y="1501289"/>
            <a:ext cx="282030" cy="9691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27" idx="2"/>
            <a:endCxn id="11" idx="0"/>
          </p:cNvCxnSpPr>
          <p:nvPr/>
        </p:nvCxnSpPr>
        <p:spPr>
          <a:xfrm rot="16200000" flipH="1">
            <a:off x="6147311" y="1296371"/>
            <a:ext cx="282030" cy="1378936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27" idx="2"/>
            <a:endCxn id="12" idx="0"/>
          </p:cNvCxnSpPr>
          <p:nvPr/>
        </p:nvCxnSpPr>
        <p:spPr>
          <a:xfrm rot="16200000" flipH="1">
            <a:off x="7335687" y="107995"/>
            <a:ext cx="289881" cy="376353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9823" y="3356992"/>
            <a:ext cx="2298590" cy="72899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>
            <a:normAutofit fontScale="77500" lnSpcReduction="20000"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Блок управления инновациями </a:t>
            </a:r>
            <a:endParaRPr lang="en-US" sz="2000" b="1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ГК </a:t>
            </a:r>
            <a:r>
              <a:rPr lang="ru-RU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39" name="Выноска со стрелкой вправо 38"/>
          <p:cNvSpPr/>
          <p:nvPr/>
        </p:nvSpPr>
        <p:spPr>
          <a:xfrm>
            <a:off x="148126" y="3004847"/>
            <a:ext cx="4320480" cy="1816354"/>
          </a:xfrm>
          <a:prstGeom prst="rightArrowCallout">
            <a:avLst>
              <a:gd name="adj1" fmla="val 13977"/>
              <a:gd name="adj2" fmla="val 13976"/>
              <a:gd name="adj3" fmla="val 24633"/>
              <a:gd name="adj4" fmla="val 7517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«Прорыв»</a:t>
            </a: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(АО «СХК») </a:t>
            </a:r>
          </a:p>
          <a:p>
            <a:pPr algn="ctr">
              <a:defRPr/>
            </a:pPr>
            <a:r>
              <a:rPr lang="ru-RU" sz="11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Реакторная установка БРЕСТ-300 </a:t>
            </a:r>
          </a:p>
          <a:p>
            <a:pPr algn="ctr">
              <a:defRPr/>
            </a:pPr>
            <a:r>
              <a:rPr lang="ru-RU" sz="11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 фабрикации/</a:t>
            </a:r>
            <a:r>
              <a:rPr lang="ru-RU" sz="1100" b="1" kern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рефабрикации</a:t>
            </a:r>
            <a:r>
              <a:rPr lang="ru-RU" sz="11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топлива</a:t>
            </a:r>
          </a:p>
          <a:p>
            <a:pPr algn="ctr">
              <a:defRPr/>
            </a:pPr>
            <a:endParaRPr lang="ru-RU" sz="1100" b="1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Проекты на АО «ГНЦ НИИАР» </a:t>
            </a:r>
            <a:r>
              <a:rPr lang="ru-RU" sz="11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МБИР</a:t>
            </a:r>
          </a:p>
          <a:p>
            <a:pPr algn="ctr">
              <a:defRPr/>
            </a:pPr>
            <a:r>
              <a:rPr lang="ru-RU" sz="11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полифункциональный радиохимический исследовательский комплекс</a:t>
            </a:r>
            <a:endParaRPr lang="ru-RU" sz="11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4606946" y="4351851"/>
            <a:ext cx="2235383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Строительство региональных комплексов по переработке накопленных ТРО и </a:t>
            </a:r>
            <a:r>
              <a:rPr lang="ru-RU" sz="1100" b="1" dirty="0" smtClean="0">
                <a:solidFill>
                  <a:prstClr val="black"/>
                </a:solidFill>
                <a:cs typeface="Times New Roman" pitchFamily="18" charset="0"/>
              </a:rPr>
              <a:t>ЖРО</a:t>
            </a:r>
            <a:endParaRPr lang="ru-RU" sz="11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6842329" y="4351851"/>
            <a:ext cx="1972444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Строительство пунктов окончательной изоляции РАО</a:t>
            </a: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8814773" y="4351851"/>
            <a:ext cx="2308033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Реконструкция пунктов временного хранения РАО и отработавших ИИИ </a:t>
            </a:r>
          </a:p>
        </p:txBody>
      </p:sp>
      <p:cxnSp>
        <p:nvCxnSpPr>
          <p:cNvPr id="45" name="Соединительная линия уступом 44"/>
          <p:cNvCxnSpPr>
            <a:stCxn id="29" idx="2"/>
            <a:endCxn id="40" idx="0"/>
          </p:cNvCxnSpPr>
          <p:nvPr/>
        </p:nvCxnSpPr>
        <p:spPr>
          <a:xfrm rot="5400000">
            <a:off x="7136775" y="2673853"/>
            <a:ext cx="265862" cy="3090135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stCxn id="29" idx="2"/>
            <a:endCxn id="42" idx="0"/>
          </p:cNvCxnSpPr>
          <p:nvPr/>
        </p:nvCxnSpPr>
        <p:spPr>
          <a:xfrm rot="5400000">
            <a:off x="8188731" y="3725809"/>
            <a:ext cx="265862" cy="986222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29" idx="2"/>
            <a:endCxn id="43" idx="0"/>
          </p:cNvCxnSpPr>
          <p:nvPr/>
        </p:nvCxnSpPr>
        <p:spPr>
          <a:xfrm rot="16200000" flipH="1">
            <a:off x="9258850" y="3641911"/>
            <a:ext cx="265862" cy="115401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716769" y="5372608"/>
            <a:ext cx="2747217" cy="564696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000" b="1" dirty="0">
                <a:solidFill>
                  <a:prstClr val="black"/>
                </a:solidFill>
                <a:cs typeface="Times New Roman" pitchFamily="18" charset="0"/>
              </a:rPr>
              <a:t>Вывод из эксплуатации промышленных уран-графитовых реакторов (ФГУП «ПО «Маяк», ФГУП  «ГХК», ОАО «ОДЦ УГР»)</a:t>
            </a:r>
          </a:p>
        </p:txBody>
      </p:sp>
      <p:sp>
        <p:nvSpPr>
          <p:cNvPr id="54" name="Rectangle 22"/>
          <p:cNvSpPr>
            <a:spLocks noChangeArrowheads="1"/>
          </p:cNvSpPr>
          <p:nvPr/>
        </p:nvSpPr>
        <p:spPr bwMode="auto">
          <a:xfrm>
            <a:off x="2122102" y="6165304"/>
            <a:ext cx="2992206" cy="504056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000" b="1" dirty="0">
                <a:solidFill>
                  <a:prstClr val="black"/>
                </a:solidFill>
                <a:cs typeface="Times New Roman" pitchFamily="18" charset="0"/>
              </a:rPr>
              <a:t>Подготовка и вывод из эксплуатации исследовательских ядерных установок и стендов, объектов </a:t>
            </a:r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инфраструктуры</a:t>
            </a:r>
            <a:endParaRPr lang="ru-RU" sz="1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auto">
          <a:xfrm>
            <a:off x="7605420" y="5419184"/>
            <a:ext cx="2739523" cy="51812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000" b="1" dirty="0">
                <a:solidFill>
                  <a:prstClr val="black"/>
                </a:solidFill>
                <a:cs typeface="Times New Roman" pitchFamily="18" charset="0"/>
              </a:rPr>
              <a:t>Подготовка и вывод из эксплуатации 1-го и 2-го блоков Белоярской АЭС (ОАО «Концерн Росэнергоатом»)</a:t>
            </a: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5616956" y="6165304"/>
            <a:ext cx="3150892" cy="504056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000" b="1" dirty="0">
                <a:solidFill>
                  <a:prstClr val="black"/>
                </a:solidFill>
                <a:cs typeface="Times New Roman" pitchFamily="18" charset="0"/>
              </a:rPr>
              <a:t>Подготовка и вывод из эксплуатации объектов ЯТЦ </a:t>
            </a:r>
          </a:p>
        </p:txBody>
      </p:sp>
    </p:spTree>
    <p:extLst>
      <p:ext uri="{BB962C8B-B14F-4D97-AF65-F5344CB8AC3E}">
        <p14:creationId xmlns:p14="http://schemas.microsoft.com/office/powerpoint/2010/main" val="2749066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96281" y="116632"/>
            <a:ext cx="964907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РЕШЕНИЯ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ЗАСЕДАНИЯ СОВЕТА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22.07.2016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пятому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вопросу повестки дня: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роли стандартов саморегулируемой организации в системе стандартизации России и о новых направлениях деятельности СРО атомной отрасли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3399" y="1268760"/>
            <a:ext cx="1044116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Определить высокую важность: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своевременного внедрения и исполнения разработанных нормативно-технических документов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Госкорпорации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и СРО атомной отрасли;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- разработки стандартов в рамках заключаемых соглашений с ключевыми ДЗО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Госкорпорации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	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Исполнительной дирекции:	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обеспечить проведение актуализации стандартов СРО атомной отрасли, в том числе по предложениям организаций-членов СРО атомной отрасли;	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	- внести в программу повышения квалификации руководителей и инженерно-технического персонала изучение стандартов СРО атомной отрасли, в соответствии с направлениями курсов повышения квалификации;	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	- усилить контроль за внедрением стандартов СРО атомной отрасли.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Рекомендовать организациям-членам СРО атомной отрасли:	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обеспечить введение в действие стандартов СРО атомной отрасли в соответствии перечнем представленным исполнительной дирекцией;	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	- организовать изучение стандартов СРО атомной отрасли соответствующим персоналом организации;	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	- организовать и обеспечить контроль исполнения стандартов при производстве работ;	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	- на основе практики применения стандартов СРО атомной отрасли направлять свои предложения по совершенствованию, а так же устранению выявленных недостатков и не соответствий в стандартах СРО атомной отрасли.	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СРО атомной отрасли и ЦТКАО подготовить проведение в 3 кв. 2016 г. третью конференцию по стандартизации в области инженерных изысканий, проектной и строительной деятельности при сооружении ОИАЭ.</a:t>
            </a:r>
          </a:p>
        </p:txBody>
      </p:sp>
    </p:spTree>
    <p:extLst>
      <p:ext uri="{BB962C8B-B14F-4D97-AF65-F5344CB8AC3E}">
        <p14:creationId xmlns:p14="http://schemas.microsoft.com/office/powerpoint/2010/main" val="2799781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404392" y="1268760"/>
            <a:ext cx="9153139" cy="2215991"/>
          </a:xfrm>
        </p:spPr>
        <p:txBody>
          <a:bodyPr wrap="square" lIns="0" tIns="0" rIns="0" bIns="0" anchor="t">
            <a:spAutoFit/>
          </a:bodyPr>
          <a:lstStyle/>
          <a:p>
            <a:pPr eaLnBrk="1" hangingPunct="1"/>
            <a:r>
              <a:rPr lang="ru-RU" sz="7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br>
              <a:rPr lang="ru-RU" sz="7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 txBox="1">
            <a:spLocks/>
          </p:cNvSpPr>
          <p:nvPr/>
        </p:nvSpPr>
        <p:spPr>
          <a:xfrm>
            <a:off x="185614" y="5474767"/>
            <a:ext cx="4202207" cy="1013848"/>
          </a:xfrm>
          <a:prstGeom prst="rect">
            <a:avLst/>
          </a:prstGeom>
        </p:spPr>
        <p:txBody>
          <a:bodyPr vert="horz" lIns="102971" tIns="0" rIns="51485" bIns="0" anchor="b">
            <a:noAutofit/>
          </a:bodyPr>
          <a:lstStyle/>
          <a:p>
            <a:pPr>
              <a:buClr>
                <a:srgbClr val="6076B4"/>
              </a:buClr>
              <a:buSzPct val="80000"/>
              <a:buFont typeface="Wingdings 2"/>
              <a:buNone/>
              <a:defRPr/>
            </a:pPr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119017, Москва, Большая Ордынка д.29 </a:t>
            </a:r>
            <a:r>
              <a:rPr lang="ru-RU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</a:t>
            </a:r>
            <a:endParaRPr lang="en-US" sz="1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6076B4"/>
              </a:buClr>
              <a:buSzPct val="80000"/>
              <a:buFont typeface="Wingdings 2"/>
              <a:buNone/>
              <a:defRPr/>
            </a:pPr>
            <a:r>
              <a:rPr lang="ru-RU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(495) </a:t>
            </a: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953-75-90</a:t>
            </a:r>
          </a:p>
          <a:p>
            <a:pPr>
              <a:buClr>
                <a:srgbClr val="6076B4"/>
              </a:buClr>
              <a:buSzPct val="80000"/>
              <a:buFont typeface="Wingdings 2"/>
              <a:buNone/>
              <a:defRPr/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www.atomsro.ru</a:t>
            </a:r>
            <a:endParaRPr lang="ru-RU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6076B4"/>
              </a:buClr>
              <a:buSzPct val="80000"/>
              <a:buFont typeface="Wingdings 2"/>
              <a:buNone/>
              <a:defRPr/>
            </a:pPr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technorm</a:t>
            </a:r>
            <a:r>
              <a:rPr lang="ru-RU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@atomsro.ru</a:t>
            </a:r>
            <a:endParaRPr lang="ru-RU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1620" y="5474767"/>
            <a:ext cx="5169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Хвоинский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технического директора – начальник отдела технических нормативов ООО «ЦТКАО»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4"/>
          <p:cNvSpPr>
            <a:spLocks noGrp="1"/>
          </p:cNvSpPr>
          <p:nvPr>
            <p:ph type="title"/>
          </p:nvPr>
        </p:nvSpPr>
        <p:spPr>
          <a:xfrm>
            <a:off x="540296" y="272868"/>
            <a:ext cx="9523363" cy="4918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Нормативное обеспечение стандартизации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883" y="764705"/>
            <a:ext cx="3456781" cy="1042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endParaRPr lang="ru-RU" b="1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Градостроительный </a:t>
            </a:r>
            <a:r>
              <a:rPr lang="ru-RU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кодекс</a:t>
            </a:r>
            <a:r>
              <a:rPr lang="ru-RU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РФ  № 190-ФЗ</a:t>
            </a:r>
          </a:p>
          <a:p>
            <a:pPr algn="ctr" defTabSz="958374" fontAlgn="auto">
              <a:buFont typeface="Arial Unicode MS" pitchFamily="34" charset="-128"/>
              <a:buNone/>
              <a:defRPr/>
            </a:pPr>
            <a:endParaRPr lang="ru-RU" kern="0" dirty="0" smtClean="0">
              <a:solidFill>
                <a:schemeClr val="bg1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924672" y="1126382"/>
            <a:ext cx="797172" cy="3194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88768" y="692697"/>
            <a:ext cx="540060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58374" fontAlgn="auto">
              <a:buFont typeface="Arial Unicode MS" pitchFamily="34" charset="-128"/>
              <a:buNone/>
              <a:defRPr/>
            </a:pPr>
            <a:r>
              <a:rPr lang="ru-RU" sz="1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3 июля 2016 г. N </a:t>
            </a:r>
            <a:r>
              <a:rPr lang="ru-RU" sz="12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372-ФЗ </a:t>
            </a:r>
            <a:r>
              <a:rPr lang="ru-RU" sz="1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внесении изменений в Градостроительный кодекс Российской Федерации и отдельные законодательные акты Российской Федерации и признании утратившими силу отдельных положений законодательных актов Российской Федерации (в части совершенствования законодательства о саморегулируемых организациях в сфере строительства)»</a:t>
            </a:r>
            <a:endParaRPr lang="ru-RU" sz="1200" kern="0" dirty="0" smtClean="0">
              <a:solidFill>
                <a:schemeClr val="bg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38992" y="2994311"/>
            <a:ext cx="4032845" cy="48158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55.5.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Стандарты и внутренние документы саморегулируемой организации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4721845" y="2151187"/>
            <a:ext cx="5784554" cy="55773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58374" fontAlgn="auto">
              <a:buFont typeface="Arial Unicode MS" pitchFamily="34" charset="-128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8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	Стандарты саморегулируемой организации не могут противоречить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нормативным документам РФ.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4724869" y="2870151"/>
            <a:ext cx="5797876" cy="46935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58374">
              <a:buFont typeface="Arial Unicode MS" pitchFamily="34" charset="-128"/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9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	Стандарты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утверждаются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постоянно действующим коллегиальным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органом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4721845" y="3475893"/>
            <a:ext cx="5800900" cy="541361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58374">
              <a:buFont typeface="Arial Unicode MS" pitchFamily="34" charset="-128"/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10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	Порядок разработки стандартов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саморегулируемой организацией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самостоятельно.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авая фигурная скобка 32"/>
          <p:cNvSpPr/>
          <p:nvPr/>
        </p:nvSpPr>
        <p:spPr>
          <a:xfrm rot="5400000">
            <a:off x="5155915" y="-2981014"/>
            <a:ext cx="576064" cy="10153129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1555316" y="4960008"/>
            <a:ext cx="7777262" cy="48521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55.15.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Применение саморегулируемой организации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 дисциплинарного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воздействия в отношении членов саморегулируемой организации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1555316" y="5661248"/>
            <a:ext cx="7777262" cy="98563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58374">
              <a:buFont typeface="Arial Unicode MS" pitchFamily="34" charset="-128"/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1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	В отношении члена саморегулируемой организации, допустившего нарушение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требований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стандартов саморегулируемой организации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применяются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меры дисциплинарного воздействия, предусмотренные Федеральным законом «О саморегулируемых организациях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555316" y="4141336"/>
            <a:ext cx="7777261" cy="62923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55.13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саморегулируемой организацией за деятельностью своих членов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67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4"/>
          <p:cNvSpPr>
            <a:spLocks noGrp="1"/>
          </p:cNvSpPr>
          <p:nvPr>
            <p:ph type="title"/>
          </p:nvPr>
        </p:nvSpPr>
        <p:spPr>
          <a:xfrm>
            <a:off x="540296" y="272868"/>
            <a:ext cx="9523363" cy="49183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Продолжение…...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6300" y="1052736"/>
            <a:ext cx="9865096" cy="7034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sz="1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Федерального закона от 29 июня 2015 года N 162-ФЗ «О стандартизации в Российской Федерации»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356720" y="2420888"/>
            <a:ext cx="280831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Документы по стандартизации</a:t>
            </a:r>
          </a:p>
          <a:p>
            <a:pPr algn="ctr"/>
            <a:r>
              <a:rPr lang="ru-RU" dirty="0" smtClean="0"/>
              <a:t>Глава 4, статья 14</a:t>
            </a:r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232484" y="4941168"/>
            <a:ext cx="7056784" cy="108012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58374" fontAlgn="auto">
              <a:buFont typeface="Arial Unicode MS" pitchFamily="34" charset="-128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 по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стандартизации, утвержденный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юридическим лицом, в том числе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государственной корпорацией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саморегулируемой организацией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индивидуальным предпринимателем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совершенствования производства 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обеспечения качества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продукции, выполнения работ, оказания услуг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4272" y="2060848"/>
            <a:ext cx="30243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Документы национальной системы </a:t>
            </a:r>
            <a:r>
              <a:rPr lang="ru-RU" sz="1400" dirty="0"/>
              <a:t>стандартизации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1188368" y="3717032"/>
            <a:ext cx="302433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Общероссийские </a:t>
            </a:r>
            <a:r>
              <a:rPr lang="ru-RU" sz="1400" dirty="0"/>
              <a:t>классификаторы</a:t>
            </a:r>
          </a:p>
        </p:txBody>
      </p:sp>
      <p:sp>
        <p:nvSpPr>
          <p:cNvPr id="16" name="Овал 15"/>
          <p:cNvSpPr/>
          <p:nvPr/>
        </p:nvSpPr>
        <p:spPr>
          <a:xfrm>
            <a:off x="4356720" y="3717032"/>
            <a:ext cx="28083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Стандарты </a:t>
            </a:r>
            <a:r>
              <a:rPr lang="ru-RU" sz="1400" dirty="0"/>
              <a:t>организаций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7597080" y="3717032"/>
            <a:ext cx="3024336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Своды правил</a:t>
            </a:r>
          </a:p>
          <a:p>
            <a:pPr algn="ctr"/>
            <a:r>
              <a:rPr lang="ru-RU" sz="1400" dirty="0" smtClean="0"/>
              <a:t>Статья 22</a:t>
            </a:r>
            <a:endParaRPr lang="ru-RU" sz="1400" dirty="0"/>
          </a:p>
        </p:txBody>
      </p:sp>
      <p:sp>
        <p:nvSpPr>
          <p:cNvPr id="18" name="Овал 17"/>
          <p:cNvSpPr/>
          <p:nvPr/>
        </p:nvSpPr>
        <p:spPr>
          <a:xfrm>
            <a:off x="7597080" y="2060848"/>
            <a:ext cx="3312368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Технические </a:t>
            </a:r>
            <a:r>
              <a:rPr lang="ru-RU" sz="1400" dirty="0"/>
              <a:t>условия</a:t>
            </a:r>
          </a:p>
          <a:p>
            <a:pPr algn="ctr"/>
            <a:r>
              <a:rPr lang="ru-RU" sz="1400" dirty="0"/>
              <a:t>Статья 21</a:t>
            </a:r>
          </a:p>
        </p:txBody>
      </p:sp>
      <p:sp>
        <p:nvSpPr>
          <p:cNvPr id="19" name="Овал 18"/>
          <p:cNvSpPr/>
          <p:nvPr/>
        </p:nvSpPr>
        <p:spPr>
          <a:xfrm>
            <a:off x="324272" y="2053977"/>
            <a:ext cx="3024336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Документы национальной системы стандартизации</a:t>
            </a:r>
          </a:p>
          <a:p>
            <a:pPr algn="ctr"/>
            <a:r>
              <a:rPr lang="ru-RU" sz="1400" dirty="0" smtClean="0"/>
              <a:t>Статья 16, 17, 18, 19</a:t>
            </a:r>
            <a:endParaRPr lang="ru-RU" sz="1400" dirty="0"/>
          </a:p>
        </p:txBody>
      </p:sp>
      <p:sp>
        <p:nvSpPr>
          <p:cNvPr id="20" name="Овал 19"/>
          <p:cNvSpPr/>
          <p:nvPr/>
        </p:nvSpPr>
        <p:spPr>
          <a:xfrm>
            <a:off x="1188368" y="3710161"/>
            <a:ext cx="3024336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Общероссийские классификаторы</a:t>
            </a:r>
          </a:p>
          <a:p>
            <a:pPr algn="ctr"/>
            <a:r>
              <a:rPr lang="ru-RU" sz="1400" dirty="0" smtClean="0"/>
              <a:t>Статья 20</a:t>
            </a:r>
            <a:endParaRPr lang="ru-RU" sz="1400" dirty="0"/>
          </a:p>
        </p:txBody>
      </p:sp>
      <p:sp>
        <p:nvSpPr>
          <p:cNvPr id="21" name="Овал 20"/>
          <p:cNvSpPr/>
          <p:nvPr/>
        </p:nvSpPr>
        <p:spPr>
          <a:xfrm>
            <a:off x="4356720" y="3710161"/>
            <a:ext cx="2808312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Стандарты организаций</a:t>
            </a:r>
          </a:p>
          <a:p>
            <a:pPr algn="ctr"/>
            <a:r>
              <a:rPr lang="ru-RU" sz="1400" dirty="0" smtClean="0"/>
              <a:t>Статья 21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58475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4"/>
          <p:cNvSpPr>
            <a:spLocks noGrp="1"/>
          </p:cNvSpPr>
          <p:nvPr>
            <p:ph type="title"/>
          </p:nvPr>
        </p:nvSpPr>
        <p:spPr>
          <a:xfrm>
            <a:off x="540296" y="272868"/>
            <a:ext cx="9523363" cy="49183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Продолжение….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67498" y="4847875"/>
            <a:ext cx="4252752" cy="14650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sz="14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РФ от 1 марта 2013 г. </a:t>
            </a:r>
            <a:r>
              <a:rPr lang="ru-RU" sz="14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173</a:t>
            </a:r>
            <a:r>
              <a:rPr lang="ru-RU" sz="1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особенностях стандартизации продукции (работ, </a:t>
            </a:r>
            <a:r>
              <a:rPr lang="ru-RU" sz="1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услуг) в </a:t>
            </a:r>
            <a:r>
              <a:rPr lang="ru-RU" sz="1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использования атомной </a:t>
            </a:r>
            <a:r>
              <a:rPr lang="ru-RU" sz="1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энергии»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92163" y="4760168"/>
            <a:ext cx="4608512" cy="15527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Постановления Правительства </a:t>
            </a:r>
            <a:r>
              <a:rPr lang="ru-RU" sz="1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РФ «Об особенностях стандартизации продукции (работ, услуг) в области использования атомной </a:t>
            </a:r>
            <a:r>
              <a:rPr lang="ru-RU" sz="1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энергии…….»</a:t>
            </a:r>
            <a:endParaRPr lang="ru-RU" sz="16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8328" y="1124745"/>
            <a:ext cx="966132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sz="1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Федерального закона от 29 июня 2015 года N 162-ФЗ «О стандартизации в Российской Федерации»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5114" y="2150368"/>
            <a:ext cx="5772894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Статья 6.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Стандартизация в отношении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 и услуг,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которой устанавливаются требования, связанные с обеспечением безопасности в области использования атомной энергии, а также в отношении процессов и иных объектов стандартизации, связанных с такой продукцией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6039557" y="2870448"/>
            <a:ext cx="623153" cy="5760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46513" y="2150368"/>
            <a:ext cx="4252752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     …………………………………………………;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Порядок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стандартизации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устанавливается Правительством Российской Федерации.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8895542" y="4040088"/>
            <a:ext cx="611257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5400000">
            <a:off x="5754913" y="5137383"/>
            <a:ext cx="611257" cy="81034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45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4"/>
          <p:cNvSpPr>
            <a:spLocks noGrp="1"/>
          </p:cNvSpPr>
          <p:nvPr>
            <p:ph type="title"/>
          </p:nvPr>
        </p:nvSpPr>
        <p:spPr>
          <a:xfrm>
            <a:off x="540296" y="272868"/>
            <a:ext cx="9523363" cy="49183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Продолжение….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93862" y="1052735"/>
            <a:ext cx="9865096" cy="7034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ФЗ № 104 от 5 апреля 2016 года «О внесении изменений</a:t>
            </a:r>
          </a:p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отдельные законодательные акты российской федерации по вопросам стандартизации</a:t>
            </a:r>
            <a:r>
              <a:rPr lang="ru-RU" sz="1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(Внесение изменений в 25 НПА)</a:t>
            </a: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1088652" y="2060848"/>
            <a:ext cx="4278027" cy="94448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декабря 2002 года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184-ФЗ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техническом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регулировании»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1066874" y="4365104"/>
            <a:ext cx="4278027" cy="111731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Федерального закона от 18 июля 2011 года N 223-ФЗ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закупках товаров, работ, услуг отдельными видами юридических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5992973" y="4382641"/>
            <a:ext cx="4248869" cy="109977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Федерального закона от 5 апреля 2013 года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44-ФЗ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контрактной системе в сфере закупок товаров, работ, услуг для обеспечения государственных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муниципальных нужд»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6874817" y="5338404"/>
            <a:ext cx="2520280" cy="43450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58374">
              <a:buFont typeface="Arial Unicode MS" pitchFamily="34" charset="-128"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 1,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33, пункт 2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1981751" y="5338404"/>
            <a:ext cx="2448272" cy="43450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58374">
              <a:buFont typeface="Arial Unicode MS" pitchFamily="34" charset="-128"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 10,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4, пункт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028072" y="2060848"/>
            <a:ext cx="4213770" cy="94448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Федерального закона от 29 июня 2015 года N 162-ФЗ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стандартизации в Российской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Федерации»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364810" y="3284984"/>
            <a:ext cx="4278027" cy="81898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21 ноября 1995 года N 170-ФЗ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использовании атомной энергии»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33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40296" y="2204864"/>
            <a:ext cx="100811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«Реализация Программы разработки совместных нормативно-технических документов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Госкорпорации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и СРО атомной отрасли на 2016 год и новые направления деятельности СРО атомной отрасли»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50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57731" y="142852"/>
            <a:ext cx="9687621" cy="7858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03157" tIns="51579" rIns="103157" bIns="51579" anchor="ctr"/>
          <a:lstStyle/>
          <a:p>
            <a:pPr algn="ctr" defTabSz="10302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 Unicode MS" pitchFamily="34" charset="-128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Реализация и планы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нормативно-технической деятельности на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2009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–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2016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годы </a:t>
            </a:r>
            <a:endParaRPr lang="ru-RU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798268"/>
              </p:ext>
            </p:extLst>
          </p:nvPr>
        </p:nvGraphicFramePr>
        <p:xfrm>
          <a:off x="468288" y="1124744"/>
          <a:ext cx="10225136" cy="5520545"/>
        </p:xfrm>
        <a:graphic>
          <a:graphicData uri="http://schemas.openxmlformats.org/drawingml/2006/table">
            <a:tbl>
              <a:tblPr firstRow="1" firstCol="1">
                <a:tableStyleId>{D113A9D2-9D6B-4929-AA2D-F23B5EE8CBE7}</a:tableStyleId>
              </a:tblPr>
              <a:tblGrid>
                <a:gridCol w="3137359"/>
                <a:gridCol w="1426069"/>
                <a:gridCol w="627472"/>
                <a:gridCol w="627472"/>
                <a:gridCol w="513386"/>
                <a:gridCol w="513386"/>
                <a:gridCol w="570428"/>
                <a:gridCol w="456343"/>
                <a:gridCol w="527848"/>
                <a:gridCol w="527848"/>
                <a:gridCol w="1297525"/>
              </a:tblGrid>
              <a:tr h="775258">
                <a:tc rowSpan="3"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СРО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Стандарты СРО атомной отрасли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Действующие стандарты СРО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Принятые стандарты  на Общих собраниях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2B2B2"/>
                        </a:gs>
                        <a:gs pos="100000">
                          <a:srgbClr val="B2B2B2">
                            <a:gamma/>
                            <a:shade val="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Разрабатываемые стандарты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52234">
                <a:tc vMerge="1"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1"/>
                        </a:gs>
                        <a:gs pos="100000">
                          <a:srgbClr val="B2B2B2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1"/>
                        </a:gs>
                        <a:gs pos="100000">
                          <a:srgbClr val="B2B2B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 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 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cs typeface="+mn-cs"/>
                        </a:rPr>
                        <a:t>2015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10653"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 НП «СОЮЗАТОМСТРОЙ»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организационные стандарты/ технические стандарты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41/30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12/7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5/6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6/7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8/7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969072"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 НП «СОЮЗАТОМПРОЕКТ»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организационные стандарты/ технические стандарты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16/11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5/6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969072"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 НП «СОЮЗАТОМГЕО»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организационные стандарты/ технические стандарты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798852"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ИТОГО: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114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09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7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16769" y="116632"/>
            <a:ext cx="8976343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Новые направления стандартизации СРО атомной отрасли.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 разработки совместных нормативно-технических документов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ФГУП ПО «МАЯК»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СРО атомной отрасли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2016 – 2020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5481097" y="-2203267"/>
            <a:ext cx="378871" cy="10909019"/>
          </a:xfrm>
          <a:prstGeom prst="rightBrace">
            <a:avLst>
              <a:gd name="adj1" fmla="val 8333"/>
              <a:gd name="adj2" fmla="val 4911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845996" y="3440679"/>
            <a:ext cx="4824536" cy="111199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8374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8374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разработки совместных нормативно-технических документов ФГУП ПО «МАЯК» и СРО атомной отрасли от 11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  201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</a:t>
            </a:r>
          </a:p>
          <a:p>
            <a:pPr algn="ctr" defTabSz="958374" fontAlgn="auto">
              <a:buFont typeface="Arial Unicode MS" pitchFamily="34" charset="-128"/>
              <a:buNone/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886556" y="3440679"/>
            <a:ext cx="4824536" cy="111199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Соглашения по разработке, взаимному признанию и контролю исполнения НТД в рамках Программы от 11 мая 2016 года № СРО – 05/16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16769" y="1412776"/>
            <a:ext cx="8976343" cy="689434"/>
          </a:xfrm>
          <a:prstGeom prst="rect">
            <a:avLst/>
          </a:prstGeom>
          <a:ln w="25400" algn="ctr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03157" tIns="51579" rIns="103157" bIns="51579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endParaRPr lang="ru-RU" sz="20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400" b="1" dirty="0" smtClean="0">
                <a:cs typeface="Times New Roman" pitchFamily="18" charset="0"/>
              </a:rPr>
              <a:t>Программа </a:t>
            </a:r>
            <a:r>
              <a:rPr lang="ru-RU" sz="1400" b="1" dirty="0">
                <a:cs typeface="Times New Roman" pitchFamily="18" charset="0"/>
              </a:rPr>
              <a:t>разработки совместных НТД </a:t>
            </a:r>
          </a:p>
          <a:p>
            <a:pPr algn="ctr" defTabSz="1030288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cs typeface="Times New Roman" pitchFamily="18" charset="0"/>
              </a:rPr>
              <a:t>ФГУП ПО «МАЯК» </a:t>
            </a:r>
            <a:r>
              <a:rPr lang="ru-RU" sz="1400" b="1" dirty="0">
                <a:cs typeface="Times New Roman" pitchFamily="18" charset="0"/>
              </a:rPr>
              <a:t>и СРО Атомной </a:t>
            </a:r>
            <a:r>
              <a:rPr lang="ru-RU" sz="1400" b="1" dirty="0" smtClean="0">
                <a:cs typeface="Times New Roman" pitchFamily="18" charset="0"/>
              </a:rPr>
              <a:t>отрасли на </a:t>
            </a:r>
          </a:p>
          <a:p>
            <a:pPr algn="ctr" defTabSz="1030288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cs typeface="Times New Roman" pitchFamily="18" charset="0"/>
              </a:rPr>
              <a:t>2016-2020 </a:t>
            </a:r>
            <a:r>
              <a:rPr lang="ru-RU" sz="1400" b="1" dirty="0" err="1" smtClean="0">
                <a:cs typeface="Times New Roman" pitchFamily="18" charset="0"/>
              </a:rPr>
              <a:t>г.г</a:t>
            </a:r>
            <a:r>
              <a:rPr lang="ru-RU" sz="1400" b="1" dirty="0" smtClean="0">
                <a:cs typeface="Times New Roman" pitchFamily="18" charset="0"/>
              </a:rPr>
              <a:t>.</a:t>
            </a:r>
            <a:r>
              <a:rPr lang="ru-RU" sz="1400" b="1" i="1" dirty="0">
                <a:cs typeface="Times New Roman" pitchFamily="18" charset="0"/>
              </a:rPr>
              <a:t>  </a:t>
            </a:r>
            <a:r>
              <a:rPr lang="ru-RU" sz="1400" b="1" i="1" dirty="0" smtClean="0">
                <a:cs typeface="Times New Roman" pitchFamily="18" charset="0"/>
              </a:rPr>
              <a:t>52 стандарта </a:t>
            </a: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endParaRPr lang="ru-RU" sz="20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746038" y="2234423"/>
            <a:ext cx="2396716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Система управления </a:t>
            </a: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проектами – 15 стандартов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3156843" y="2234423"/>
            <a:ext cx="2104488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Оценка соответствия– 5 стандартов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5261331" y="2234423"/>
            <a:ext cx="2171208" cy="710902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Программа </a:t>
            </a: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обеспечения </a:t>
            </a: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качества – 8 стандартов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7416722" y="2225245"/>
            <a:ext cx="2246624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Общие стандарты– </a:t>
            </a: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24 </a:t>
            </a: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стандартов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468287" y="4768699"/>
            <a:ext cx="2396716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Блок стандартов на СУП </a:t>
            </a:r>
          </a:p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6 стандартов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3053601" y="4768699"/>
            <a:ext cx="2396716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Требования к разработке программ обеспечения качества при сооружении ядерных энергетических </a:t>
            </a:r>
            <a:r>
              <a:rPr lang="ru-RU" sz="1100" b="1" dirty="0" smtClean="0">
                <a:solidFill>
                  <a:prstClr val="black"/>
                </a:solidFill>
                <a:cs typeface="Times New Roman" pitchFamily="18" charset="0"/>
              </a:rPr>
              <a:t>установок</a:t>
            </a:r>
            <a:endParaRPr lang="ru-RU" sz="11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659494" y="4768699"/>
            <a:ext cx="2396716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Проверка выполнения требований программы обеспечения качества. Основные требования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8173143" y="4768699"/>
            <a:ext cx="2396716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Правила оценки физического износа зданий и сооружений. Общие требования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1332383" y="5641179"/>
            <a:ext cx="2396716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100" b="1" dirty="0">
                <a:solidFill>
                  <a:prstClr val="black"/>
                </a:solidFill>
                <a:cs typeface="Times New Roman" pitchFamily="18" charset="0"/>
              </a:rPr>
              <a:t>Организация строительства. Часть 1: Подготовительный период строительства. Часть 2: Основной период строительства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166242" y="5641179"/>
            <a:ext cx="2396716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Организация деятельности Застройщика на ядерных энергетических установках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6972900" y="5641179"/>
            <a:ext cx="2396716" cy="720080"/>
          </a:xfrm>
          <a:prstGeom prst="rect">
            <a:avLst/>
          </a:prstGeom>
          <a:solidFill>
            <a:schemeClr val="tx2">
              <a:lumMod val="9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1030288"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None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Ввод в эксплуатацию после строительства, капитального ремонта, </a:t>
            </a: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модернизации объектов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620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альтернативный процесс 19"/>
          <p:cNvSpPr/>
          <p:nvPr/>
        </p:nvSpPr>
        <p:spPr>
          <a:xfrm>
            <a:off x="1220825" y="1530380"/>
            <a:ext cx="3456384" cy="57606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8374" fontAlgn="auto">
              <a:buFont typeface="Arial Unicode MS" pitchFamily="34" charset="-128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Отраслевая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НТД в части проектирования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929761573"/>
              </p:ext>
            </p:extLst>
          </p:nvPr>
        </p:nvGraphicFramePr>
        <p:xfrm>
          <a:off x="3813113" y="1530380"/>
          <a:ext cx="6757035" cy="5310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279512" y="2466484"/>
            <a:ext cx="2618855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Комитет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развитию проектной деятельности СРО атомной отрасли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8154" y="4770740"/>
            <a:ext cx="5590656" cy="9806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Круглый стол на тему: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«Развитие проектно-изыскательской деятельности на объектах использования атомной энергии»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ежегодной научно-практической конференции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атомной отрасли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АтомСтройСтандарт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14391" y="2394476"/>
            <a:ext cx="2736304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Рабочая группа по проектированию при Комитете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2063" y="3954522"/>
            <a:ext cx="199486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Концепции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22303" y="3954522"/>
            <a:ext cx="199486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Реестра НТД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>
            <a:stCxn id="22" idx="2"/>
          </p:cNvCxnSpPr>
          <p:nvPr/>
        </p:nvCxnSpPr>
        <p:spPr>
          <a:xfrm flipH="1">
            <a:off x="2156929" y="3474596"/>
            <a:ext cx="2325614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2" idx="2"/>
            <a:endCxn id="24" idx="0"/>
          </p:cNvCxnSpPr>
          <p:nvPr/>
        </p:nvCxnSpPr>
        <p:spPr>
          <a:xfrm flipH="1">
            <a:off x="3319736" y="3474596"/>
            <a:ext cx="1162807" cy="479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716769" y="116632"/>
            <a:ext cx="8976343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Новые направления стандартизации СРО атомной отрасли.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Развития единой базы нормативно-технических документов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Госкорпорации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и СРО атомной отрасли в области проектной деятельности до 2020 года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69569" y="3931796"/>
            <a:ext cx="199486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Программы НТД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endCxn id="16" idx="0"/>
          </p:cNvCxnSpPr>
          <p:nvPr/>
        </p:nvCxnSpPr>
        <p:spPr>
          <a:xfrm>
            <a:off x="4469569" y="3474596"/>
            <a:ext cx="997433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74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ROnew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4460</TotalTime>
  <Words>1438</Words>
  <Application>Microsoft Office PowerPoint</Application>
  <PresentationFormat>Произвольный</PresentationFormat>
  <Paragraphs>276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1_SROnew</vt:lpstr>
      <vt:lpstr>Совета СРО атомной отрасли   22 июля 2016 ГОДА   </vt:lpstr>
      <vt:lpstr>Нормативное обеспечение стандартизации</vt:lpstr>
      <vt:lpstr>Продолжение…...</vt:lpstr>
      <vt:lpstr>Продолжение….</vt:lpstr>
      <vt:lpstr>Продолжение….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Manager>Опекунов В.С.</Manager>
  <Company>СРО НП "СОЮЗАТОМСТРОЙ"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Хвоинский Сергей Леонидович</dc:creator>
  <cp:lastModifiedBy>Хвоинский Сергей Леонидович</cp:lastModifiedBy>
  <cp:revision>244</cp:revision>
  <cp:lastPrinted>2016-07-13T22:04:20Z</cp:lastPrinted>
  <dcterms:modified xsi:type="dcterms:W3CDTF">2016-07-21T06:57:03Z</dcterms:modified>
</cp:coreProperties>
</file>